
<file path=[Content_Types].xml><?xml version="1.0" encoding="utf-8"?>
<Types xmlns="http://schemas.openxmlformats.org/package/2006/content-types">
  <Default Extension="jpeg" ContentType="image/jpeg"/>
  <Default Extension="jpg" ContentType="image/jpeg"/>
  <Default Extension="mp4" ContentType="video/mp4"/>
  <Default Extension="org&amp;utm_campaign=index&amp;utm_content=original"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sldIdLst>
    <p:sldId id="256" r:id="rId2"/>
    <p:sldId id="257" r:id="rId3"/>
    <p:sldId id="313" r:id="rId4"/>
    <p:sldId id="314" r:id="rId5"/>
    <p:sldId id="295" r:id="rId6"/>
    <p:sldId id="315" r:id="rId7"/>
    <p:sldId id="316" r:id="rId8"/>
    <p:sldId id="297" r:id="rId9"/>
    <p:sldId id="317" r:id="rId10"/>
    <p:sldId id="296" r:id="rId11"/>
    <p:sldId id="305" r:id="rId12"/>
    <p:sldId id="306" r:id="rId13"/>
    <p:sldId id="307" r:id="rId14"/>
    <p:sldId id="308" r:id="rId15"/>
    <p:sldId id="338" r:id="rId16"/>
    <p:sldId id="349" r:id="rId17"/>
    <p:sldId id="350" r:id="rId18"/>
    <p:sldId id="267" r:id="rId19"/>
    <p:sldId id="333" r:id="rId20"/>
    <p:sldId id="336" r:id="rId21"/>
    <p:sldId id="334" r:id="rId22"/>
    <p:sldId id="335" r:id="rId23"/>
    <p:sldId id="309" r:id="rId24"/>
    <p:sldId id="318" r:id="rId25"/>
    <p:sldId id="310" r:id="rId26"/>
    <p:sldId id="282" r:id="rId27"/>
    <p:sldId id="322" r:id="rId28"/>
    <p:sldId id="311" r:id="rId29"/>
    <p:sldId id="319" r:id="rId30"/>
    <p:sldId id="320" r:id="rId31"/>
    <p:sldId id="283" r:id="rId32"/>
    <p:sldId id="284" r:id="rId33"/>
    <p:sldId id="289" r:id="rId34"/>
    <p:sldId id="312" r:id="rId35"/>
    <p:sldId id="327" r:id="rId36"/>
    <p:sldId id="290" r:id="rId37"/>
    <p:sldId id="323" r:id="rId38"/>
    <p:sldId id="351" r:id="rId39"/>
    <p:sldId id="330" r:id="rId40"/>
    <p:sldId id="331" r:id="rId41"/>
    <p:sldId id="332" r:id="rId42"/>
    <p:sldId id="286" r:id="rId43"/>
    <p:sldId id="328" r:id="rId44"/>
    <p:sldId id="347" r:id="rId45"/>
    <p:sldId id="337" r:id="rId46"/>
    <p:sldId id="342" r:id="rId47"/>
    <p:sldId id="346" r:id="rId48"/>
    <p:sldId id="343" r:id="rId49"/>
    <p:sldId id="344" r:id="rId50"/>
    <p:sldId id="345" r:id="rId51"/>
    <p:sldId id="291" r:id="rId52"/>
    <p:sldId id="325" r:id="rId53"/>
    <p:sldId id="326" r:id="rId54"/>
    <p:sldId id="299" r:id="rId55"/>
    <p:sldId id="300" r:id="rId56"/>
    <p:sldId id="258" r:id="rId57"/>
    <p:sldId id="259" r:id="rId58"/>
    <p:sldId id="340" r:id="rId59"/>
    <p:sldId id="341" r:id="rId60"/>
    <p:sldId id="262" r:id="rId61"/>
    <p:sldId id="263" r:id="rId62"/>
    <p:sldId id="264" r:id="rId63"/>
    <p:sldId id="329" r:id="rId64"/>
    <p:sldId id="348"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89"/>
  </p:normalViewPr>
  <p:slideViewPr>
    <p:cSldViewPr snapToGrid="0">
      <p:cViewPr>
        <p:scale>
          <a:sx n="89" d="100"/>
          <a:sy n="89" d="100"/>
        </p:scale>
        <p:origin x="144"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2BAD0B-2FA9-A748-A53C-ECCF0735135E}" type="datetimeFigureOut">
              <a:rPr lang="en-US" smtClean="0"/>
              <a:t>9/24/26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CD4E74-8EDB-534D-8BE6-1446D05994B6}" type="slidenum">
              <a:rPr lang="en-US" smtClean="0"/>
              <a:t>‹#›</a:t>
            </a:fld>
            <a:endParaRPr lang="en-US"/>
          </a:p>
        </p:txBody>
      </p:sp>
    </p:spTree>
    <p:extLst>
      <p:ext uri="{BB962C8B-B14F-4D97-AF65-F5344CB8AC3E}">
        <p14:creationId xmlns:p14="http://schemas.microsoft.com/office/powerpoint/2010/main" val="3474741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https://dl0.creation.com/articles/p117/c11724/fig-3-a.jpg</a:t>
            </a:r>
          </a:p>
          <a:p>
            <a:r>
              <a:rPr lang="en-US" i="1" dirty="0"/>
              <a:t>Leopardus </a:t>
            </a:r>
            <a:r>
              <a:rPr lang="en-US" i="1" dirty="0" err="1"/>
              <a:t>tilcayo</a:t>
            </a:r>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2</a:t>
            </a:fld>
            <a:endParaRPr lang="en-US"/>
          </a:p>
        </p:txBody>
      </p:sp>
    </p:spTree>
    <p:extLst>
      <p:ext uri="{BB962C8B-B14F-4D97-AF65-F5344CB8AC3E}">
        <p14:creationId xmlns:p14="http://schemas.microsoft.com/office/powerpoint/2010/main" val="2594923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Answer:</a:t>
            </a:r>
            <a:r>
              <a:rPr lang="en-US" sz="1200" kern="1200" dirty="0">
                <a:solidFill>
                  <a:schemeClr val="tx1"/>
                </a:solidFill>
                <a:effectLst/>
                <a:latin typeface="+mn-lt"/>
                <a:ea typeface="+mn-ea"/>
                <a:cs typeface="+mn-cs"/>
              </a:rPr>
              <a:t> C. Sex (males &gt; females)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17</a:t>
            </a:fld>
            <a:endParaRPr lang="en-US"/>
          </a:p>
        </p:txBody>
      </p:sp>
    </p:spTree>
    <p:extLst>
      <p:ext uri="{BB962C8B-B14F-4D97-AF65-F5344CB8AC3E}">
        <p14:creationId xmlns:p14="http://schemas.microsoft.com/office/powerpoint/2010/main" val="1638192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C – both 10mg/kg and 20 mg/kg produce similar effects, mild sedation up to 24 </a:t>
            </a:r>
            <a:r>
              <a:rPr lang="en-US" sz="1200" kern="1200" dirty="0" err="1">
                <a:solidFill>
                  <a:schemeClr val="tx1"/>
                </a:solidFill>
                <a:effectLst/>
                <a:latin typeface="+mn-lt"/>
                <a:ea typeface="+mn-ea"/>
                <a:cs typeface="+mn-cs"/>
              </a:rPr>
              <a:t>hr</a:t>
            </a:r>
            <a:r>
              <a:rPr lang="en-US" sz="1200" kern="1200" dirty="0">
                <a:solidFill>
                  <a:schemeClr val="tx1"/>
                </a:solidFill>
                <a:effectLst/>
                <a:latin typeface="+mn-lt"/>
                <a:ea typeface="+mn-ea"/>
                <a:cs typeface="+mn-cs"/>
              </a:rPr>
              <a:t> but peak plasma concentration not until 12 hours </a:t>
            </a:r>
          </a:p>
          <a:p>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22</a:t>
            </a:fld>
            <a:endParaRPr lang="en-US"/>
          </a:p>
        </p:txBody>
      </p:sp>
    </p:spTree>
    <p:extLst>
      <p:ext uri="{BB962C8B-B14F-4D97-AF65-F5344CB8AC3E}">
        <p14:creationId xmlns:p14="http://schemas.microsoft.com/office/powerpoint/2010/main" val="1751213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vetmed.illinois.edu</a:t>
            </a:r>
            <a:r>
              <a:rPr lang="en-US" dirty="0"/>
              <a:t>/pet-health-columns/</a:t>
            </a:r>
            <a:r>
              <a:rPr lang="en-US" dirty="0" err="1"/>
              <a:t>fip</a:t>
            </a:r>
            <a:r>
              <a:rPr lang="en-US" dirty="0"/>
              <a:t>-in-cats-a-diagnosis-with-new-hope/</a:t>
            </a:r>
          </a:p>
          <a:p>
            <a:r>
              <a:rPr lang="en-US" dirty="0"/>
              <a:t>remdesivir, GS-441524, molnupiravir, and EIDD-1931, which are all nucleoside</a:t>
            </a:r>
          </a:p>
          <a:p>
            <a:r>
              <a:rPr lang="en-US" dirty="0"/>
              <a:t>analogues, acting by interfering with viral RNA replication. There are also black market products. Oral GS-441524 (available as a suspension 50 mg/mL</a:t>
            </a:r>
          </a:p>
          <a:p>
            <a:r>
              <a:rPr lang="en-US" dirty="0"/>
              <a:t>and tablets 50 mg) can be used from the start of, and</a:t>
            </a:r>
          </a:p>
          <a:p>
            <a:r>
              <a:rPr lang="en-US" dirty="0"/>
              <a:t>for the entire, FIP treatment course (typically 6-12-</a:t>
            </a:r>
          </a:p>
          <a:p>
            <a:r>
              <a:rPr lang="en-US" dirty="0"/>
              <a:t>weeks/42- 84-days. Injectable veterinary reformulated remdesivir (10</a:t>
            </a:r>
          </a:p>
          <a:p>
            <a:r>
              <a:rPr lang="en-US" dirty="0"/>
              <a:t>mg/mL) or human-licensed remdesivir (100mg/vial)</a:t>
            </a:r>
          </a:p>
          <a:p>
            <a:r>
              <a:rPr lang="en-US" dirty="0"/>
              <a:t>is effective in the treatment of FIP but is associated</a:t>
            </a:r>
          </a:p>
          <a:p>
            <a:r>
              <a:rPr lang="en-US" dirty="0"/>
              <a:t>with side effects, particularly pain on subcutaneous</a:t>
            </a:r>
          </a:p>
          <a:p>
            <a:r>
              <a:rPr lang="en-US" dirty="0"/>
              <a:t>injection. Previous FIP treatment protocols</a:t>
            </a:r>
          </a:p>
          <a:p>
            <a:r>
              <a:rPr lang="en-US" dirty="0"/>
              <a:t>suggested that remdesivir should be used at the</a:t>
            </a:r>
          </a:p>
          <a:p>
            <a:r>
              <a:rPr lang="en-US" dirty="0"/>
              <a:t>start of FIP treatment, before transitioning to oral</a:t>
            </a:r>
          </a:p>
          <a:p>
            <a:r>
              <a:rPr lang="en-US" dirty="0"/>
              <a:t>GS-441254, but we now know that oral GS-441524 is</a:t>
            </a:r>
          </a:p>
          <a:p>
            <a:r>
              <a:rPr lang="en-US" dirty="0"/>
              <a:t>effective when given from the start of FIP treatment.</a:t>
            </a:r>
          </a:p>
        </p:txBody>
      </p:sp>
      <p:sp>
        <p:nvSpPr>
          <p:cNvPr id="4" name="Slide Number Placeholder 3"/>
          <p:cNvSpPr>
            <a:spLocks noGrp="1"/>
          </p:cNvSpPr>
          <p:nvPr>
            <p:ph type="sldNum" sz="quarter" idx="5"/>
          </p:nvPr>
        </p:nvSpPr>
        <p:spPr/>
        <p:txBody>
          <a:bodyPr/>
          <a:lstStyle/>
          <a:p>
            <a:fld id="{C0CD4E74-8EDB-534D-8BE6-1446D05994B6}" type="slidenum">
              <a:rPr lang="en-US" smtClean="0"/>
              <a:t>34</a:t>
            </a:fld>
            <a:endParaRPr lang="en-US"/>
          </a:p>
        </p:txBody>
      </p:sp>
    </p:spTree>
    <p:extLst>
      <p:ext uri="{BB962C8B-B14F-4D97-AF65-F5344CB8AC3E}">
        <p14:creationId xmlns:p14="http://schemas.microsoft.com/office/powerpoint/2010/main" val="331108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cases of HPAI in tigers and some that have been fatal in other parts of the world, no cases in AZA zoos</a:t>
            </a:r>
          </a:p>
        </p:txBody>
      </p:sp>
      <p:sp>
        <p:nvSpPr>
          <p:cNvPr id="4" name="Slide Number Placeholder 3"/>
          <p:cNvSpPr>
            <a:spLocks noGrp="1"/>
          </p:cNvSpPr>
          <p:nvPr>
            <p:ph type="sldNum" sz="quarter" idx="5"/>
          </p:nvPr>
        </p:nvSpPr>
        <p:spPr/>
        <p:txBody>
          <a:bodyPr/>
          <a:lstStyle/>
          <a:p>
            <a:fld id="{C0CD4E74-8EDB-534D-8BE6-1446D05994B6}" type="slidenum">
              <a:rPr lang="en-US" smtClean="0"/>
              <a:t>37</a:t>
            </a:fld>
            <a:endParaRPr lang="en-US"/>
          </a:p>
        </p:txBody>
      </p:sp>
    </p:spTree>
    <p:extLst>
      <p:ext uri="{BB962C8B-B14F-4D97-AF65-F5344CB8AC3E}">
        <p14:creationId xmlns:p14="http://schemas.microsoft.com/office/powerpoint/2010/main" val="154444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Likely due to contaminated meat fed to the cats, </a:t>
            </a:r>
            <a:r>
              <a:rPr lang="en-US" dirty="0" err="1"/>
              <a:t>ie</a:t>
            </a:r>
            <a:r>
              <a:rPr lang="en-US" dirty="0"/>
              <a:t> fed infected birds</a:t>
            </a:r>
          </a:p>
        </p:txBody>
      </p:sp>
      <p:sp>
        <p:nvSpPr>
          <p:cNvPr id="4" name="Slide Number Placeholder 3"/>
          <p:cNvSpPr>
            <a:spLocks noGrp="1"/>
          </p:cNvSpPr>
          <p:nvPr>
            <p:ph type="sldNum" sz="quarter" idx="5"/>
          </p:nvPr>
        </p:nvSpPr>
        <p:spPr/>
        <p:txBody>
          <a:bodyPr/>
          <a:lstStyle/>
          <a:p>
            <a:fld id="{C0CD4E74-8EDB-534D-8BE6-1446D05994B6}" type="slidenum">
              <a:rPr lang="en-US" smtClean="0"/>
              <a:t>38</a:t>
            </a:fld>
            <a:endParaRPr lang="en-US"/>
          </a:p>
        </p:txBody>
      </p:sp>
    </p:spTree>
    <p:extLst>
      <p:ext uri="{BB962C8B-B14F-4D97-AF65-F5344CB8AC3E}">
        <p14:creationId xmlns:p14="http://schemas.microsoft.com/office/powerpoint/2010/main" val="3203256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www.cdc.gov</a:t>
            </a:r>
            <a:r>
              <a:rPr lang="en-US" dirty="0"/>
              <a:t>/bird-flu/situation-summary/</a:t>
            </a:r>
            <a:r>
              <a:rPr lang="en-US" dirty="0" err="1"/>
              <a:t>index.html</a:t>
            </a:r>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43</a:t>
            </a:fld>
            <a:endParaRPr lang="en-US"/>
          </a:p>
        </p:txBody>
      </p:sp>
    </p:spTree>
    <p:extLst>
      <p:ext uri="{BB962C8B-B14F-4D97-AF65-F5344CB8AC3E}">
        <p14:creationId xmlns:p14="http://schemas.microsoft.com/office/powerpoint/2010/main" val="1143357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Vaccination did not appear to decrease case severity and did not prevent infection, the study could not correlate vaccine efficacy due to the small number of infected animals that had received 2-dose vaccination protocol, and lack of appropriate comparison groups.</a:t>
            </a:r>
          </a:p>
          <a:p>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50</a:t>
            </a:fld>
            <a:endParaRPr lang="en-US"/>
          </a:p>
        </p:txBody>
      </p:sp>
    </p:spTree>
    <p:extLst>
      <p:ext uri="{BB962C8B-B14F-4D97-AF65-F5344CB8AC3E}">
        <p14:creationId xmlns:p14="http://schemas.microsoft.com/office/powerpoint/2010/main" val="414057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Answer: C.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73% of individuals had at least 1 affected relative within 2 generations, however genetic cause has not been proven. </a:t>
            </a:r>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59</a:t>
            </a:fld>
            <a:endParaRPr lang="en-US"/>
          </a:p>
        </p:txBody>
      </p:sp>
    </p:spTree>
    <p:extLst>
      <p:ext uri="{BB962C8B-B14F-4D97-AF65-F5344CB8AC3E}">
        <p14:creationId xmlns:p14="http://schemas.microsoft.com/office/powerpoint/2010/main" val="395982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Answer: C. Tetracyclines - frequent selection of tetracycline ARGs was expected as tetracyclines are one of the most commonly used AB groups in agricultural and livestock production</a:t>
            </a:r>
          </a:p>
          <a:p>
            <a:endParaRPr lang="en-US" dirty="0"/>
          </a:p>
        </p:txBody>
      </p:sp>
      <p:sp>
        <p:nvSpPr>
          <p:cNvPr id="4" name="Slide Number Placeholder 3"/>
          <p:cNvSpPr>
            <a:spLocks noGrp="1"/>
          </p:cNvSpPr>
          <p:nvPr>
            <p:ph type="sldNum" sz="quarter" idx="5"/>
          </p:nvPr>
        </p:nvSpPr>
        <p:spPr/>
        <p:txBody>
          <a:bodyPr/>
          <a:lstStyle/>
          <a:p>
            <a:fld id="{C0CD4E74-8EDB-534D-8BE6-1446D05994B6}" type="slidenum">
              <a:rPr lang="en-US" smtClean="0"/>
              <a:t>63</a:t>
            </a:fld>
            <a:endParaRPr lang="en-US"/>
          </a:p>
        </p:txBody>
      </p:sp>
    </p:spTree>
    <p:extLst>
      <p:ext uri="{BB962C8B-B14F-4D97-AF65-F5344CB8AC3E}">
        <p14:creationId xmlns:p14="http://schemas.microsoft.com/office/powerpoint/2010/main" val="3430306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2566-F506-AF6A-D9C3-735AB7A866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48D980-B62B-45F3-FE90-E3D0DDB642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DBE905-FFB5-3F43-6221-40BAB2D9EB26}"/>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5" name="Footer Placeholder 4">
            <a:extLst>
              <a:ext uri="{FF2B5EF4-FFF2-40B4-BE49-F238E27FC236}">
                <a16:creationId xmlns:a16="http://schemas.microsoft.com/office/drawing/2014/main" id="{6E046F6A-43CF-6030-BAD7-EDB1616B3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DF2D2-5848-1649-FFED-640E1D355868}"/>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3042635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D441-AA10-F439-2D28-112FE9A5FB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4FF74-090A-4538-8AAA-5C85E9FA93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289C3-601D-AA52-EEA7-2E3D0B8F0834}"/>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5" name="Footer Placeholder 4">
            <a:extLst>
              <a:ext uri="{FF2B5EF4-FFF2-40B4-BE49-F238E27FC236}">
                <a16:creationId xmlns:a16="http://schemas.microsoft.com/office/drawing/2014/main" id="{54B35D21-E17F-1417-CB6A-2D6FAFB2A4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7B4F4D-E0D3-BAF4-7716-EF78944F9A18}"/>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68944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A5962-59C8-E74A-4AE8-7F2F9571D4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5C6EAF-456E-E48E-0E68-6BBF3FC7B9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648B7-EEAF-F967-16F4-48168F33C06B}"/>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5" name="Footer Placeholder 4">
            <a:extLst>
              <a:ext uri="{FF2B5EF4-FFF2-40B4-BE49-F238E27FC236}">
                <a16:creationId xmlns:a16="http://schemas.microsoft.com/office/drawing/2014/main" id="{A3ED6598-CC7A-605B-234B-0577B10B2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C31E0-A131-4DB2-34F8-D1DFA25DE14B}"/>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276409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7D55A-0046-569B-F502-3CD81F4164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818CE9-2126-3FB1-0655-1A4FC11493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CB3C49-50FB-3208-51CE-1B819FC036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8276DC-429C-BFA8-0D3F-CD4518E75864}"/>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6" name="Footer Placeholder 5">
            <a:extLst>
              <a:ext uri="{FF2B5EF4-FFF2-40B4-BE49-F238E27FC236}">
                <a16:creationId xmlns:a16="http://schemas.microsoft.com/office/drawing/2014/main" id="{78D3F044-8764-37A5-33BE-485D0A879D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35ECB2-B64E-89A1-2D9A-2510EE0B1A3C}"/>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1755168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0544-C284-4636-73FF-E3BE773EFA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A26F2E-3BF3-72CF-D85B-A46FC4FAAD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8803B4-9798-515A-0A44-7144B322E4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5A5D1B-E7E6-2242-D4F2-6797A0E44B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BFC7A4-153D-9B1B-9A62-4896A55F7D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BF8C07-0FA5-1132-7BF4-4A47969AD659}"/>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8" name="Footer Placeholder 7">
            <a:extLst>
              <a:ext uri="{FF2B5EF4-FFF2-40B4-BE49-F238E27FC236}">
                <a16:creationId xmlns:a16="http://schemas.microsoft.com/office/drawing/2014/main" id="{24CE802D-7B27-D926-882B-920A2B87DB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ECA92D-7600-E436-3636-CBD916FF70CB}"/>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65450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B1F4B-F07B-C19A-408B-BCC2BB8995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83F0D7-219A-363E-339A-A2B6B5A24079}"/>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4" name="Footer Placeholder 3">
            <a:extLst>
              <a:ext uri="{FF2B5EF4-FFF2-40B4-BE49-F238E27FC236}">
                <a16:creationId xmlns:a16="http://schemas.microsoft.com/office/drawing/2014/main" id="{125F4DB9-BFAE-F68D-0A33-C5B4F5731E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602BDB-80AA-15F6-12B2-81A264FB54A7}"/>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52373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FCC74C-497E-7696-60F3-16E6563FA0FD}"/>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3" name="Footer Placeholder 2">
            <a:extLst>
              <a:ext uri="{FF2B5EF4-FFF2-40B4-BE49-F238E27FC236}">
                <a16:creationId xmlns:a16="http://schemas.microsoft.com/office/drawing/2014/main" id="{DBB7BAE8-3FC1-16E7-569E-FCF54E9EF1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9640CA-1E76-A06B-A4F2-07AE355F18FF}"/>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3275343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C695B-9ABD-8AEF-C2E1-BD4DB504DB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FA4762-DD54-565A-111E-43B651F0FE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073CDC-F2A4-A0A8-EDFA-D4DA09047A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C45575-D4C1-A249-E21B-CC64612A23D4}"/>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6" name="Footer Placeholder 5">
            <a:extLst>
              <a:ext uri="{FF2B5EF4-FFF2-40B4-BE49-F238E27FC236}">
                <a16:creationId xmlns:a16="http://schemas.microsoft.com/office/drawing/2014/main" id="{6256A66A-50E0-A98B-E066-357A85791C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DB354C-F4F6-F2FE-BBDC-406D678C4DE7}"/>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191192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0DAF-D0D8-0A00-4741-DB0B36B15F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FF59F1-66FC-08B2-34B7-E4F9E61E35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B49AE9-F3A5-662E-F0A9-928CE0D6F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B9F2DB-CEE2-EEDC-A129-C531EE343EDF}"/>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6" name="Footer Placeholder 5">
            <a:extLst>
              <a:ext uri="{FF2B5EF4-FFF2-40B4-BE49-F238E27FC236}">
                <a16:creationId xmlns:a16="http://schemas.microsoft.com/office/drawing/2014/main" id="{4217FA8B-BA24-9FF6-E069-2432302C58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62734-E6B3-76AE-32D0-075938FB0F98}"/>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4185052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18DC8-B674-66EA-4FEE-00C41EF2F8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81EDC9-BB0F-F4AF-A0CE-70A919D658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3BB5E-09A0-CB67-97A0-F6AC205FDC90}"/>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5" name="Footer Placeholder 4">
            <a:extLst>
              <a:ext uri="{FF2B5EF4-FFF2-40B4-BE49-F238E27FC236}">
                <a16:creationId xmlns:a16="http://schemas.microsoft.com/office/drawing/2014/main" id="{77B61ED0-3D7B-205F-4229-EADE7978ED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E99BB-B8AE-E50C-7664-368E661B712D}"/>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2927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C58391-2AD3-0379-D26B-DDC098E1DB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D8FAF6-0B5D-AC73-A4ED-0EEF77D1D2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37BD0-5EF9-2A79-06DB-F902387BC516}"/>
              </a:ext>
            </a:extLst>
          </p:cNvPr>
          <p:cNvSpPr>
            <a:spLocks noGrp="1"/>
          </p:cNvSpPr>
          <p:nvPr>
            <p:ph type="dt" sz="half" idx="10"/>
          </p:nvPr>
        </p:nvSpPr>
        <p:spPr/>
        <p:txBody>
          <a:bodyPr/>
          <a:lstStyle/>
          <a:p>
            <a:fld id="{678E0DFE-0EFF-394E-8AB1-E44E1F3AF3AA}" type="datetimeFigureOut">
              <a:rPr lang="en-US" smtClean="0"/>
              <a:t>9/24/26</a:t>
            </a:fld>
            <a:endParaRPr lang="en-US"/>
          </a:p>
        </p:txBody>
      </p:sp>
      <p:sp>
        <p:nvSpPr>
          <p:cNvPr id="5" name="Footer Placeholder 4">
            <a:extLst>
              <a:ext uri="{FF2B5EF4-FFF2-40B4-BE49-F238E27FC236}">
                <a16:creationId xmlns:a16="http://schemas.microsoft.com/office/drawing/2014/main" id="{F22CFDD9-8C62-4BB4-B5F6-E262A1CA19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240A15-6FF6-075D-1703-0A37F197E76E}"/>
              </a:ext>
            </a:extLst>
          </p:cNvPr>
          <p:cNvSpPr>
            <a:spLocks noGrp="1"/>
          </p:cNvSpPr>
          <p:nvPr>
            <p:ph type="sldNum" sz="quarter" idx="12"/>
          </p:nvPr>
        </p:nvSpPr>
        <p:spPr/>
        <p:txBody>
          <a:bodyPr/>
          <a:lstStyle/>
          <a:p>
            <a:fld id="{F316FDF9-9845-294E-8B29-2ACF148060FE}" type="slidenum">
              <a:rPr lang="en-US" smtClean="0"/>
              <a:t>‹#›</a:t>
            </a:fld>
            <a:endParaRPr lang="en-US"/>
          </a:p>
        </p:txBody>
      </p:sp>
    </p:spTree>
    <p:extLst>
      <p:ext uri="{BB962C8B-B14F-4D97-AF65-F5344CB8AC3E}">
        <p14:creationId xmlns:p14="http://schemas.microsoft.com/office/powerpoint/2010/main" val="3666382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B2134E-500C-737A-B39C-60847650A1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6E00F6-C044-5806-D141-AD228AD0E2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D26A1D-F8DC-31CE-AEE8-6B041E0076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8E0DFE-0EFF-394E-8AB1-E44E1F3AF3AA}" type="datetimeFigureOut">
              <a:rPr lang="en-US" smtClean="0"/>
              <a:t>9/24/26</a:t>
            </a:fld>
            <a:endParaRPr lang="en-US"/>
          </a:p>
        </p:txBody>
      </p:sp>
      <p:sp>
        <p:nvSpPr>
          <p:cNvPr id="5" name="Footer Placeholder 4">
            <a:extLst>
              <a:ext uri="{FF2B5EF4-FFF2-40B4-BE49-F238E27FC236}">
                <a16:creationId xmlns:a16="http://schemas.microsoft.com/office/drawing/2014/main" id="{B2AF2C7F-38C1-00E4-8796-77C25DE10F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EB055F-932E-6933-223D-65F68D0721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16FDF9-9845-294E-8B29-2ACF148060FE}" type="slidenum">
              <a:rPr lang="en-US" smtClean="0"/>
              <a:t>‹#›</a:t>
            </a:fld>
            <a:endParaRPr lang="en-US"/>
          </a:p>
        </p:txBody>
      </p:sp>
    </p:spTree>
    <p:extLst>
      <p:ext uri="{BB962C8B-B14F-4D97-AF65-F5344CB8AC3E}">
        <p14:creationId xmlns:p14="http://schemas.microsoft.com/office/powerpoint/2010/main" val="253238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7.png"/><Relationship Id="rId5" Type="http://schemas.microsoft.com/office/2007/relationships/hdphoto" Target="../media/hdphoto2.wdp"/><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org&amp;utm_campaign=index&amp;utm_content=origi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B642-44F2-B948-EEB5-526A25B3EC4A}"/>
              </a:ext>
            </a:extLst>
          </p:cNvPr>
          <p:cNvSpPr>
            <a:spLocks noGrp="1"/>
          </p:cNvSpPr>
          <p:nvPr>
            <p:ph type="ctrTitle"/>
          </p:nvPr>
        </p:nvSpPr>
        <p:spPr/>
        <p:txBody>
          <a:bodyPr/>
          <a:lstStyle/>
          <a:p>
            <a:r>
              <a:rPr lang="en-US" b="1" dirty="0"/>
              <a:t>Felids</a:t>
            </a:r>
          </a:p>
        </p:txBody>
      </p:sp>
      <p:sp>
        <p:nvSpPr>
          <p:cNvPr id="3" name="Subtitle 2">
            <a:extLst>
              <a:ext uri="{FF2B5EF4-FFF2-40B4-BE49-F238E27FC236}">
                <a16:creationId xmlns:a16="http://schemas.microsoft.com/office/drawing/2014/main" id="{B8BFFD73-E92D-879F-C7B3-3C3D1704D6E7}"/>
              </a:ext>
            </a:extLst>
          </p:cNvPr>
          <p:cNvSpPr>
            <a:spLocks noGrp="1"/>
          </p:cNvSpPr>
          <p:nvPr>
            <p:ph type="subTitle" idx="1"/>
          </p:nvPr>
        </p:nvSpPr>
        <p:spPr/>
        <p:txBody>
          <a:bodyPr>
            <a:normAutofit/>
          </a:bodyPr>
          <a:lstStyle/>
          <a:p>
            <a:r>
              <a:rPr lang="en-US" sz="3600" b="1" dirty="0"/>
              <a:t>Dr. Tara Harrison</a:t>
            </a:r>
          </a:p>
        </p:txBody>
      </p:sp>
    </p:spTree>
    <p:extLst>
      <p:ext uri="{BB962C8B-B14F-4D97-AF65-F5344CB8AC3E}">
        <p14:creationId xmlns:p14="http://schemas.microsoft.com/office/powerpoint/2010/main" val="6390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57AF-9098-B582-7BA7-32F2EACA0566}"/>
              </a:ext>
            </a:extLst>
          </p:cNvPr>
          <p:cNvSpPr>
            <a:spLocks noGrp="1"/>
          </p:cNvSpPr>
          <p:nvPr>
            <p:ph type="title"/>
          </p:nvPr>
        </p:nvSpPr>
        <p:spPr>
          <a:xfrm>
            <a:off x="838200" y="365125"/>
            <a:ext cx="4532086" cy="1325563"/>
          </a:xfrm>
        </p:spPr>
        <p:txBody>
          <a:bodyPr/>
          <a:lstStyle/>
          <a:p>
            <a:r>
              <a:rPr lang="en-US" b="1" dirty="0"/>
              <a:t>Phylogenetic Tree of Felids</a:t>
            </a:r>
          </a:p>
        </p:txBody>
      </p:sp>
      <p:pic>
        <p:nvPicPr>
          <p:cNvPr id="9" name="Content Placeholder 8" descr="BBC article on new wild cat discovered">
            <a:extLst>
              <a:ext uri="{FF2B5EF4-FFF2-40B4-BE49-F238E27FC236}">
                <a16:creationId xmlns:a16="http://schemas.microsoft.com/office/drawing/2014/main" id="{8A57068C-D909-B17F-4A5B-444743EEC03A}"/>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20281" y="2140631"/>
            <a:ext cx="4739278" cy="3418341"/>
          </a:xfrm>
          <a:prstGeom prst="rect">
            <a:avLst/>
          </a:prstGeom>
        </p:spPr>
      </p:pic>
      <p:pic>
        <p:nvPicPr>
          <p:cNvPr id="7" name="Picture 6" descr="Felid phylogenetic tree&#10;">
            <a:extLst>
              <a:ext uri="{FF2B5EF4-FFF2-40B4-BE49-F238E27FC236}">
                <a16:creationId xmlns:a16="http://schemas.microsoft.com/office/drawing/2014/main" id="{0AD4E1F8-326F-62C1-79FC-5D292C9166FE}"/>
              </a:ext>
            </a:extLst>
          </p:cNvPr>
          <p:cNvPicPr>
            <a:picLocks noChangeAspect="1"/>
          </p:cNvPicPr>
          <p:nvPr/>
        </p:nvPicPr>
        <p:blipFill>
          <a:blip r:embed="rId4"/>
          <a:stretch>
            <a:fillRect/>
          </a:stretch>
        </p:blipFill>
        <p:spPr>
          <a:xfrm>
            <a:off x="5370286" y="267250"/>
            <a:ext cx="6821714" cy="6323499"/>
          </a:xfrm>
          <a:prstGeom prst="rect">
            <a:avLst/>
          </a:prstGeom>
        </p:spPr>
      </p:pic>
    </p:spTree>
    <p:extLst>
      <p:ext uri="{BB962C8B-B14F-4D97-AF65-F5344CB8AC3E}">
        <p14:creationId xmlns:p14="http://schemas.microsoft.com/office/powerpoint/2010/main" val="1952405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6883-1736-AC44-8301-FB26E79B1596}"/>
              </a:ext>
            </a:extLst>
          </p:cNvPr>
          <p:cNvSpPr>
            <a:spLocks noGrp="1"/>
          </p:cNvSpPr>
          <p:nvPr>
            <p:ph type="title"/>
          </p:nvPr>
        </p:nvSpPr>
        <p:spPr>
          <a:solidFill>
            <a:schemeClr val="bg2">
              <a:alpha val="48000"/>
            </a:schemeClr>
          </a:solidFill>
        </p:spPr>
        <p:txBody>
          <a:bodyPr/>
          <a:lstStyle/>
          <a:p>
            <a:r>
              <a:rPr lang="en-US" b="1" dirty="0">
                <a:latin typeface="+mn-lt"/>
              </a:rPr>
              <a:t>NC Laws</a:t>
            </a:r>
          </a:p>
        </p:txBody>
      </p:sp>
      <p:pic>
        <p:nvPicPr>
          <p:cNvPr id="4" name="Picture 2" descr="Big Cat Bans Enacted">
            <a:extLst>
              <a:ext uri="{FF2B5EF4-FFF2-40B4-BE49-F238E27FC236}">
                <a16:creationId xmlns:a16="http://schemas.microsoft.com/office/drawing/2014/main" id="{3F4676EA-308A-1140-870E-D1FB513F29A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9192" y="2360658"/>
            <a:ext cx="8182784" cy="41936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U.S. states that allow you to keep tigers, monkeys and bears as ...">
            <a:extLst>
              <a:ext uri="{FF2B5EF4-FFF2-40B4-BE49-F238E27FC236}">
                <a16:creationId xmlns:a16="http://schemas.microsoft.com/office/drawing/2014/main" id="{317D0F72-2C05-FA40-A8F2-2BFE9C4DDEC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95938" y="377371"/>
            <a:ext cx="3527467" cy="6760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786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65FE-A906-BC48-8BC3-9C246F29A34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8765610-5950-1E4B-AC22-DABF26870D0E}"/>
              </a:ext>
            </a:extLst>
          </p:cNvPr>
          <p:cNvSpPr>
            <a:spLocks noGrp="1"/>
          </p:cNvSpPr>
          <p:nvPr>
            <p:ph idx="1"/>
          </p:nvPr>
        </p:nvSpPr>
        <p:spPr/>
        <p:txBody>
          <a:bodyPr/>
          <a:lstStyle/>
          <a:p>
            <a:endParaRPr lang="en-US" dirty="0"/>
          </a:p>
        </p:txBody>
      </p:sp>
      <p:pic>
        <p:nvPicPr>
          <p:cNvPr id="1026" name="Picture 2" descr="State Laws for Big Cat Ownership">
            <a:extLst>
              <a:ext uri="{FF2B5EF4-FFF2-40B4-BE49-F238E27FC236}">
                <a16:creationId xmlns:a16="http://schemas.microsoft.com/office/drawing/2014/main" id="{8E302221-CBBD-7F4B-AB8D-E25936360C0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53715" y="134937"/>
            <a:ext cx="9884570" cy="61769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402619-DDE7-B548-A05F-0E544CE0F83B}"/>
              </a:ext>
            </a:extLst>
          </p:cNvPr>
          <p:cNvSpPr/>
          <p:nvPr/>
        </p:nvSpPr>
        <p:spPr>
          <a:xfrm>
            <a:off x="6982517" y="6311900"/>
            <a:ext cx="4649030" cy="369332"/>
          </a:xfrm>
          <a:prstGeom prst="rect">
            <a:avLst/>
          </a:prstGeom>
        </p:spPr>
        <p:txBody>
          <a:bodyPr wrap="none">
            <a:spAutoFit/>
          </a:bodyPr>
          <a:lstStyle/>
          <a:p>
            <a:r>
              <a:rPr lang="en-US" dirty="0"/>
              <a:t>https://bigcatrescue.org/state-laws-exotic-cats/</a:t>
            </a:r>
          </a:p>
        </p:txBody>
      </p:sp>
    </p:spTree>
    <p:extLst>
      <p:ext uri="{BB962C8B-B14F-4D97-AF65-F5344CB8AC3E}">
        <p14:creationId xmlns:p14="http://schemas.microsoft.com/office/powerpoint/2010/main" val="407128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C7CC2-BE0B-D8CF-BC10-DE02988D0A7B}"/>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MGA Implants</a:t>
            </a:r>
          </a:p>
        </p:txBody>
      </p:sp>
      <p:sp>
        <p:nvSpPr>
          <p:cNvPr id="3" name="Content Placeholder 2">
            <a:extLst>
              <a:ext uri="{FF2B5EF4-FFF2-40B4-BE49-F238E27FC236}">
                <a16:creationId xmlns:a16="http://schemas.microsoft.com/office/drawing/2014/main" id="{A051C203-4595-B82E-E027-8E734B423571}"/>
              </a:ext>
            </a:extLst>
          </p:cNvPr>
          <p:cNvSpPr>
            <a:spLocks noGrp="1"/>
          </p:cNvSpPr>
          <p:nvPr>
            <p:ph idx="1"/>
          </p:nvPr>
        </p:nvSpPr>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Replace every two years</a:t>
            </a:r>
            <a:r>
              <a:rPr lang="en-US" altLang="en-US" b="1">
                <a:effectLst>
                  <a:outerShdw blurRad="38100" dist="38100" dir="2700000" algn="tl">
                    <a:srgbClr val="C0C0C0"/>
                  </a:outerShdw>
                </a:effectLst>
                <a:ea typeface="ＭＳ Ｐゴシック" panose="020B0600070205080204" pitchFamily="34" charset="-128"/>
              </a:rPr>
              <a:t> </a:t>
            </a:r>
          </a:p>
          <a:p>
            <a:pPr eaLnBrk="1" hangingPunct="1"/>
            <a:r>
              <a:rPr lang="en-US" altLang="en-US"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Inserted between the scapulae intra-muscularly</a:t>
            </a:r>
            <a:r>
              <a:rPr lang="en-US" altLang="en-US" b="1">
                <a:effectLst>
                  <a:outerShdw blurRad="38100" dist="38100" dir="2700000" algn="tl">
                    <a:srgbClr val="C0C0C0"/>
                  </a:outerShdw>
                </a:effectLst>
                <a:ea typeface="ＭＳ Ｐゴシック" panose="020B0600070205080204" pitchFamily="34" charset="-128"/>
              </a:rPr>
              <a:t> </a:t>
            </a:r>
          </a:p>
          <a:p>
            <a:pPr eaLnBrk="1" hangingPunct="1"/>
            <a:r>
              <a:rPr lang="en-US" altLang="en-US"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Side Effects:  Some felids develop uterine or mammary carcinoma  (jaguars, tigers)(canids develop endometrial hyperplasia)</a:t>
            </a:r>
            <a:endParaRPr lang="en-US" altLang="en-US" b="1">
              <a:effectLst>
                <a:outerShdw blurRad="38100" dist="38100" dir="2700000" algn="tl">
                  <a:srgbClr val="C0C0C0"/>
                </a:outerShdw>
              </a:effectLst>
              <a:ea typeface="ＭＳ Ｐゴシック" panose="020B0600070205080204" pitchFamily="34" charset="-128"/>
            </a:endParaRPr>
          </a:p>
          <a:p>
            <a:pPr eaLnBrk="1" hangingPunct="1"/>
            <a:endParaRPr lang="en-US" altLang="en-US">
              <a:effectLst>
                <a:outerShdw blurRad="38100" dist="38100" dir="2700000" algn="tl">
                  <a:srgbClr val="C0C0C0"/>
                </a:outerShdw>
              </a:effectLst>
              <a:ea typeface="ＭＳ Ｐゴシック" panose="020B0600070205080204" pitchFamily="34" charset="-128"/>
            </a:endParaRPr>
          </a:p>
        </p:txBody>
      </p:sp>
      <p:pic>
        <p:nvPicPr>
          <p:cNvPr id="4" name="Picture 4" descr="female02_35">
            <a:extLst>
              <a:ext uri="{FF2B5EF4-FFF2-40B4-BE49-F238E27FC236}">
                <a16:creationId xmlns:a16="http://schemas.microsoft.com/office/drawing/2014/main" id="{3D45687A-A620-D1C8-B648-563C3C1A3A3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026729" y="3846286"/>
            <a:ext cx="4327071" cy="288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female02_04">
            <a:extLst>
              <a:ext uri="{FF2B5EF4-FFF2-40B4-BE49-F238E27FC236}">
                <a16:creationId xmlns:a16="http://schemas.microsoft.com/office/drawing/2014/main" id="{2FC85957-4456-6B26-55AE-BD8B5E23D8B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2086" y="4338562"/>
            <a:ext cx="3588657" cy="23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0961-4FFB-E579-229D-B0CBA69B2E50}"/>
              </a:ext>
            </a:extLst>
          </p:cNvPr>
          <p:cNvSpPr>
            <a:spLocks noGrp="1"/>
          </p:cNvSpPr>
          <p:nvPr>
            <p:ph type="title"/>
          </p:nvPr>
        </p:nvSpPr>
        <p:spPr/>
        <p:txBody>
          <a:bodyPr/>
          <a:lstStyle/>
          <a:p>
            <a:r>
              <a:rPr lang="en-US" b="1" dirty="0"/>
              <a:t>Seminal article</a:t>
            </a:r>
          </a:p>
        </p:txBody>
      </p:sp>
      <p:pic>
        <p:nvPicPr>
          <p:cNvPr id="5" name="Content Placeholder 4" descr="Article Mammary Cancer in captive wild felids and risk factors for its development: a retrospective study of the clinical behavior of 31 cases">
            <a:extLst>
              <a:ext uri="{FF2B5EF4-FFF2-40B4-BE49-F238E27FC236}">
                <a16:creationId xmlns:a16="http://schemas.microsoft.com/office/drawing/2014/main" id="{13283B6D-8B27-4BF8-14C3-54293CB3E76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962655" y="1456277"/>
            <a:ext cx="6950603" cy="5401723"/>
          </a:xfrm>
          <a:prstGeom prst="rect">
            <a:avLst/>
          </a:prstGeom>
        </p:spPr>
      </p:pic>
    </p:spTree>
    <p:extLst>
      <p:ext uri="{BB962C8B-B14F-4D97-AF65-F5344CB8AC3E}">
        <p14:creationId xmlns:p14="http://schemas.microsoft.com/office/powerpoint/2010/main" val="314734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DB06-69C8-FD6C-C715-C35EDE242DC3}"/>
              </a:ext>
            </a:extLst>
          </p:cNvPr>
          <p:cNvSpPr>
            <a:spLocks noGrp="1"/>
          </p:cNvSpPr>
          <p:nvPr>
            <p:ph type="title"/>
          </p:nvPr>
        </p:nvSpPr>
        <p:spPr>
          <a:xfrm>
            <a:off x="838200" y="159843"/>
            <a:ext cx="10515600" cy="1325563"/>
          </a:xfrm>
        </p:spPr>
        <p:txBody>
          <a:bodyPr/>
          <a:lstStyle/>
          <a:p>
            <a:r>
              <a:rPr lang="en-US" b="1" dirty="0"/>
              <a:t>Contraception and Zoological Animals</a:t>
            </a:r>
          </a:p>
        </p:txBody>
      </p:sp>
      <p:pic>
        <p:nvPicPr>
          <p:cNvPr id="5" name="Content Placeholder 4" descr="Reproduction in domestic animals AZA contraceptive center">
            <a:extLst>
              <a:ext uri="{FF2B5EF4-FFF2-40B4-BE49-F238E27FC236}">
                <a16:creationId xmlns:a16="http://schemas.microsoft.com/office/drawing/2014/main" id="{596F9B37-177D-FB46-9245-E98A8140250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0387" y="1485406"/>
            <a:ext cx="4799466" cy="5007469"/>
          </a:xfrm>
          <a:prstGeom prst="rect">
            <a:avLst/>
          </a:prstGeom>
        </p:spPr>
      </p:pic>
      <p:pic>
        <p:nvPicPr>
          <p:cNvPr id="7" name="Picture 6" descr="St Louis Zoo Contraceptive program">
            <a:extLst>
              <a:ext uri="{FF2B5EF4-FFF2-40B4-BE49-F238E27FC236}">
                <a16:creationId xmlns:a16="http://schemas.microsoft.com/office/drawing/2014/main" id="{1C5174EF-BDC9-EC7D-1E0F-EBF013C40B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8350" y="1465942"/>
            <a:ext cx="6953263" cy="4325258"/>
          </a:xfrm>
          <a:prstGeom prst="rect">
            <a:avLst/>
          </a:prstGeom>
        </p:spPr>
      </p:pic>
    </p:spTree>
    <p:extLst>
      <p:ext uri="{BB962C8B-B14F-4D97-AF65-F5344CB8AC3E}">
        <p14:creationId xmlns:p14="http://schemas.microsoft.com/office/powerpoint/2010/main" val="3379864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1BF4-B702-FCBE-F1B0-1C26707C6CF9}"/>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Deslorelin</a:t>
            </a:r>
          </a:p>
        </p:txBody>
      </p:sp>
      <p:sp>
        <p:nvSpPr>
          <p:cNvPr id="3" name="Content Placeholder 2">
            <a:extLst>
              <a:ext uri="{FF2B5EF4-FFF2-40B4-BE49-F238E27FC236}">
                <a16:creationId xmlns:a16="http://schemas.microsoft.com/office/drawing/2014/main" id="{7074DE77-D5FD-7A31-551A-A50B0E203477}"/>
              </a:ext>
            </a:extLst>
          </p:cNvPr>
          <p:cNvSpPr>
            <a:spLocks noGrp="1"/>
          </p:cNvSpPr>
          <p:nvPr>
            <p:ph idx="1"/>
          </p:nvPr>
        </p:nvSpPr>
        <p:spPr>
          <a:xfrm>
            <a:off x="2289176" y="2070100"/>
            <a:ext cx="7612063" cy="4787900"/>
          </a:xfrm>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GnRH agonist</a:t>
            </a:r>
          </a:p>
          <a:p>
            <a:pPr eaLnBrk="1" hangingPunct="1"/>
            <a:r>
              <a:rPr lang="en-US" altLang="en-US" b="1">
                <a:effectLst>
                  <a:outerShdw blurRad="38100" dist="38100" dir="2700000" algn="tl">
                    <a:srgbClr val="C0C0C0"/>
                  </a:outerShdw>
                </a:effectLst>
                <a:ea typeface="ＭＳ Ｐゴシック" panose="020B0600070205080204" pitchFamily="34" charset="-128"/>
              </a:rPr>
              <a:t>Dissolvable implant</a:t>
            </a:r>
          </a:p>
          <a:p>
            <a:pPr eaLnBrk="1" hangingPunct="1"/>
            <a:r>
              <a:rPr lang="en-US" altLang="en-US" b="1">
                <a:effectLst>
                  <a:outerShdw blurRad="38100" dist="38100" dir="2700000" algn="tl">
                    <a:srgbClr val="C0C0C0"/>
                  </a:outerShdw>
                </a:effectLst>
                <a:ea typeface="ＭＳ Ｐゴシック" panose="020B0600070205080204" pitchFamily="34" charset="-128"/>
              </a:rPr>
              <a:t>Super-ovulates and then stops ovulation, can decrease testosterone levels</a:t>
            </a:r>
          </a:p>
          <a:p>
            <a:pPr eaLnBrk="1" hangingPunct="1"/>
            <a:r>
              <a:rPr lang="en-US" altLang="en-US" b="1">
                <a:effectLst>
                  <a:outerShdw blurRad="38100" dist="38100" dir="2700000" algn="tl">
                    <a:srgbClr val="C0C0C0"/>
                  </a:outerShdw>
                </a:effectLst>
                <a:ea typeface="ＭＳ Ｐゴシック" panose="020B0600070205080204" pitchFamily="34" charset="-128"/>
              </a:rPr>
              <a:t>Used in felids, females and males</a:t>
            </a:r>
          </a:p>
          <a:p>
            <a:pPr eaLnBrk="1" hangingPunct="1"/>
            <a:r>
              <a:rPr lang="en-US" altLang="en-US" b="1">
                <a:effectLst>
                  <a:outerShdw blurRad="38100" dist="38100" dir="2700000" algn="tl">
                    <a:srgbClr val="C0C0C0"/>
                  </a:outerShdw>
                </a:effectLst>
                <a:ea typeface="ＭＳ Ｐゴシック" panose="020B0600070205080204" pitchFamily="34" charset="-128"/>
              </a:rPr>
              <a:t>Placed subcutaneously in the inner thigh now, replaced annually</a:t>
            </a:r>
          </a:p>
          <a:p>
            <a:pPr eaLnBrk="1" hangingPunct="1"/>
            <a:r>
              <a:rPr lang="en-US" altLang="en-US" b="1">
                <a:effectLst>
                  <a:outerShdw blurRad="38100" dist="38100" dir="2700000" algn="tl">
                    <a:srgbClr val="C0C0C0"/>
                  </a:outerShdw>
                </a:effectLst>
                <a:ea typeface="ＭＳ Ｐゴシック" panose="020B0600070205080204" pitchFamily="34" charset="-128"/>
              </a:rPr>
              <a:t>Reversibility? 1-2 years depending on implant size and if implant is removed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4DB6-C3D0-6447-5E43-DCB430C3E225}"/>
              </a:ext>
            </a:extLst>
          </p:cNvPr>
          <p:cNvSpPr>
            <a:spLocks noGrp="1"/>
          </p:cNvSpPr>
          <p:nvPr>
            <p:ph type="title"/>
          </p:nvPr>
        </p:nvSpPr>
        <p:spPr/>
        <p:txBody>
          <a:bodyPr/>
          <a:lstStyle/>
          <a:p>
            <a:r>
              <a:rPr lang="en-US" b="1" dirty="0" err="1"/>
              <a:t>Deslorelin</a:t>
            </a:r>
            <a:endParaRPr lang="en-US" b="1" dirty="0"/>
          </a:p>
        </p:txBody>
      </p:sp>
      <p:pic>
        <p:nvPicPr>
          <p:cNvPr id="5" name="Content Placeholder 4" descr="Article: The past, present and future of hormonal contraceptive use in managed captive female tiger populations with a focus on the current use of deslorelin acetate">
            <a:extLst>
              <a:ext uri="{FF2B5EF4-FFF2-40B4-BE49-F238E27FC236}">
                <a16:creationId xmlns:a16="http://schemas.microsoft.com/office/drawing/2014/main" id="{B7D27998-986D-8A3F-5146-D93ACD728D0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076528" y="623547"/>
            <a:ext cx="7277272" cy="5610906"/>
          </a:xfrm>
          <a:prstGeom prst="rect">
            <a:avLst/>
          </a:prstGeom>
        </p:spPr>
      </p:pic>
    </p:spTree>
    <p:extLst>
      <p:ext uri="{BB962C8B-B14F-4D97-AF65-F5344CB8AC3E}">
        <p14:creationId xmlns:p14="http://schemas.microsoft.com/office/powerpoint/2010/main" val="3980104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EBCCD-410C-12DB-3365-A490E0011130}"/>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Norplant (levonoregestrel acetate) Implants</a:t>
            </a:r>
            <a:endParaRPr lang="en-US" altLang="en-US">
              <a:effectLst>
                <a:outerShdw blurRad="38100" dist="38100" dir="2700000" algn="tl">
                  <a:srgbClr val="C0C0C0"/>
                </a:outerShdw>
              </a:effectLst>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1EB7D347-F5F7-8C7C-5838-4D1524D0516C}"/>
              </a:ext>
            </a:extLst>
          </p:cNvPr>
          <p:cNvSpPr>
            <a:spLocks noGrp="1"/>
          </p:cNvSpPr>
          <p:nvPr>
            <p:ph idx="1"/>
          </p:nvPr>
        </p:nvSpPr>
        <p:spPr>
          <a:xfrm>
            <a:off x="1811339" y="2070101"/>
            <a:ext cx="6821487" cy="4183063"/>
          </a:xfrm>
        </p:spPr>
        <p:txBody>
          <a:bodyPr/>
          <a:lstStyle/>
          <a:p>
            <a:pPr eaLnBrk="1" hangingPunct="1">
              <a:lnSpc>
                <a:spcPct val="90000"/>
              </a:lnSpc>
            </a:pPr>
            <a:r>
              <a:rPr lang="en-US" altLang="en-US" sz="2200"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Synthetic progestin</a:t>
            </a:r>
          </a:p>
          <a:p>
            <a:pPr eaLnBrk="1" hangingPunct="1">
              <a:lnSpc>
                <a:spcPct val="90000"/>
              </a:lnSpc>
            </a:pPr>
            <a:r>
              <a:rPr lang="en-US" altLang="en-US" sz="2200"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Takes 1-3 days following IM insertion and 1 week following SQ insertion for effect</a:t>
            </a:r>
            <a:r>
              <a:rPr lang="en-US" altLang="en-US" sz="2200" b="1">
                <a:effectLst>
                  <a:outerShdw blurRad="38100" dist="38100" dir="2700000" algn="tl">
                    <a:srgbClr val="C0C0C0"/>
                  </a:outerShdw>
                </a:effectLst>
                <a:ea typeface="ＭＳ Ｐゴシック" panose="020B0600070205080204" pitchFamily="34" charset="-128"/>
              </a:rPr>
              <a:t> </a:t>
            </a:r>
          </a:p>
          <a:p>
            <a:pPr eaLnBrk="1" hangingPunct="1">
              <a:lnSpc>
                <a:spcPct val="90000"/>
              </a:lnSpc>
            </a:pPr>
            <a:endParaRPr lang="en-US" altLang="en-US" sz="2200" b="1">
              <a:effectLst>
                <a:outerShdw blurRad="38100" dist="38100" dir="2700000" algn="tl">
                  <a:srgbClr val="C0C0C0"/>
                </a:outerShdw>
              </a:effectLst>
              <a:ea typeface="ＭＳ Ｐゴシック" panose="020B0600070205080204" pitchFamily="34" charset="-128"/>
            </a:endParaRPr>
          </a:p>
          <a:p>
            <a:pPr eaLnBrk="1" hangingPunct="1">
              <a:lnSpc>
                <a:spcPct val="90000"/>
              </a:lnSpc>
            </a:pPr>
            <a:r>
              <a:rPr lang="en-US" altLang="en-US" sz="2200"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Effective up to 5 years in humans, the length of duration is unknown in other species</a:t>
            </a:r>
            <a:r>
              <a:rPr lang="en-US" altLang="en-US" sz="2200" b="1">
                <a:effectLst>
                  <a:outerShdw blurRad="38100" dist="38100" dir="2700000" algn="tl">
                    <a:srgbClr val="C0C0C0"/>
                  </a:outerShdw>
                </a:effectLst>
                <a:ea typeface="ＭＳ Ｐゴシック" panose="020B0600070205080204" pitchFamily="34" charset="-128"/>
              </a:rPr>
              <a:t> </a:t>
            </a:r>
          </a:p>
          <a:p>
            <a:pPr eaLnBrk="1" hangingPunct="1">
              <a:lnSpc>
                <a:spcPct val="90000"/>
              </a:lnSpc>
              <a:buFont typeface="Wingdings" pitchFamily="2" charset="2"/>
              <a:buNone/>
            </a:pPr>
            <a:endParaRPr lang="en-US" altLang="en-US" sz="2200" b="1">
              <a:effectLst>
                <a:outerShdw blurRad="38100" dist="38100" dir="2700000" algn="tl">
                  <a:srgbClr val="C0C0C0"/>
                </a:outerShdw>
              </a:effectLst>
              <a:ea typeface="ＭＳ Ｐゴシック" panose="020B0600070205080204" pitchFamily="34" charset="-128"/>
            </a:endParaRPr>
          </a:p>
          <a:p>
            <a:pPr eaLnBrk="1" hangingPunct="1">
              <a:lnSpc>
                <a:spcPct val="90000"/>
              </a:lnSpc>
            </a:pPr>
            <a:r>
              <a:rPr lang="en-US" altLang="en-US" sz="2200" b="1">
                <a:effectLst>
                  <a:outerShdw blurRad="38100" dist="38100" dir="2700000" algn="tl">
                    <a:srgbClr val="C0C0C0"/>
                  </a:outerShdw>
                </a:effectLst>
                <a:ea typeface="ＭＳ Ｐゴシック" panose="020B0600070205080204" pitchFamily="34" charset="-128"/>
                <a:cs typeface="Times New Roman" panose="02020603050405020304" pitchFamily="18" charset="0"/>
              </a:rPr>
              <a:t>Used in primates and some carnivores in North American zoos</a:t>
            </a:r>
          </a:p>
          <a:p>
            <a:pPr eaLnBrk="1" hangingPunct="1">
              <a:lnSpc>
                <a:spcPct val="90000"/>
              </a:lnSpc>
            </a:pPr>
            <a:endParaRPr lang="en-US" altLang="en-US" sz="2200">
              <a:effectLst>
                <a:outerShdw blurRad="38100" dist="38100" dir="2700000" algn="tl">
                  <a:srgbClr val="C0C0C0"/>
                </a:outerShdw>
              </a:effectLst>
              <a:ea typeface="ＭＳ Ｐゴシック" panose="020B0600070205080204" pitchFamily="34" charset="-128"/>
            </a:endParaRPr>
          </a:p>
        </p:txBody>
      </p:sp>
      <p:pic>
        <p:nvPicPr>
          <p:cNvPr id="23556" name="Picture 4" descr="norplant">
            <a:extLst>
              <a:ext uri="{FF2B5EF4-FFF2-40B4-BE49-F238E27FC236}">
                <a16:creationId xmlns:a16="http://schemas.microsoft.com/office/drawing/2014/main" id="{32BFA6EC-5639-D8A1-07C8-C16C0699F80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88400" y="2402681"/>
            <a:ext cx="2565400"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9130-045E-C517-2A6C-D6ED032BE0C1}"/>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Breeding</a:t>
            </a:r>
          </a:p>
        </p:txBody>
      </p:sp>
      <p:sp>
        <p:nvSpPr>
          <p:cNvPr id="3" name="Content Placeholder 2">
            <a:extLst>
              <a:ext uri="{FF2B5EF4-FFF2-40B4-BE49-F238E27FC236}">
                <a16:creationId xmlns:a16="http://schemas.microsoft.com/office/drawing/2014/main" id="{E7547320-6D79-0168-493F-B17BBAB3D6D1}"/>
              </a:ext>
            </a:extLst>
          </p:cNvPr>
          <p:cNvSpPr>
            <a:spLocks noGrp="1"/>
          </p:cNvSpPr>
          <p:nvPr>
            <p:ph idx="1"/>
          </p:nvPr>
        </p:nvSpPr>
        <p:spPr>
          <a:xfrm>
            <a:off x="1827214" y="1924050"/>
            <a:ext cx="4421187" cy="4724400"/>
          </a:xfrm>
        </p:spPr>
        <p:txBody>
          <a:bodyPr/>
          <a:lstStyle/>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Animals may need assistance</a:t>
            </a:r>
          </a:p>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Egg recovery (Fishing Cat)</a:t>
            </a:r>
          </a:p>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Artificial insemination</a:t>
            </a:r>
          </a:p>
          <a:p>
            <a:pPr lvl="1"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Used in elephants, cheetah, clouded leopards, bongo, eland…</a:t>
            </a:r>
          </a:p>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Tried in snow leopard in Michigan</a:t>
            </a:r>
          </a:p>
        </p:txBody>
      </p:sp>
      <p:pic>
        <p:nvPicPr>
          <p:cNvPr id="28676" name="Picture 6" descr="fishing cat IVF recovery 6">
            <a:extLst>
              <a:ext uri="{FF2B5EF4-FFF2-40B4-BE49-F238E27FC236}">
                <a16:creationId xmlns:a16="http://schemas.microsoft.com/office/drawing/2014/main" id="{908EEE7B-5857-5251-01D6-6D93496C0AC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77250" y="1"/>
            <a:ext cx="219075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descr="fishing cat IVF recovery 7">
            <a:extLst>
              <a:ext uri="{FF2B5EF4-FFF2-40B4-BE49-F238E27FC236}">
                <a16:creationId xmlns:a16="http://schemas.microsoft.com/office/drawing/2014/main" id="{9B0A88A6-89BA-5A0A-4E44-BCD4863FDFDA}"/>
              </a:ext>
            </a:extLst>
          </p:cNvPr>
          <p:cNvPicPr>
            <a:picLocks noChangeAspect="1" noChangeArrowheads="1"/>
          </p:cNvPicPr>
          <p:nvPr/>
        </p:nvPicPr>
        <p:blipFill>
          <a:blip r:embed="rId3" cstate="screen">
            <a:lum bright="12000"/>
            <a:extLst>
              <a:ext uri="{28A0092B-C50C-407E-A947-70E740481C1C}">
                <a14:useLocalDpi xmlns:a14="http://schemas.microsoft.com/office/drawing/2010/main"/>
              </a:ext>
            </a:extLst>
          </a:blip>
          <a:srcRect/>
          <a:stretch>
            <a:fillRect/>
          </a:stretch>
        </p:blipFill>
        <p:spPr bwMode="auto">
          <a:xfrm>
            <a:off x="6248401" y="1924050"/>
            <a:ext cx="3332163"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1442CC-1FF9-67F0-C7C3-26542218F362}"/>
              </a:ext>
            </a:extLst>
          </p:cNvPr>
          <p:cNvSpPr>
            <a:spLocks noGrp="1"/>
          </p:cNvSpPr>
          <p:nvPr>
            <p:ph type="title"/>
          </p:nvPr>
        </p:nvSpPr>
        <p:spPr/>
        <p:txBody>
          <a:bodyPr/>
          <a:lstStyle/>
          <a:p>
            <a:pPr>
              <a:defRPr/>
            </a:pPr>
            <a:endParaRPr lang="en-US">
              <a:ea typeface="+mj-ea"/>
              <a:cs typeface="+mj-cs"/>
            </a:endParaRPr>
          </a:p>
        </p:txBody>
      </p:sp>
      <p:pic>
        <p:nvPicPr>
          <p:cNvPr id="29699" name="Picture 4" descr="Cheetah AI2">
            <a:extLst>
              <a:ext uri="{FF2B5EF4-FFF2-40B4-BE49-F238E27FC236}">
                <a16:creationId xmlns:a16="http://schemas.microsoft.com/office/drawing/2014/main" id="{22000EDA-DBE6-9632-B56D-5E70847DCE0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00" y="1"/>
            <a:ext cx="4495800"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7" descr="cheetah AI">
            <a:extLst>
              <a:ext uri="{FF2B5EF4-FFF2-40B4-BE49-F238E27FC236}">
                <a16:creationId xmlns:a16="http://schemas.microsoft.com/office/drawing/2014/main" id="{9A369C81-EABC-4A60-14AD-0449DAE9B7A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19800" y="3614738"/>
            <a:ext cx="4648200" cy="324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3CD8A-1613-624C-327C-4B05847D3AB8}"/>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Snow Leopard AI</a:t>
            </a:r>
          </a:p>
        </p:txBody>
      </p:sp>
      <p:sp>
        <p:nvSpPr>
          <p:cNvPr id="3" name="Content Placeholder 2">
            <a:extLst>
              <a:ext uri="{FF2B5EF4-FFF2-40B4-BE49-F238E27FC236}">
                <a16:creationId xmlns:a16="http://schemas.microsoft.com/office/drawing/2014/main" id="{E75910BA-B351-F566-53A6-BF486D64154F}"/>
              </a:ext>
            </a:extLst>
          </p:cNvPr>
          <p:cNvSpPr>
            <a:spLocks noGrp="1"/>
          </p:cNvSpPr>
          <p:nvPr>
            <p:ph idx="1"/>
          </p:nvPr>
        </p:nvSpPr>
        <p:spPr>
          <a:xfrm>
            <a:off x="1762125" y="2070100"/>
            <a:ext cx="4002088" cy="4579938"/>
          </a:xfrm>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Attempted AI in MI</a:t>
            </a:r>
          </a:p>
          <a:p>
            <a:pPr lvl="1" eaLnBrk="1" hangingPunct="1"/>
            <a:r>
              <a:rPr lang="en-US" altLang="en-US" sz="2800" b="1">
                <a:effectLst>
                  <a:outerShdw blurRad="38100" dist="38100" dir="2700000" algn="tl">
                    <a:srgbClr val="C0C0C0"/>
                  </a:outerShdw>
                </a:effectLst>
                <a:ea typeface="ＭＳ Ｐゴシック" panose="020B0600070205080204" pitchFamily="34" charset="-128"/>
              </a:rPr>
              <a:t>Vaginal cytology</a:t>
            </a:r>
          </a:p>
          <a:p>
            <a:pPr lvl="1" eaLnBrk="1" hangingPunct="1"/>
            <a:r>
              <a:rPr lang="en-US" altLang="en-US" sz="2800" b="1">
                <a:effectLst>
                  <a:outerShdw blurRad="38100" dist="38100" dir="2700000" algn="tl">
                    <a:srgbClr val="C0C0C0"/>
                  </a:outerShdw>
                </a:effectLst>
                <a:ea typeface="ＭＳ Ｐゴシック" panose="020B0600070205080204" pitchFamily="34" charset="-128"/>
              </a:rPr>
              <a:t>Blood estrogen and progesterone</a:t>
            </a:r>
          </a:p>
          <a:p>
            <a:pPr lvl="1" eaLnBrk="1" hangingPunct="1"/>
            <a:r>
              <a:rPr lang="en-US" altLang="en-US" sz="2800" b="1">
                <a:effectLst>
                  <a:outerShdw blurRad="38100" dist="38100" dir="2700000" algn="tl">
                    <a:srgbClr val="C0C0C0"/>
                  </a:outerShdw>
                </a:effectLst>
                <a:ea typeface="ＭＳ Ｐゴシック" panose="020B0600070205080204" pitchFamily="34" charset="-128"/>
              </a:rPr>
              <a:t>Fecal estradiols and progesterone</a:t>
            </a:r>
          </a:p>
          <a:p>
            <a:pPr lvl="1" eaLnBrk="1" hangingPunct="1"/>
            <a:r>
              <a:rPr lang="en-US" altLang="en-US" sz="2800" b="1">
                <a:effectLst>
                  <a:outerShdw blurRad="38100" dist="38100" dir="2700000" algn="tl">
                    <a:srgbClr val="C0C0C0"/>
                  </a:outerShdw>
                </a:effectLst>
                <a:ea typeface="ＭＳ Ｐゴシック" panose="020B0600070205080204" pitchFamily="34" charset="-128"/>
              </a:rPr>
              <a:t>Awake AI cervically</a:t>
            </a:r>
          </a:p>
        </p:txBody>
      </p:sp>
      <p:pic>
        <p:nvPicPr>
          <p:cNvPr id="30724" name="Picture 3" descr="snow leopard artificial insemination">
            <a:extLst>
              <a:ext uri="{FF2B5EF4-FFF2-40B4-BE49-F238E27FC236}">
                <a16:creationId xmlns:a16="http://schemas.microsoft.com/office/drawing/2014/main" id="{D2A43C79-D584-56D3-C9E2-1659950AA3B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764214" y="2970213"/>
            <a:ext cx="4903787"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7337-750F-83DB-080D-7FCF5DFAB310}"/>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Research</a:t>
            </a:r>
          </a:p>
        </p:txBody>
      </p:sp>
      <p:sp>
        <p:nvSpPr>
          <p:cNvPr id="3" name="Content Placeholder 2">
            <a:extLst>
              <a:ext uri="{FF2B5EF4-FFF2-40B4-BE49-F238E27FC236}">
                <a16:creationId xmlns:a16="http://schemas.microsoft.com/office/drawing/2014/main" id="{DD9503A4-C78A-C8C4-7357-15B9D2E618DD}"/>
              </a:ext>
            </a:extLst>
          </p:cNvPr>
          <p:cNvSpPr>
            <a:spLocks noGrp="1"/>
          </p:cNvSpPr>
          <p:nvPr>
            <p:ph idx="1"/>
          </p:nvPr>
        </p:nvSpPr>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Cloning</a:t>
            </a:r>
          </a:p>
          <a:p>
            <a:pPr eaLnBrk="1" hangingPunct="1"/>
            <a:r>
              <a:rPr lang="en-US" altLang="en-US" b="1">
                <a:effectLst>
                  <a:outerShdw blurRad="38100" dist="38100" dir="2700000" algn="tl">
                    <a:srgbClr val="C0C0C0"/>
                  </a:outerShdw>
                </a:effectLst>
                <a:ea typeface="ＭＳ Ｐゴシック" panose="020B0600070205080204" pitchFamily="34" charset="-128"/>
              </a:rPr>
              <a:t>Embryo transfer</a:t>
            </a:r>
          </a:p>
          <a:p>
            <a:pPr eaLnBrk="1" hangingPunct="1"/>
            <a:r>
              <a:rPr lang="en-US" altLang="en-US" b="1">
                <a:effectLst>
                  <a:outerShdw blurRad="38100" dist="38100" dir="2700000" algn="tl">
                    <a:srgbClr val="C0C0C0"/>
                  </a:outerShdw>
                </a:effectLst>
                <a:ea typeface="ＭＳ Ｐゴシック" panose="020B0600070205080204" pitchFamily="34" charset="-128"/>
              </a:rPr>
              <a:t>Frozen Zoo</a:t>
            </a:r>
          </a:p>
          <a:p>
            <a:pPr eaLnBrk="1" hangingPunct="1"/>
            <a:endParaRPr lang="en-US" altLang="en-US">
              <a:effectLst>
                <a:outerShdw blurRad="38100" dist="38100" dir="2700000" algn="tl">
                  <a:srgbClr val="C0C0C0"/>
                </a:outerShdw>
              </a:effectLst>
              <a:ea typeface="ＭＳ Ｐゴシック" panose="020B0600070205080204" pitchFamily="34" charset="-128"/>
            </a:endParaRPr>
          </a:p>
        </p:txBody>
      </p:sp>
      <p:pic>
        <p:nvPicPr>
          <p:cNvPr id="31748" name="Picture 4" descr="cloned african wildcat">
            <a:extLst>
              <a:ext uri="{FF2B5EF4-FFF2-40B4-BE49-F238E27FC236}">
                <a16:creationId xmlns:a16="http://schemas.microsoft.com/office/drawing/2014/main" id="{99721E3C-442E-BC12-16A3-276153CC37F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8200" y="3429000"/>
            <a:ext cx="46482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descr="audubon center">
            <a:extLst>
              <a:ext uri="{FF2B5EF4-FFF2-40B4-BE49-F238E27FC236}">
                <a16:creationId xmlns:a16="http://schemas.microsoft.com/office/drawing/2014/main" id="{724B7C65-D8E6-6527-030E-1BEF1CE3A11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80971" y="189705"/>
            <a:ext cx="32766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rticle The challenge of assisted reproduction for consercation of wild felids - a reality check">
            <a:extLst>
              <a:ext uri="{FF2B5EF4-FFF2-40B4-BE49-F238E27FC236}">
                <a16:creationId xmlns:a16="http://schemas.microsoft.com/office/drawing/2014/main" id="{5178FD3F-FB3D-449D-D73A-639CFE5FD1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98578" y="2439989"/>
            <a:ext cx="5598616" cy="4265612"/>
          </a:xfrm>
          <a:prstGeom prst="rect">
            <a:avLst/>
          </a:prstGeom>
        </p:spPr>
      </p:pic>
      <p:pic>
        <p:nvPicPr>
          <p:cNvPr id="7" name="Picture 6" descr="De-extinction Collossal biosciences">
            <a:extLst>
              <a:ext uri="{FF2B5EF4-FFF2-40B4-BE49-F238E27FC236}">
                <a16:creationId xmlns:a16="http://schemas.microsoft.com/office/drawing/2014/main" id="{F9E0D109-EC68-6CFB-E5DA-EEA892BA85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79268" y="470648"/>
            <a:ext cx="4296229" cy="151297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F001-0774-AEDF-A9FF-CDDCD6460DE7}"/>
              </a:ext>
            </a:extLst>
          </p:cNvPr>
          <p:cNvSpPr>
            <a:spLocks noGrp="1"/>
          </p:cNvSpPr>
          <p:nvPr>
            <p:ph type="title"/>
          </p:nvPr>
        </p:nvSpPr>
        <p:spPr/>
        <p:txBody>
          <a:bodyPr/>
          <a:lstStyle/>
          <a:p>
            <a:r>
              <a:rPr lang="en-US" b="1" dirty="0"/>
              <a:t>Behavior article</a:t>
            </a:r>
          </a:p>
        </p:txBody>
      </p:sp>
      <p:pic>
        <p:nvPicPr>
          <p:cNvPr id="5" name="Content Placeholder 4" descr="Research brief Preliminary investigation of tail-directed abnormal repetitive behavior in zoo-housed non-domestic felids">
            <a:extLst>
              <a:ext uri="{FF2B5EF4-FFF2-40B4-BE49-F238E27FC236}">
                <a16:creationId xmlns:a16="http://schemas.microsoft.com/office/drawing/2014/main" id="{D8CEE51A-A83B-0277-0540-17EA52F6937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52412" y="1620015"/>
            <a:ext cx="7930135" cy="4872860"/>
          </a:xfrm>
          <a:prstGeom prst="rect">
            <a:avLst/>
          </a:prstGeom>
        </p:spPr>
      </p:pic>
      <p:pic>
        <p:nvPicPr>
          <p:cNvPr id="7" name="Picture 6" descr="lion with grass on head">
            <a:extLst>
              <a:ext uri="{FF2B5EF4-FFF2-40B4-BE49-F238E27FC236}">
                <a16:creationId xmlns:a16="http://schemas.microsoft.com/office/drawing/2014/main" id="{6FBC0899-1830-CE7B-39A6-6ACCEA678B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7688262" y="1169988"/>
            <a:ext cx="5016500" cy="3762375"/>
          </a:xfrm>
          <a:prstGeom prst="rect">
            <a:avLst/>
          </a:prstGeom>
        </p:spPr>
      </p:pic>
    </p:spTree>
    <p:extLst>
      <p:ext uri="{BB962C8B-B14F-4D97-AF65-F5344CB8AC3E}">
        <p14:creationId xmlns:p14="http://schemas.microsoft.com/office/powerpoint/2010/main" val="4280788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426C-7825-8F9A-718A-F5801C273068}"/>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D5E3C7DE-E45D-B2B5-74C0-5255DAFA19F5}"/>
              </a:ext>
            </a:extLst>
          </p:cNvPr>
          <p:cNvSpPr>
            <a:spLocks noGrp="1"/>
          </p:cNvSpPr>
          <p:nvPr>
            <p:ph idx="1"/>
          </p:nvPr>
        </p:nvSpPr>
        <p:spPr/>
        <p:txBody>
          <a:bodyPr/>
          <a:lstStyle/>
          <a:p>
            <a:pPr marL="0" indent="0">
              <a:buNone/>
            </a:pPr>
            <a:r>
              <a:rPr lang="en-US" b="1" dirty="0"/>
              <a:t>Which of the following factors was significantly associated with a higher prevalence of tail-directed abnormal repetitive behavior in zoo-housed nondomestic felids?</a:t>
            </a:r>
          </a:p>
          <a:p>
            <a:pPr marL="0" indent="0">
              <a:buNone/>
            </a:pPr>
            <a:r>
              <a:rPr lang="en-US" b="1" dirty="0"/>
              <a:t>A. Age (younger &gt; older)</a:t>
            </a:r>
          </a:p>
          <a:p>
            <a:pPr marL="0" indent="0">
              <a:buNone/>
            </a:pPr>
            <a:r>
              <a:rPr lang="en-US" b="1" dirty="0"/>
              <a:t>B. Age (older &gt; younger)</a:t>
            </a:r>
          </a:p>
          <a:p>
            <a:pPr marL="0" indent="0">
              <a:buNone/>
            </a:pPr>
            <a:r>
              <a:rPr lang="en-US" b="1" dirty="0"/>
              <a:t>C. Sex (males &gt; females)</a:t>
            </a:r>
          </a:p>
          <a:p>
            <a:pPr marL="0" indent="0">
              <a:buNone/>
            </a:pPr>
            <a:r>
              <a:rPr lang="en-US" b="1" dirty="0"/>
              <a:t>D. Sex (females &gt; males)</a:t>
            </a:r>
          </a:p>
          <a:p>
            <a:pPr marL="0" indent="0">
              <a:buNone/>
            </a:pPr>
            <a:endParaRPr lang="en-US" dirty="0"/>
          </a:p>
        </p:txBody>
      </p:sp>
    </p:spTree>
    <p:extLst>
      <p:ext uri="{BB962C8B-B14F-4D97-AF65-F5344CB8AC3E}">
        <p14:creationId xmlns:p14="http://schemas.microsoft.com/office/powerpoint/2010/main" val="1225157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DC7C-DE5D-4C81-0F5A-C9DD73C4453A}"/>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5276BC21-63D9-D930-D4B1-A667C6E22698}"/>
              </a:ext>
            </a:extLst>
          </p:cNvPr>
          <p:cNvSpPr>
            <a:spLocks noGrp="1"/>
          </p:cNvSpPr>
          <p:nvPr>
            <p:ph idx="1"/>
          </p:nvPr>
        </p:nvSpPr>
        <p:spPr/>
        <p:txBody>
          <a:bodyPr>
            <a:normAutofit/>
          </a:bodyPr>
          <a:lstStyle/>
          <a:p>
            <a:pPr marL="0" indent="0">
              <a:buNone/>
            </a:pPr>
            <a:r>
              <a:rPr lang="en-US" b="1" dirty="0"/>
              <a:t>Which of the following factors was significantly associated with a higher prevalence of tail-directed abnormal repetitive behavior in zoo-housed nondomestic felids?</a:t>
            </a:r>
          </a:p>
          <a:p>
            <a:pPr marL="0" indent="0">
              <a:buNone/>
            </a:pPr>
            <a:r>
              <a:rPr lang="en-US" b="1" dirty="0"/>
              <a:t>A. Age (younger &gt; older)</a:t>
            </a:r>
          </a:p>
          <a:p>
            <a:pPr marL="0" indent="0">
              <a:buNone/>
            </a:pPr>
            <a:r>
              <a:rPr lang="en-US" b="1" dirty="0"/>
              <a:t>B. Age (older &gt; younger)</a:t>
            </a:r>
          </a:p>
          <a:p>
            <a:pPr marL="0" indent="0">
              <a:buNone/>
            </a:pPr>
            <a:r>
              <a:rPr lang="en-US" b="1" dirty="0">
                <a:highlight>
                  <a:srgbClr val="FFFF00"/>
                </a:highlight>
              </a:rPr>
              <a:t>C. Sex (males &gt; females)</a:t>
            </a:r>
          </a:p>
          <a:p>
            <a:pPr marL="0" indent="0">
              <a:buNone/>
            </a:pPr>
            <a:r>
              <a:rPr lang="en-US" b="1" dirty="0"/>
              <a:t>D. Sex (females &gt; males)</a:t>
            </a:r>
          </a:p>
          <a:p>
            <a:pPr marL="0" indent="0">
              <a:buNone/>
            </a:pPr>
            <a:endParaRPr lang="en-US" dirty="0"/>
          </a:p>
        </p:txBody>
      </p:sp>
    </p:spTree>
    <p:extLst>
      <p:ext uri="{BB962C8B-B14F-4D97-AF65-F5344CB8AC3E}">
        <p14:creationId xmlns:p14="http://schemas.microsoft.com/office/powerpoint/2010/main" val="4142839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B1A8-4DC8-4D4C-86F4-1E3134BAFB1D}"/>
              </a:ext>
            </a:extLst>
          </p:cNvPr>
          <p:cNvSpPr>
            <a:spLocks noGrp="1"/>
          </p:cNvSpPr>
          <p:nvPr>
            <p:ph type="title"/>
          </p:nvPr>
        </p:nvSpPr>
        <p:spPr>
          <a:solidFill>
            <a:schemeClr val="bg2">
              <a:alpha val="50000"/>
            </a:schemeClr>
          </a:solidFill>
        </p:spPr>
        <p:txBody>
          <a:bodyPr/>
          <a:lstStyle/>
          <a:p>
            <a:r>
              <a:rPr lang="en-US" b="1" dirty="0">
                <a:latin typeface="+mn-lt"/>
              </a:rPr>
              <a:t>Vaccines</a:t>
            </a:r>
          </a:p>
        </p:txBody>
      </p:sp>
      <p:pic>
        <p:nvPicPr>
          <p:cNvPr id="4" name="Picture 3" descr="rabies vial">
            <a:extLst>
              <a:ext uri="{FF2B5EF4-FFF2-40B4-BE49-F238E27FC236}">
                <a16:creationId xmlns:a16="http://schemas.microsoft.com/office/drawing/2014/main" id="{26034A5F-86F7-E24A-BB96-B3201511F1A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33916" y="1690687"/>
            <a:ext cx="4933507" cy="4933507"/>
          </a:xfrm>
          <a:prstGeom prst="rect">
            <a:avLst/>
          </a:prstGeom>
        </p:spPr>
      </p:pic>
      <p:pic>
        <p:nvPicPr>
          <p:cNvPr id="5" name="Picture 4" descr="distemper vaccine vial">
            <a:extLst>
              <a:ext uri="{FF2B5EF4-FFF2-40B4-BE49-F238E27FC236}">
                <a16:creationId xmlns:a16="http://schemas.microsoft.com/office/drawing/2014/main" id="{7F2FE87B-649F-1A42-B57C-4A3DB62A773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200" b="90000" l="9804" r="89706">
                        <a14:foregroundMark x1="29412" y1="66000" x2="30882" y2="79600"/>
                        <a14:foregroundMark x1="30882" y1="79600" x2="42157" y2="89600"/>
                        <a14:foregroundMark x1="42157" y1="89600" x2="59314" y2="90000"/>
                        <a14:foregroundMark x1="59314" y1="90000" x2="69608" y2="80000"/>
                        <a14:foregroundMark x1="69608" y1="80000" x2="70588" y2="39600"/>
                        <a14:foregroundMark x1="70588" y1="39600" x2="62745" y2="27600"/>
                        <a14:foregroundMark x1="67647" y1="14400" x2="52451" y2="9200"/>
                        <a14:foregroundMark x1="52451" y1="9200" x2="35784" y2="9200"/>
                        <a14:foregroundMark x1="39408" y1="19714" x2="40196" y2="22000"/>
                        <a14:foregroundMark x1="35784" y1="9200" x2="39140" y2="18936"/>
                        <a14:foregroundMark x1="35643" y1="27279" x2="35559" y2="27377"/>
                        <a14:foregroundMark x1="40196" y1="22000" x2="40003" y2="22224"/>
                        <a14:foregroundMark x1="30882" y1="33391" x2="30882" y2="65600"/>
                        <a14:foregroundMark x1="64216" y1="30400" x2="64768" y2="28662"/>
                        <a14:foregroundMark x1="39706" y1="25200" x2="55882" y2="24000"/>
                        <a14:foregroundMark x1="55882" y1="24000" x2="58824" y2="24000"/>
                        <a14:backgroundMark x1="68137" y1="30400" x2="63235" y2="25600"/>
                        <a14:backgroundMark x1="60601" y1="21721" x2="66667" y2="19600"/>
                        <a14:backgroundMark x1="65686" y1="22000" x2="69118" y2="20400"/>
                        <a14:backgroundMark x1="31863" y1="29200" x2="37255" y2="24000"/>
                        <a14:backgroundMark x1="37255" y1="21600" x2="35294" y2="27200"/>
                      </a14:backgroundRemoval>
                    </a14:imgEffect>
                  </a14:imgLayer>
                </a14:imgProps>
              </a:ext>
            </a:extLst>
          </a:blip>
          <a:stretch>
            <a:fillRect/>
          </a:stretch>
        </p:blipFill>
        <p:spPr>
          <a:xfrm>
            <a:off x="3628905" y="1906037"/>
            <a:ext cx="3726528" cy="4566824"/>
          </a:xfrm>
          <a:prstGeom prst="rect">
            <a:avLst/>
          </a:prstGeom>
        </p:spPr>
      </p:pic>
      <p:pic>
        <p:nvPicPr>
          <p:cNvPr id="7" name="Picture 6" descr="feline FVRCCP vaccine">
            <a:extLst>
              <a:ext uri="{FF2B5EF4-FFF2-40B4-BE49-F238E27FC236}">
                <a16:creationId xmlns:a16="http://schemas.microsoft.com/office/drawing/2014/main" id="{116CFB20-119B-1AB7-D693-0DC8B8B587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94677" y="1244446"/>
            <a:ext cx="4933507" cy="4870603"/>
          </a:xfrm>
          <a:prstGeom prst="rect">
            <a:avLst/>
          </a:prstGeom>
        </p:spPr>
      </p:pic>
    </p:spTree>
    <p:extLst>
      <p:ext uri="{BB962C8B-B14F-4D97-AF65-F5344CB8AC3E}">
        <p14:creationId xmlns:p14="http://schemas.microsoft.com/office/powerpoint/2010/main" val="3924929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9C2EA-9321-DC30-30EA-9F6C58F0E05E}"/>
              </a:ext>
            </a:extLst>
          </p:cNvPr>
          <p:cNvSpPr>
            <a:spLocks noGrp="1"/>
          </p:cNvSpPr>
          <p:nvPr>
            <p:ph type="title"/>
          </p:nvPr>
        </p:nvSpPr>
        <p:spPr/>
        <p:txBody>
          <a:bodyPr/>
          <a:lstStyle/>
          <a:p>
            <a:endParaRPr lang="en-US"/>
          </a:p>
        </p:txBody>
      </p:sp>
      <p:pic>
        <p:nvPicPr>
          <p:cNvPr id="4" name="Picture 3" descr="Pharmacokinetics and sedative effects of single-dose oral gabapentin in cheetahs">
            <a:extLst>
              <a:ext uri="{FF2B5EF4-FFF2-40B4-BE49-F238E27FC236}">
                <a16:creationId xmlns:a16="http://schemas.microsoft.com/office/drawing/2014/main" id="{0A60AEEE-26BD-5226-27AC-7EE223D346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62949" y="334029"/>
            <a:ext cx="7772400" cy="6189942"/>
          </a:xfrm>
          <a:prstGeom prst="rect">
            <a:avLst/>
          </a:prstGeom>
        </p:spPr>
      </p:pic>
    </p:spTree>
    <p:extLst>
      <p:ext uri="{BB962C8B-B14F-4D97-AF65-F5344CB8AC3E}">
        <p14:creationId xmlns:p14="http://schemas.microsoft.com/office/powerpoint/2010/main" val="1144929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1BBE7-5DAF-5324-8D15-4871A6E7C456}"/>
              </a:ext>
            </a:extLst>
          </p:cNvPr>
          <p:cNvSpPr>
            <a:spLocks noGrp="1"/>
          </p:cNvSpPr>
          <p:nvPr>
            <p:ph type="title"/>
          </p:nvPr>
        </p:nvSpPr>
        <p:spPr/>
        <p:txBody>
          <a:bodyPr/>
          <a:lstStyle/>
          <a:p>
            <a:endParaRPr lang="en-US" dirty="0"/>
          </a:p>
        </p:txBody>
      </p:sp>
      <p:pic>
        <p:nvPicPr>
          <p:cNvPr id="4" name="Picture 3" descr="graph of mean sedation scores">
            <a:extLst>
              <a:ext uri="{FF2B5EF4-FFF2-40B4-BE49-F238E27FC236}">
                <a16:creationId xmlns:a16="http://schemas.microsoft.com/office/drawing/2014/main" id="{5DE17ECE-DC1A-C2AB-E7B4-DF43D5D7F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2600475"/>
            <a:ext cx="6096000" cy="4125575"/>
          </a:xfrm>
          <a:prstGeom prst="rect">
            <a:avLst/>
          </a:prstGeom>
        </p:spPr>
      </p:pic>
      <p:pic>
        <p:nvPicPr>
          <p:cNvPr id="6" name="Picture 5" descr="Mean +/- SD gabapentin plasma concentrations">
            <a:extLst>
              <a:ext uri="{FF2B5EF4-FFF2-40B4-BE49-F238E27FC236}">
                <a16:creationId xmlns:a16="http://schemas.microsoft.com/office/drawing/2014/main" id="{619C8DBF-B393-A7B5-BB21-B05E12F390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 y="131949"/>
            <a:ext cx="6591300" cy="3081140"/>
          </a:xfrm>
          <a:prstGeom prst="rect">
            <a:avLst/>
          </a:prstGeom>
        </p:spPr>
      </p:pic>
    </p:spTree>
    <p:extLst>
      <p:ext uri="{BB962C8B-B14F-4D97-AF65-F5344CB8AC3E}">
        <p14:creationId xmlns:p14="http://schemas.microsoft.com/office/powerpoint/2010/main" val="293705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8A37-0395-D955-FBE7-1DB5480B47B5}"/>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7CA78FC9-F302-3C5D-C873-2BFF077EC581}"/>
              </a:ext>
            </a:extLst>
          </p:cNvPr>
          <p:cNvSpPr>
            <a:spLocks noGrp="1"/>
          </p:cNvSpPr>
          <p:nvPr>
            <p:ph idx="1"/>
          </p:nvPr>
        </p:nvSpPr>
        <p:spPr/>
        <p:txBody>
          <a:bodyPr>
            <a:normAutofit fontScale="92500" lnSpcReduction="10000"/>
          </a:bodyPr>
          <a:lstStyle/>
          <a:p>
            <a:pPr marL="0" indent="0">
              <a:buNone/>
            </a:pPr>
            <a:r>
              <a:rPr lang="en-US" b="1" dirty="0"/>
              <a:t>A zoo cheetah is being considered for oral gabapentin to facilitate low-stress handling for a procedure scheduled the following morning. Based on the pharmacokinetic and sedative findings of this study, which statement is most appropriate?</a:t>
            </a:r>
          </a:p>
          <a:p>
            <a:pPr marL="0" indent="0">
              <a:buNone/>
            </a:pPr>
            <a:r>
              <a:rPr lang="en-US" b="1" dirty="0"/>
              <a:t>A. Gabapentin produces the greatest sedation during the first few hours after administration.</a:t>
            </a:r>
            <a:br>
              <a:rPr lang="en-US" b="1" dirty="0"/>
            </a:br>
            <a:r>
              <a:rPr lang="en-US" b="1" dirty="0"/>
              <a:t>B. Gabapentin produces more substantial and consistent sedation at high doses.</a:t>
            </a:r>
            <a:br>
              <a:rPr lang="en-US" b="1" dirty="0"/>
            </a:br>
            <a:r>
              <a:rPr lang="en-US" b="1" dirty="0"/>
              <a:t>C. Gabapentin produces mild sedation that can persist approximately 24 hours.</a:t>
            </a:r>
            <a:br>
              <a:rPr lang="en-US" b="1" dirty="0"/>
            </a:br>
            <a:r>
              <a:rPr lang="en-US" b="1" dirty="0"/>
              <a:t>D. Gabapentin is poorly absorbed orally, resulting in low plasma concentrations.</a:t>
            </a:r>
            <a:br>
              <a:rPr lang="en-US" b="1" dirty="0"/>
            </a:br>
            <a:r>
              <a:rPr lang="en-US" b="1" dirty="0"/>
              <a:t>E. Gabapentin does not produce any sedative effect in cheetahs. </a:t>
            </a:r>
          </a:p>
          <a:p>
            <a:pPr marL="0" indent="0">
              <a:buNone/>
            </a:pPr>
            <a:endParaRPr lang="en-US" dirty="0"/>
          </a:p>
        </p:txBody>
      </p:sp>
    </p:spTree>
    <p:extLst>
      <p:ext uri="{BB962C8B-B14F-4D97-AF65-F5344CB8AC3E}">
        <p14:creationId xmlns:p14="http://schemas.microsoft.com/office/powerpoint/2010/main" val="543809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B9D59-16B1-1482-F914-11709233C739}"/>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2B2DF014-A8C8-A054-964F-EBF19EF70E3F}"/>
              </a:ext>
            </a:extLst>
          </p:cNvPr>
          <p:cNvSpPr>
            <a:spLocks noGrp="1"/>
          </p:cNvSpPr>
          <p:nvPr>
            <p:ph idx="1"/>
          </p:nvPr>
        </p:nvSpPr>
        <p:spPr/>
        <p:txBody>
          <a:bodyPr>
            <a:normAutofit fontScale="92500" lnSpcReduction="10000"/>
          </a:bodyPr>
          <a:lstStyle/>
          <a:p>
            <a:pPr marL="0" indent="0">
              <a:buNone/>
            </a:pPr>
            <a:r>
              <a:rPr lang="en-US" b="1" dirty="0"/>
              <a:t>A zoo cheetah is being considered for oral gabapentin to facilitate low-stress handling for a procedure scheduled the following morning. Based on the pharmacokinetic and sedative findings of this study, which statement is most appropriate?</a:t>
            </a:r>
          </a:p>
          <a:p>
            <a:pPr marL="0" indent="0">
              <a:buNone/>
            </a:pPr>
            <a:r>
              <a:rPr lang="en-US" b="1" dirty="0"/>
              <a:t>A. Gabapentin produces the greatest sedation during the first few hours after administration.</a:t>
            </a:r>
            <a:br>
              <a:rPr lang="en-US" b="1" dirty="0"/>
            </a:br>
            <a:r>
              <a:rPr lang="en-US" b="1" dirty="0"/>
              <a:t>B. Gabapentin produces more substantial and consistent sedation at high doses.</a:t>
            </a:r>
            <a:br>
              <a:rPr lang="en-US" b="1" dirty="0"/>
            </a:br>
            <a:r>
              <a:rPr lang="en-US" b="1" dirty="0">
                <a:highlight>
                  <a:srgbClr val="FFFF00"/>
                </a:highlight>
              </a:rPr>
              <a:t>C. Gabapentin produces mild sedation that can persist approximately 24 hours.</a:t>
            </a:r>
            <a:br>
              <a:rPr lang="en-US" b="1" dirty="0"/>
            </a:br>
            <a:r>
              <a:rPr lang="en-US" b="1" dirty="0"/>
              <a:t>D. Gabapentin is poorly absorbed orally, resulting in low plasma concentrations.</a:t>
            </a:r>
            <a:br>
              <a:rPr lang="en-US" b="1" dirty="0"/>
            </a:br>
            <a:r>
              <a:rPr lang="en-US" b="1" dirty="0"/>
              <a:t>E. Gabapentin does not produce any sedative effect in cheetahs. </a:t>
            </a:r>
          </a:p>
          <a:p>
            <a:pPr marL="0" indent="0">
              <a:buNone/>
            </a:pPr>
            <a:endParaRPr lang="en-US" dirty="0"/>
          </a:p>
        </p:txBody>
      </p:sp>
    </p:spTree>
    <p:extLst>
      <p:ext uri="{BB962C8B-B14F-4D97-AF65-F5344CB8AC3E}">
        <p14:creationId xmlns:p14="http://schemas.microsoft.com/office/powerpoint/2010/main" val="576346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609F-A0F4-727F-7F9E-738C42C39DB1}"/>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Diseases - Toxoplasma</a:t>
            </a:r>
          </a:p>
        </p:txBody>
      </p:sp>
      <p:sp>
        <p:nvSpPr>
          <p:cNvPr id="3" name="Content Placeholder 2">
            <a:extLst>
              <a:ext uri="{FF2B5EF4-FFF2-40B4-BE49-F238E27FC236}">
                <a16:creationId xmlns:a16="http://schemas.microsoft.com/office/drawing/2014/main" id="{AE0FDB91-C8FA-F368-E36D-009E99721E21}"/>
              </a:ext>
            </a:extLst>
          </p:cNvPr>
          <p:cNvSpPr>
            <a:spLocks noGrp="1"/>
          </p:cNvSpPr>
          <p:nvPr>
            <p:ph idx="1"/>
          </p:nvPr>
        </p:nvSpPr>
        <p:spPr>
          <a:xfrm>
            <a:off x="362857" y="1954213"/>
            <a:ext cx="7924800" cy="4616450"/>
          </a:xfrm>
        </p:spPr>
        <p:txBody>
          <a:bodyPr>
            <a:normAutofit lnSpcReduction="10000"/>
          </a:bodyPr>
          <a:lstStyle/>
          <a:p>
            <a:pPr lvl="1" eaLnBrk="1" hangingPunct="1">
              <a:lnSpc>
                <a:spcPct val="90000"/>
              </a:lnSpc>
            </a:pPr>
            <a:r>
              <a:rPr lang="en-US" altLang="en-US" sz="3200" b="1" dirty="0">
                <a:effectLst>
                  <a:outerShdw blurRad="38100" dist="38100" dir="2700000" algn="tl">
                    <a:srgbClr val="C0C0C0"/>
                  </a:outerShdw>
                </a:effectLst>
                <a:ea typeface="ＭＳ Ｐゴシック" panose="020B0600070205080204" pitchFamily="34" charset="-128"/>
              </a:rPr>
              <a:t>Intestinal coccidium of the cat family</a:t>
            </a:r>
          </a:p>
          <a:p>
            <a:pPr lvl="1" eaLnBrk="1" hangingPunct="1">
              <a:lnSpc>
                <a:spcPct val="90000"/>
              </a:lnSpc>
            </a:pPr>
            <a:r>
              <a:rPr lang="en-US" altLang="en-US" sz="3200" b="1" dirty="0">
                <a:effectLst>
                  <a:outerShdw blurRad="38100" dist="38100" dir="2700000" algn="tl">
                    <a:srgbClr val="C0C0C0"/>
                  </a:outerShdw>
                </a:effectLst>
                <a:ea typeface="ＭＳ Ｐゴシック" panose="020B0600070205080204" pitchFamily="34" charset="-128"/>
              </a:rPr>
              <a:t>Extraintestinal cycles can result in cyst forms (bradyzoites) in skeletal muscle, brain, CNS, heart muscle, retinal tissue or fetal tissue</a:t>
            </a:r>
          </a:p>
          <a:p>
            <a:pPr lvl="1" eaLnBrk="1" hangingPunct="1">
              <a:lnSpc>
                <a:spcPct val="90000"/>
              </a:lnSpc>
            </a:pPr>
            <a:r>
              <a:rPr lang="en-US" altLang="en-US" sz="3200" b="1" dirty="0">
                <a:effectLst>
                  <a:outerShdw blurRad="38100" dist="38100" dir="2700000" algn="tl">
                    <a:srgbClr val="C0C0C0"/>
                  </a:outerShdw>
                </a:effectLst>
                <a:ea typeface="ＭＳ Ｐゴシック" panose="020B0600070205080204" pitchFamily="34" charset="-128"/>
              </a:rPr>
              <a:t>Cysts can persist for years or a lifetime</a:t>
            </a:r>
          </a:p>
          <a:p>
            <a:pPr lvl="1" eaLnBrk="1" hangingPunct="1">
              <a:lnSpc>
                <a:spcPct val="90000"/>
              </a:lnSpc>
            </a:pPr>
            <a:r>
              <a:rPr lang="en-US" altLang="en-US" sz="3200" b="1" dirty="0">
                <a:effectLst>
                  <a:outerShdw blurRad="38100" dist="38100" dir="2700000" algn="tl">
                    <a:srgbClr val="C0C0C0"/>
                  </a:outerShdw>
                </a:effectLst>
                <a:ea typeface="ＭＳ Ｐゴシック" panose="020B0600070205080204" pitchFamily="34" charset="-128"/>
              </a:rPr>
              <a:t>Most infections transient and subclinical but myocarditis, splenomegaly, encephalitis, or congenital disease may be observed</a:t>
            </a:r>
          </a:p>
          <a:p>
            <a:pPr eaLnBrk="1" hangingPunct="1"/>
            <a:endParaRPr lang="en-US" altLang="en-US" dirty="0">
              <a:effectLst>
                <a:outerShdw blurRad="38100" dist="38100" dir="2700000" algn="tl">
                  <a:srgbClr val="C0C0C0"/>
                </a:outerShdw>
              </a:effectLst>
              <a:ea typeface="ＭＳ Ｐゴシック" panose="020B0600070205080204" pitchFamily="34" charset="-128"/>
            </a:endParaRPr>
          </a:p>
        </p:txBody>
      </p:sp>
      <p:pic>
        <p:nvPicPr>
          <p:cNvPr id="54276" name="Picture 4" descr="Lion in savannah">
            <a:extLst>
              <a:ext uri="{FF2B5EF4-FFF2-40B4-BE49-F238E27FC236}">
                <a16:creationId xmlns:a16="http://schemas.microsoft.com/office/drawing/2014/main" id="{6DE9E2EB-C24A-9DAC-41AD-6E4EF5F0AE8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674554" y="2522312"/>
            <a:ext cx="3038475"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419A-9148-1A19-70B5-B389732840F4}"/>
              </a:ext>
            </a:extLst>
          </p:cNvPr>
          <p:cNvSpPr>
            <a:spLocks noGrp="1"/>
          </p:cNvSpPr>
          <p:nvPr>
            <p:ph type="title"/>
          </p:nvPr>
        </p:nvSpPr>
        <p:spPr/>
        <p:txBody>
          <a:bodyPr/>
          <a:lstStyle/>
          <a:p>
            <a:r>
              <a:rPr lang="en-US" b="1" dirty="0"/>
              <a:t>Toxoplasmosis</a:t>
            </a:r>
          </a:p>
        </p:txBody>
      </p:sp>
      <p:pic>
        <p:nvPicPr>
          <p:cNvPr id="5" name="Content Placeholder 4" descr="article Toxoplasmosis in zoo aniamls: a retrospective pathology review of 126 cases">
            <a:extLst>
              <a:ext uri="{FF2B5EF4-FFF2-40B4-BE49-F238E27FC236}">
                <a16:creationId xmlns:a16="http://schemas.microsoft.com/office/drawing/2014/main" id="{40855420-663B-9DC7-410B-8C3D936C0D8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740" y="1999327"/>
            <a:ext cx="5948745" cy="4351338"/>
          </a:xfrm>
          <a:prstGeom prst="rect">
            <a:avLst/>
          </a:prstGeom>
        </p:spPr>
      </p:pic>
      <p:pic>
        <p:nvPicPr>
          <p:cNvPr id="7" name="Picture 6" descr="Monthly distribution of case numbers in animals">
            <a:extLst>
              <a:ext uri="{FF2B5EF4-FFF2-40B4-BE49-F238E27FC236}">
                <a16:creationId xmlns:a16="http://schemas.microsoft.com/office/drawing/2014/main" id="{1EE952C6-4E84-4CF5-8242-243E7DF2A3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26740" y="263525"/>
            <a:ext cx="6065260" cy="4166491"/>
          </a:xfrm>
          <a:prstGeom prst="rect">
            <a:avLst/>
          </a:prstGeom>
        </p:spPr>
      </p:pic>
    </p:spTree>
    <p:extLst>
      <p:ext uri="{BB962C8B-B14F-4D97-AF65-F5344CB8AC3E}">
        <p14:creationId xmlns:p14="http://schemas.microsoft.com/office/powerpoint/2010/main" val="2377393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C5FE1-B05E-B452-C1CF-3786FD718D79}"/>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Toxoplasma</a:t>
            </a:r>
          </a:p>
        </p:txBody>
      </p:sp>
      <p:sp>
        <p:nvSpPr>
          <p:cNvPr id="3" name="Content Placeholder 2">
            <a:extLst>
              <a:ext uri="{FF2B5EF4-FFF2-40B4-BE49-F238E27FC236}">
                <a16:creationId xmlns:a16="http://schemas.microsoft.com/office/drawing/2014/main" id="{1788C4EA-02E9-8EFC-561C-F4F78EB9211E}"/>
              </a:ext>
            </a:extLst>
          </p:cNvPr>
          <p:cNvSpPr>
            <a:spLocks noGrp="1"/>
          </p:cNvSpPr>
          <p:nvPr>
            <p:ph idx="1"/>
          </p:nvPr>
        </p:nvSpPr>
        <p:spPr>
          <a:xfrm>
            <a:off x="362857" y="1812926"/>
            <a:ext cx="7010400" cy="4786313"/>
          </a:xfrm>
        </p:spPr>
        <p:txBody>
          <a:bodyPr>
            <a:normAutofit/>
          </a:bodyPr>
          <a:lstStyle/>
          <a:p>
            <a:pPr eaLnBrk="1" hangingPunct="1"/>
            <a:r>
              <a:rPr lang="en-US" altLang="en-US" b="1" dirty="0">
                <a:effectLst>
                  <a:outerShdw blurRad="38100" dist="38100" dir="2700000" algn="tl">
                    <a:srgbClr val="C0C0C0"/>
                  </a:outerShdw>
                </a:effectLst>
                <a:ea typeface="ＭＳ Ｐゴシック" panose="020B0600070205080204" pitchFamily="34" charset="-128"/>
              </a:rPr>
              <a:t>Pallas Cats in wild have no titers</a:t>
            </a:r>
          </a:p>
          <a:p>
            <a:pPr eaLnBrk="1" hangingPunct="1"/>
            <a:r>
              <a:rPr lang="en-US" altLang="en-US" b="1" dirty="0">
                <a:effectLst>
                  <a:outerShdw blurRad="38100" dist="38100" dir="2700000" algn="tl">
                    <a:srgbClr val="C0C0C0"/>
                  </a:outerShdw>
                </a:effectLst>
                <a:ea typeface="ＭＳ Ｐゴシック" panose="020B0600070205080204" pitchFamily="34" charset="-128"/>
              </a:rPr>
              <a:t>Pallas Cats in captivity have acquired titers</a:t>
            </a:r>
          </a:p>
          <a:p>
            <a:pPr eaLnBrk="1" hangingPunct="1"/>
            <a:r>
              <a:rPr lang="en-US" altLang="en-US" b="1" dirty="0">
                <a:effectLst>
                  <a:outerShdw blurRad="38100" dist="38100" dir="2700000" algn="tl">
                    <a:srgbClr val="C0C0C0"/>
                  </a:outerShdw>
                </a:effectLst>
                <a:ea typeface="ＭＳ Ｐゴシック" panose="020B0600070205080204" pitchFamily="34" charset="-128"/>
              </a:rPr>
              <a:t>Developing diseases in kittens that are fatal</a:t>
            </a:r>
          </a:p>
          <a:p>
            <a:pPr eaLnBrk="1" hangingPunct="1"/>
            <a:r>
              <a:rPr lang="en-US" altLang="en-US" b="1" dirty="0">
                <a:effectLst>
                  <a:outerShdw blurRad="38100" dist="38100" dir="2700000" algn="tl">
                    <a:srgbClr val="C0C0C0"/>
                  </a:outerShdw>
                </a:effectLst>
                <a:ea typeface="ＭＳ Ｐゴシック" panose="020B0600070205080204" pitchFamily="34" charset="-128"/>
              </a:rPr>
              <a:t>Stress can produce disease in adults</a:t>
            </a:r>
          </a:p>
          <a:p>
            <a:pPr eaLnBrk="1" hangingPunct="1"/>
            <a:r>
              <a:rPr lang="en-US" altLang="en-US" b="1" dirty="0">
                <a:effectLst>
                  <a:outerShdw blurRad="38100" dist="38100" dir="2700000" algn="tl">
                    <a:srgbClr val="C0C0C0"/>
                  </a:outerShdw>
                </a:effectLst>
                <a:ea typeface="ＭＳ Ｐゴシック" panose="020B0600070205080204" pitchFamily="34" charset="-128"/>
              </a:rPr>
              <a:t>Need to feed meat without cysts (i.e. canned cat food)</a:t>
            </a:r>
          </a:p>
        </p:txBody>
      </p:sp>
      <p:pic>
        <p:nvPicPr>
          <p:cNvPr id="55300" name="Picture 3" descr="Pallas cat">
            <a:extLst>
              <a:ext uri="{FF2B5EF4-FFF2-40B4-BE49-F238E27FC236}">
                <a16:creationId xmlns:a16="http://schemas.microsoft.com/office/drawing/2014/main" id="{BBEC91CC-EC85-C76F-3506-91511D4506D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34312" y="2083482"/>
            <a:ext cx="3519488"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70ECC-FFE0-90EA-9EFE-D54C23C6491A}"/>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Diseases - Calicivirus</a:t>
            </a:r>
          </a:p>
        </p:txBody>
      </p:sp>
      <p:sp>
        <p:nvSpPr>
          <p:cNvPr id="3" name="Content Placeholder 2">
            <a:extLst>
              <a:ext uri="{FF2B5EF4-FFF2-40B4-BE49-F238E27FC236}">
                <a16:creationId xmlns:a16="http://schemas.microsoft.com/office/drawing/2014/main" id="{AD12D9ED-0D5F-AA5E-9B8F-69D05D5526C3}"/>
              </a:ext>
            </a:extLst>
          </p:cNvPr>
          <p:cNvSpPr>
            <a:spLocks noGrp="1"/>
          </p:cNvSpPr>
          <p:nvPr>
            <p:ph idx="1"/>
          </p:nvPr>
        </p:nvSpPr>
        <p:spPr>
          <a:xfrm>
            <a:off x="838200" y="1825625"/>
            <a:ext cx="6476851" cy="4351338"/>
          </a:xfrm>
        </p:spPr>
        <p:txBody>
          <a:bodyPr/>
          <a:lstStyle/>
          <a:p>
            <a:pPr eaLnBrk="1" hangingPunct="1"/>
            <a:r>
              <a:rPr lang="en-US" altLang="en-US" b="1" dirty="0">
                <a:effectLst>
                  <a:outerShdw blurRad="38100" dist="38100" dir="2700000" algn="tl">
                    <a:srgbClr val="C0C0C0"/>
                  </a:outerShdw>
                </a:effectLst>
                <a:ea typeface="ＭＳ Ｐゴシック" panose="020B0600070205080204" pitchFamily="34" charset="-128"/>
              </a:rPr>
              <a:t>Viral disease</a:t>
            </a:r>
          </a:p>
          <a:p>
            <a:pPr eaLnBrk="1" hangingPunct="1"/>
            <a:r>
              <a:rPr lang="en-US" altLang="en-US" b="1" dirty="0">
                <a:effectLst>
                  <a:outerShdw blurRad="38100" dist="38100" dir="2700000" algn="tl">
                    <a:srgbClr val="C0C0C0"/>
                  </a:outerShdw>
                </a:effectLst>
                <a:ea typeface="ＭＳ Ｐゴシック" panose="020B0600070205080204" pitchFamily="34" charset="-128"/>
              </a:rPr>
              <a:t>Typically upper respiratory symptoms</a:t>
            </a:r>
          </a:p>
          <a:p>
            <a:pPr eaLnBrk="1" hangingPunct="1"/>
            <a:r>
              <a:rPr lang="en-US" altLang="en-US" b="1" dirty="0">
                <a:effectLst>
                  <a:outerShdw blurRad="38100" dist="38100" dir="2700000" algn="tl">
                    <a:srgbClr val="C0C0C0"/>
                  </a:outerShdw>
                </a:effectLst>
                <a:ea typeface="ＭＳ Ｐゴシック" panose="020B0600070205080204" pitchFamily="34" charset="-128"/>
              </a:rPr>
              <a:t>New strain evolved – virulent systemic</a:t>
            </a:r>
          </a:p>
          <a:p>
            <a:pPr eaLnBrk="1" hangingPunct="1"/>
            <a:r>
              <a:rPr lang="en-US" altLang="en-US" b="1" dirty="0">
                <a:effectLst>
                  <a:outerShdw blurRad="38100" dist="38100" dir="2700000" algn="tl">
                    <a:srgbClr val="C0C0C0"/>
                  </a:outerShdw>
                </a:effectLst>
                <a:ea typeface="ＭＳ Ｐゴシック" panose="020B0600070205080204" pitchFamily="34" charset="-128"/>
              </a:rPr>
              <a:t>Stray/feral cats</a:t>
            </a:r>
          </a:p>
          <a:p>
            <a:pPr eaLnBrk="1" hangingPunct="1"/>
            <a:r>
              <a:rPr lang="en-US" altLang="en-US" b="1" dirty="0">
                <a:effectLst>
                  <a:outerShdw blurRad="38100" dist="38100" dir="2700000" algn="tl">
                    <a:srgbClr val="C0C0C0"/>
                  </a:outerShdw>
                </a:effectLst>
                <a:ea typeface="ＭＳ Ｐゴシック" panose="020B0600070205080204" pitchFamily="34" charset="-128"/>
              </a:rPr>
              <a:t>Remains in environment for multiple days</a:t>
            </a:r>
          </a:p>
        </p:txBody>
      </p:sp>
      <p:pic>
        <p:nvPicPr>
          <p:cNvPr id="4" name="Picture 3" descr="Feline calicivirus - Wikipedia">
            <a:extLst>
              <a:ext uri="{FF2B5EF4-FFF2-40B4-BE49-F238E27FC236}">
                <a16:creationId xmlns:a16="http://schemas.microsoft.com/office/drawing/2014/main" id="{EED1EC7D-1E98-946C-1222-8C602057EDE4}"/>
              </a:ext>
            </a:extLst>
          </p:cNvPr>
          <p:cNvPicPr>
            <a:picLocks noChangeAspect="1"/>
          </p:cNvPicPr>
          <p:nvPr/>
        </p:nvPicPr>
        <p:blipFill>
          <a:blip r:embed="rId2"/>
          <a:stretch>
            <a:fillRect/>
          </a:stretch>
        </p:blipFill>
        <p:spPr>
          <a:xfrm>
            <a:off x="7315051" y="1492872"/>
            <a:ext cx="4632704" cy="3135156"/>
          </a:xfrm>
          <a:prstGeom prst="rect">
            <a:avLst/>
          </a:prstGeom>
        </p:spPr>
      </p:pic>
      <p:sp>
        <p:nvSpPr>
          <p:cNvPr id="5" name="TextBox 4">
            <a:extLst>
              <a:ext uri="{FF2B5EF4-FFF2-40B4-BE49-F238E27FC236}">
                <a16:creationId xmlns:a16="http://schemas.microsoft.com/office/drawing/2014/main" id="{B190AE7E-4F86-3B04-310D-1A88EBCA9D4C}"/>
              </a:ext>
            </a:extLst>
          </p:cNvPr>
          <p:cNvSpPr txBox="1"/>
          <p:nvPr/>
        </p:nvSpPr>
        <p:spPr>
          <a:xfrm>
            <a:off x="7315051" y="4762965"/>
            <a:ext cx="4793492" cy="369332"/>
          </a:xfrm>
          <a:prstGeom prst="rect">
            <a:avLst/>
          </a:prstGeom>
          <a:noFill/>
        </p:spPr>
        <p:txBody>
          <a:bodyPr wrap="none" rtlCol="0">
            <a:spAutoFit/>
          </a:bodyPr>
          <a:lstStyle/>
          <a:p>
            <a:r>
              <a:rPr lang="en-US" dirty="0"/>
              <a:t>https://</a:t>
            </a:r>
            <a:r>
              <a:rPr lang="en-US" dirty="0" err="1"/>
              <a:t>en.wikipedia.org</a:t>
            </a:r>
            <a:r>
              <a:rPr lang="en-US" dirty="0"/>
              <a:t>/wiki/</a:t>
            </a:r>
            <a:r>
              <a:rPr lang="en-US" dirty="0" err="1"/>
              <a:t>Feline_calicivirus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3671-B185-5D87-084F-DDE211191E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46142A-035E-2A64-975E-3876789219AF}"/>
              </a:ext>
            </a:extLst>
          </p:cNvPr>
          <p:cNvSpPr>
            <a:spLocks noGrp="1"/>
          </p:cNvSpPr>
          <p:nvPr>
            <p:ph idx="1"/>
          </p:nvPr>
        </p:nvSpPr>
        <p:spPr/>
        <p:txBody>
          <a:bodyPr/>
          <a:lstStyle/>
          <a:p>
            <a:endParaRPr lang="en-US"/>
          </a:p>
        </p:txBody>
      </p:sp>
      <p:pic>
        <p:nvPicPr>
          <p:cNvPr id="4" name="Picture 3" descr="Systemic calicivirus epidemic in captive exotic felids">
            <a:extLst>
              <a:ext uri="{FF2B5EF4-FFF2-40B4-BE49-F238E27FC236}">
                <a16:creationId xmlns:a16="http://schemas.microsoft.com/office/drawing/2014/main" id="{55F9126A-A5C3-58BF-BD72-EE559B977E51}"/>
              </a:ext>
            </a:extLst>
          </p:cNvPr>
          <p:cNvPicPr>
            <a:picLocks noChangeAspect="1"/>
          </p:cNvPicPr>
          <p:nvPr/>
        </p:nvPicPr>
        <p:blipFill>
          <a:blip r:embed="rId2"/>
          <a:stretch>
            <a:fillRect/>
          </a:stretch>
        </p:blipFill>
        <p:spPr>
          <a:xfrm>
            <a:off x="1018841" y="681037"/>
            <a:ext cx="10332939" cy="5495925"/>
          </a:xfrm>
          <a:prstGeom prst="rect">
            <a:avLst/>
          </a:prstGeom>
        </p:spPr>
      </p:pic>
    </p:spTree>
    <p:extLst>
      <p:ext uri="{BB962C8B-B14F-4D97-AF65-F5344CB8AC3E}">
        <p14:creationId xmlns:p14="http://schemas.microsoft.com/office/powerpoint/2010/main" val="2504381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E6B9-5A71-365B-B5A4-4F83425C1327}"/>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Calicivirus</a:t>
            </a:r>
          </a:p>
        </p:txBody>
      </p:sp>
      <p:sp>
        <p:nvSpPr>
          <p:cNvPr id="3" name="Content Placeholder 2">
            <a:extLst>
              <a:ext uri="{FF2B5EF4-FFF2-40B4-BE49-F238E27FC236}">
                <a16:creationId xmlns:a16="http://schemas.microsoft.com/office/drawing/2014/main" id="{743407AA-42FA-7166-B271-44FF28193D3E}"/>
              </a:ext>
            </a:extLst>
          </p:cNvPr>
          <p:cNvSpPr>
            <a:spLocks noGrp="1"/>
          </p:cNvSpPr>
          <p:nvPr>
            <p:ph idx="1"/>
          </p:nvPr>
        </p:nvSpPr>
        <p:spPr>
          <a:xfrm>
            <a:off x="959758" y="1700668"/>
            <a:ext cx="5655357" cy="4181475"/>
          </a:xfrm>
        </p:spPr>
        <p:txBody>
          <a:bodyPr/>
          <a:lstStyle/>
          <a:p>
            <a:pPr eaLnBrk="1" hangingPunct="1"/>
            <a:r>
              <a:rPr lang="en-US" altLang="en-US" b="1" dirty="0">
                <a:effectLst>
                  <a:outerShdw blurRad="38100" dist="38100" dir="2700000" algn="tl">
                    <a:srgbClr val="C0C0C0"/>
                  </a:outerShdw>
                </a:effectLst>
                <a:ea typeface="ＭＳ Ｐゴシック" panose="020B0600070205080204" pitchFamily="34" charset="-128"/>
              </a:rPr>
              <a:t>Epidemic at Potter Park Zoo</a:t>
            </a:r>
          </a:p>
          <a:p>
            <a:pPr eaLnBrk="1" hangingPunct="1"/>
            <a:r>
              <a:rPr lang="en-US" altLang="en-US" b="1" dirty="0">
                <a:effectLst>
                  <a:outerShdw blurRad="38100" dist="38100" dir="2700000" algn="tl">
                    <a:srgbClr val="C0C0C0"/>
                  </a:outerShdw>
                </a:effectLst>
                <a:ea typeface="ＭＳ Ｐゴシック" panose="020B0600070205080204" pitchFamily="34" charset="-128"/>
              </a:rPr>
              <a:t>Likely from stray cat </a:t>
            </a:r>
          </a:p>
          <a:p>
            <a:pPr eaLnBrk="1" hangingPunct="1"/>
            <a:r>
              <a:rPr lang="en-US" altLang="en-US" b="1" dirty="0">
                <a:effectLst>
                  <a:outerShdw blurRad="38100" dist="38100" dir="2700000" algn="tl">
                    <a:srgbClr val="C0C0C0"/>
                  </a:outerShdw>
                </a:effectLst>
                <a:ea typeface="ＭＳ Ｐゴシック" panose="020B0600070205080204" pitchFamily="34" charset="-128"/>
              </a:rPr>
              <a:t>Lion and tiger cub died during epidemic</a:t>
            </a:r>
          </a:p>
          <a:p>
            <a:pPr eaLnBrk="1" hangingPunct="1"/>
            <a:r>
              <a:rPr lang="en-US" altLang="en-US" b="1" dirty="0">
                <a:effectLst>
                  <a:outerShdw blurRad="38100" dist="38100" dir="2700000" algn="tl">
                    <a:srgbClr val="C0C0C0"/>
                  </a:outerShdw>
                </a:effectLst>
                <a:ea typeface="ＭＳ Ｐゴシック" panose="020B0600070205080204" pitchFamily="34" charset="-128"/>
              </a:rPr>
              <a:t>Developed new vaccine</a:t>
            </a:r>
          </a:p>
          <a:p>
            <a:pPr eaLnBrk="1" hangingPunct="1"/>
            <a:r>
              <a:rPr lang="en-US" altLang="en-US" b="1" dirty="0">
                <a:effectLst>
                  <a:outerShdw blurRad="38100" dist="38100" dir="2700000" algn="tl">
                    <a:srgbClr val="C0C0C0"/>
                  </a:outerShdw>
                </a:effectLst>
                <a:ea typeface="ＭＳ Ｐゴシック" panose="020B0600070205080204" pitchFamily="34" charset="-128"/>
              </a:rPr>
              <a:t>Safe and better titers</a:t>
            </a:r>
          </a:p>
        </p:txBody>
      </p:sp>
      <p:pic>
        <p:nvPicPr>
          <p:cNvPr id="57348" name="Picture 4" descr="cub 4-2-05 f">
            <a:extLst>
              <a:ext uri="{FF2B5EF4-FFF2-40B4-BE49-F238E27FC236}">
                <a16:creationId xmlns:a16="http://schemas.microsoft.com/office/drawing/2014/main" id="{FEB74A1A-7FD2-4EEA-075A-5B60DD53E55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300914" y="2225675"/>
            <a:ext cx="3367087" cy="2273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349" name="Picture 4" descr="kendra 4-7-05">
            <a:extLst>
              <a:ext uri="{FF2B5EF4-FFF2-40B4-BE49-F238E27FC236}">
                <a16:creationId xmlns:a16="http://schemas.microsoft.com/office/drawing/2014/main" id="{31EBDF28-BE9C-C12B-3B6C-0ABF9ABA57D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21351" y="4724400"/>
            <a:ext cx="3159125" cy="2133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350" name="Picture 4" descr="3078799-2 Tiger, 15d">
            <a:extLst>
              <a:ext uri="{FF2B5EF4-FFF2-40B4-BE49-F238E27FC236}">
                <a16:creationId xmlns:a16="http://schemas.microsoft.com/office/drawing/2014/main" id="{F4CAE894-2BBA-7D48-3E9C-EEBA3CF0829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226426" y="79376"/>
            <a:ext cx="2441575" cy="1831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D6481-B901-CA79-86B4-869884904916}"/>
              </a:ext>
            </a:extLst>
          </p:cNvPr>
          <p:cNvSpPr>
            <a:spLocks noGrp="1"/>
          </p:cNvSpPr>
          <p:nvPr>
            <p:ph type="title"/>
          </p:nvPr>
        </p:nvSpPr>
        <p:spPr/>
        <p:txBody>
          <a:bodyPr/>
          <a:lstStyle/>
          <a:p>
            <a:endParaRPr lang="en-US"/>
          </a:p>
        </p:txBody>
      </p:sp>
      <p:pic>
        <p:nvPicPr>
          <p:cNvPr id="5" name="Content Placeholder 4" descr="Occurence of typical domestic animal viruses in wild carnivorans: an emerging threat to the consercation of endangered species">
            <a:extLst>
              <a:ext uri="{FF2B5EF4-FFF2-40B4-BE49-F238E27FC236}">
                <a16:creationId xmlns:a16="http://schemas.microsoft.com/office/drawing/2014/main" id="{A5A0C452-4A51-0C81-FDDC-9B01E47FCC7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147124" y="135166"/>
            <a:ext cx="6044876" cy="4582407"/>
          </a:xfrm>
          <a:prstGeom prst="rect">
            <a:avLst/>
          </a:prstGeom>
        </p:spPr>
      </p:pic>
      <p:pic>
        <p:nvPicPr>
          <p:cNvPr id="6" name="Content Placeholder 4" descr="Respiratory associated disease in snow leopards in NA Zoo institution">
            <a:extLst>
              <a:ext uri="{FF2B5EF4-FFF2-40B4-BE49-F238E27FC236}">
                <a16:creationId xmlns:a16="http://schemas.microsoft.com/office/drawing/2014/main" id="{25DF956D-788A-045F-779A-CE60BB6DAA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553" y="2092540"/>
            <a:ext cx="6044876" cy="4630293"/>
          </a:xfrm>
          <a:prstGeom prst="rect">
            <a:avLst/>
          </a:prstGeom>
        </p:spPr>
      </p:pic>
      <p:pic>
        <p:nvPicPr>
          <p:cNvPr id="8" name="Picture 7" descr="snow leopard drinking from squeeze bottle">
            <a:extLst>
              <a:ext uri="{FF2B5EF4-FFF2-40B4-BE49-F238E27FC236}">
                <a16:creationId xmlns:a16="http://schemas.microsoft.com/office/drawing/2014/main" id="{01CD3CA5-998A-E21A-0E33-A9E5D64F22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7469714" y="3857625"/>
            <a:ext cx="3429000" cy="2571750"/>
          </a:xfrm>
          <a:prstGeom prst="rect">
            <a:avLst/>
          </a:prstGeom>
        </p:spPr>
      </p:pic>
    </p:spTree>
    <p:extLst>
      <p:ext uri="{BB962C8B-B14F-4D97-AF65-F5344CB8AC3E}">
        <p14:creationId xmlns:p14="http://schemas.microsoft.com/office/powerpoint/2010/main" val="1363571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2F378-6BC4-5E30-ECC4-94E8A273245B}"/>
              </a:ext>
            </a:extLst>
          </p:cNvPr>
          <p:cNvSpPr>
            <a:spLocks noGrp="1"/>
          </p:cNvSpPr>
          <p:nvPr>
            <p:ph type="title"/>
          </p:nvPr>
        </p:nvSpPr>
        <p:spPr/>
        <p:txBody>
          <a:bodyPr/>
          <a:lstStyle/>
          <a:p>
            <a:endParaRPr lang="en-US"/>
          </a:p>
        </p:txBody>
      </p:sp>
      <p:pic>
        <p:nvPicPr>
          <p:cNvPr id="5" name="Content Placeholder 4" descr="Postvaccinal viral disease presentation in two litters of cheetahs">
            <a:extLst>
              <a:ext uri="{FF2B5EF4-FFF2-40B4-BE49-F238E27FC236}">
                <a16:creationId xmlns:a16="http://schemas.microsoft.com/office/drawing/2014/main" id="{648F6250-604F-04F9-BF78-92E247E36D5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795919" y="710633"/>
            <a:ext cx="8242789" cy="5436734"/>
          </a:xfrm>
          <a:prstGeom prst="rect">
            <a:avLst/>
          </a:prstGeom>
        </p:spPr>
      </p:pic>
    </p:spTree>
    <p:extLst>
      <p:ext uri="{BB962C8B-B14F-4D97-AF65-F5344CB8AC3E}">
        <p14:creationId xmlns:p14="http://schemas.microsoft.com/office/powerpoint/2010/main" val="1681879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EEA17-6D84-28FE-FA89-0962D4C1E081}"/>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Diseases – Feline Leukemia Virus</a:t>
            </a:r>
          </a:p>
        </p:txBody>
      </p:sp>
      <p:sp>
        <p:nvSpPr>
          <p:cNvPr id="3" name="Content Placeholder 2">
            <a:extLst>
              <a:ext uri="{FF2B5EF4-FFF2-40B4-BE49-F238E27FC236}">
                <a16:creationId xmlns:a16="http://schemas.microsoft.com/office/drawing/2014/main" id="{4077331B-68F6-AA65-11F3-EA1BB56C8E4B}"/>
              </a:ext>
            </a:extLst>
          </p:cNvPr>
          <p:cNvSpPr>
            <a:spLocks noGrp="1"/>
          </p:cNvSpPr>
          <p:nvPr>
            <p:ph idx="1"/>
          </p:nvPr>
        </p:nvSpPr>
        <p:spPr/>
        <p:txBody>
          <a:bodyPr/>
          <a:lstStyle/>
          <a:p>
            <a:pPr eaLnBrk="1" hangingPunct="1"/>
            <a:r>
              <a:rPr lang="en-US" altLang="en-US" b="1" dirty="0">
                <a:effectLst>
                  <a:outerShdw blurRad="38100" dist="38100" dir="2700000" algn="tl">
                    <a:srgbClr val="C0C0C0"/>
                  </a:outerShdw>
                </a:effectLst>
                <a:ea typeface="ＭＳ Ｐゴシック" panose="020B0600070205080204" pitchFamily="34" charset="-128"/>
              </a:rPr>
              <a:t>Typically not a problem in non-domestic cats</a:t>
            </a:r>
          </a:p>
          <a:p>
            <a:pPr eaLnBrk="1" hangingPunct="1"/>
            <a:r>
              <a:rPr lang="en-US" altLang="en-US" b="1" dirty="0">
                <a:effectLst>
                  <a:outerShdw blurRad="38100" dist="38100" dir="2700000" algn="tl">
                    <a:srgbClr val="C0C0C0"/>
                  </a:outerShdw>
                </a:effectLst>
                <a:ea typeface="ＭＳ Ｐゴシック" panose="020B0600070205080204" pitchFamily="34" charset="-128"/>
              </a:rPr>
              <a:t>Not vaccinated for in zoos</a:t>
            </a:r>
          </a:p>
          <a:p>
            <a:pPr eaLnBrk="1" hangingPunct="1"/>
            <a:r>
              <a:rPr lang="en-US" altLang="en-US" b="1" dirty="0">
                <a:effectLst>
                  <a:outerShdw blurRad="38100" dist="38100" dir="2700000" algn="tl">
                    <a:srgbClr val="C0C0C0"/>
                  </a:outerShdw>
                </a:effectLst>
                <a:ea typeface="ＭＳ Ｐゴシック" panose="020B0600070205080204" pitchFamily="34" charset="-128"/>
              </a:rPr>
              <a:t>Animals developing problems are immune suppressed</a:t>
            </a:r>
          </a:p>
          <a:p>
            <a:pPr eaLnBrk="1" hangingPunct="1"/>
            <a:endParaRPr lang="en-US" altLang="en-US" b="1" dirty="0">
              <a:effectLst>
                <a:outerShdw blurRad="38100" dist="38100" dir="2700000" algn="tl">
                  <a:srgbClr val="C0C0C0"/>
                </a:outerShdw>
              </a:effectLst>
              <a:ea typeface="ＭＳ Ｐゴシック"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717D2-EF8A-4340-03D7-F2960890D70E}"/>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Diseases - Herpesvirus</a:t>
            </a:r>
          </a:p>
        </p:txBody>
      </p:sp>
      <p:sp>
        <p:nvSpPr>
          <p:cNvPr id="3" name="Content Placeholder 2">
            <a:extLst>
              <a:ext uri="{FF2B5EF4-FFF2-40B4-BE49-F238E27FC236}">
                <a16:creationId xmlns:a16="http://schemas.microsoft.com/office/drawing/2014/main" id="{416DEE38-5CFC-9563-8EF6-D870ED623208}"/>
              </a:ext>
            </a:extLst>
          </p:cNvPr>
          <p:cNvSpPr>
            <a:spLocks noGrp="1"/>
          </p:cNvSpPr>
          <p:nvPr>
            <p:ph idx="1"/>
          </p:nvPr>
        </p:nvSpPr>
        <p:spPr>
          <a:xfrm>
            <a:off x="838200" y="1825625"/>
            <a:ext cx="6148388" cy="4351338"/>
          </a:xfrm>
        </p:spPr>
        <p:txBody>
          <a:bodyPr/>
          <a:lstStyle/>
          <a:p>
            <a:pPr eaLnBrk="1" hangingPunct="1"/>
            <a:r>
              <a:rPr lang="en-US" altLang="en-US" b="1" dirty="0">
                <a:effectLst>
                  <a:outerShdw blurRad="38100" dist="38100" dir="2700000" algn="tl">
                    <a:srgbClr val="C0C0C0"/>
                  </a:outerShdw>
                </a:effectLst>
                <a:ea typeface="ＭＳ Ｐゴシック" panose="020B0600070205080204" pitchFamily="34" charset="-128"/>
              </a:rPr>
              <a:t>Feline-specific</a:t>
            </a:r>
          </a:p>
          <a:p>
            <a:pPr eaLnBrk="1" hangingPunct="1"/>
            <a:r>
              <a:rPr lang="en-US" altLang="en-US" b="1" dirty="0">
                <a:effectLst>
                  <a:outerShdw blurRad="38100" dist="38100" dir="2700000" algn="tl">
                    <a:srgbClr val="C0C0C0"/>
                  </a:outerShdw>
                </a:effectLst>
                <a:ea typeface="ＭＳ Ｐゴシック" panose="020B0600070205080204" pitchFamily="34" charset="-128"/>
              </a:rPr>
              <a:t>Typically upper respiratory symptoms</a:t>
            </a:r>
          </a:p>
          <a:p>
            <a:pPr eaLnBrk="1" hangingPunct="1"/>
            <a:r>
              <a:rPr lang="en-US" altLang="en-US" b="1" dirty="0">
                <a:effectLst>
                  <a:outerShdw blurRad="38100" dist="38100" dir="2700000" algn="tl">
                    <a:srgbClr val="C0C0C0"/>
                  </a:outerShdw>
                </a:effectLst>
                <a:ea typeface="ＭＳ Ｐゴシック" panose="020B0600070205080204" pitchFamily="34" charset="-128"/>
              </a:rPr>
              <a:t>Spread by stray cats</a:t>
            </a:r>
          </a:p>
          <a:p>
            <a:pPr eaLnBrk="1" hangingPunct="1"/>
            <a:r>
              <a:rPr lang="en-US" altLang="en-US" b="1" dirty="0">
                <a:effectLst>
                  <a:outerShdw blurRad="38100" dist="38100" dir="2700000" algn="tl">
                    <a:srgbClr val="C0C0C0"/>
                  </a:outerShdw>
                </a:effectLst>
                <a:ea typeface="ＭＳ Ｐゴシック" panose="020B0600070205080204" pitchFamily="34" charset="-128"/>
              </a:rPr>
              <a:t>More severe problems in cheetahs – proliferative lesions around eyes and nose</a:t>
            </a:r>
          </a:p>
        </p:txBody>
      </p:sp>
      <p:pic>
        <p:nvPicPr>
          <p:cNvPr id="5" name="Picture 4" descr="Cheetah in grass">
            <a:extLst>
              <a:ext uri="{FF2B5EF4-FFF2-40B4-BE49-F238E27FC236}">
                <a16:creationId xmlns:a16="http://schemas.microsoft.com/office/drawing/2014/main" id="{FCE2B570-F408-D580-81E0-F21A4B9809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6735365" y="1596628"/>
            <a:ext cx="5457825" cy="409336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8A483-C041-A22B-98B4-DA73E828E52A}"/>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Diseases – Feline Immunodeficiency Virus</a:t>
            </a:r>
          </a:p>
        </p:txBody>
      </p:sp>
      <p:sp>
        <p:nvSpPr>
          <p:cNvPr id="3" name="Content Placeholder 2">
            <a:extLst>
              <a:ext uri="{FF2B5EF4-FFF2-40B4-BE49-F238E27FC236}">
                <a16:creationId xmlns:a16="http://schemas.microsoft.com/office/drawing/2014/main" id="{79B249EA-4959-1890-84DB-93CB51B53332}"/>
              </a:ext>
            </a:extLst>
          </p:cNvPr>
          <p:cNvSpPr>
            <a:spLocks noGrp="1"/>
          </p:cNvSpPr>
          <p:nvPr>
            <p:ph idx="1"/>
          </p:nvPr>
        </p:nvSpPr>
        <p:spPr>
          <a:xfrm>
            <a:off x="838200" y="1825625"/>
            <a:ext cx="6748463" cy="4351338"/>
          </a:xfrm>
        </p:spPr>
        <p:txBody>
          <a:bodyPr/>
          <a:lstStyle/>
          <a:p>
            <a:pPr eaLnBrk="1" hangingPunct="1"/>
            <a:r>
              <a:rPr lang="en-US" altLang="en-US" b="1" dirty="0">
                <a:effectLst>
                  <a:outerShdw blurRad="38100" dist="38100" dir="2700000" algn="tl">
                    <a:srgbClr val="C0C0C0"/>
                  </a:outerShdw>
                </a:effectLst>
                <a:ea typeface="ＭＳ Ｐゴシック" panose="020B0600070205080204" pitchFamily="34" charset="-128"/>
              </a:rPr>
              <a:t>Retrovirus</a:t>
            </a:r>
          </a:p>
          <a:p>
            <a:pPr eaLnBrk="1" hangingPunct="1"/>
            <a:r>
              <a:rPr lang="en-US" altLang="en-US" b="1" dirty="0">
                <a:effectLst>
                  <a:outerShdw blurRad="38100" dist="38100" dir="2700000" algn="tl">
                    <a:srgbClr val="C0C0C0"/>
                  </a:outerShdw>
                </a:effectLst>
                <a:ea typeface="ＭＳ Ｐゴシック" panose="020B0600070205080204" pitchFamily="34" charset="-128"/>
              </a:rPr>
              <a:t>May cause retinal lesions, gingivitis, and neurologic defects in lions, found in wild lions</a:t>
            </a:r>
          </a:p>
          <a:p>
            <a:pPr eaLnBrk="1" hangingPunct="1"/>
            <a:r>
              <a:rPr lang="en-US" altLang="en-US" b="1" dirty="0">
                <a:effectLst>
                  <a:outerShdw blurRad="38100" dist="38100" dir="2700000" algn="tl">
                    <a:srgbClr val="C0C0C0"/>
                  </a:outerShdw>
                </a:effectLst>
                <a:ea typeface="ＭＳ Ｐゴシック" panose="020B0600070205080204" pitchFamily="34" charset="-128"/>
              </a:rPr>
              <a:t>High seroprevalence in Florida panthers, increased susceptibility to other problems?</a:t>
            </a:r>
          </a:p>
          <a:p>
            <a:pPr eaLnBrk="1" hangingPunct="1"/>
            <a:endParaRPr lang="en-US" altLang="en-US" b="1" dirty="0">
              <a:effectLst>
                <a:outerShdw blurRad="38100" dist="38100" dir="2700000" algn="tl">
                  <a:srgbClr val="C0C0C0"/>
                </a:outerShdw>
              </a:effectLst>
              <a:ea typeface="ＭＳ Ｐゴシック" panose="020B0600070205080204" pitchFamily="34" charset="-128"/>
            </a:endParaRPr>
          </a:p>
        </p:txBody>
      </p:sp>
      <p:pic>
        <p:nvPicPr>
          <p:cNvPr id="5" name="Picture 4" descr="Lion squinting">
            <a:extLst>
              <a:ext uri="{FF2B5EF4-FFF2-40B4-BE49-F238E27FC236}">
                <a16:creationId xmlns:a16="http://schemas.microsoft.com/office/drawing/2014/main" id="{80E82206-3AE3-5DC6-8856-B942755A61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7462245" y="2402482"/>
            <a:ext cx="4614862" cy="346114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A406-2A8F-CEAF-A639-BD3BE875B11E}"/>
              </a:ext>
            </a:extLst>
          </p:cNvPr>
          <p:cNvSpPr>
            <a:spLocks noGrp="1"/>
          </p:cNvSpPr>
          <p:nvPr>
            <p:ph type="title"/>
          </p:nvPr>
        </p:nvSpPr>
        <p:spPr/>
        <p:txBody>
          <a:bodyPr/>
          <a:lstStyle/>
          <a:p>
            <a:r>
              <a:rPr lang="en-US" b="1" dirty="0"/>
              <a:t>Feline Infectious Peritonitis</a:t>
            </a:r>
          </a:p>
        </p:txBody>
      </p:sp>
      <p:pic>
        <p:nvPicPr>
          <p:cNvPr id="5" name="Content Placeholder 4" descr="FIP in Cats a diagnosis with new hope">
            <a:extLst>
              <a:ext uri="{FF2B5EF4-FFF2-40B4-BE49-F238E27FC236}">
                <a16:creationId xmlns:a16="http://schemas.microsoft.com/office/drawing/2014/main" id="{8FD75201-1314-39E9-ABC2-1171888383AE}"/>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805714" y="1690688"/>
            <a:ext cx="6202702" cy="3789564"/>
          </a:xfrm>
          <a:prstGeom prst="rect">
            <a:avLst/>
          </a:prstGeom>
        </p:spPr>
      </p:pic>
      <p:pic>
        <p:nvPicPr>
          <p:cNvPr id="7" name="Picture 6" descr="Feline infectious peritonitis article">
            <a:extLst>
              <a:ext uri="{FF2B5EF4-FFF2-40B4-BE49-F238E27FC236}">
                <a16:creationId xmlns:a16="http://schemas.microsoft.com/office/drawing/2014/main" id="{C1FE8C81-4A56-2375-5EFE-F0E3409F53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2304597"/>
            <a:ext cx="5670739" cy="3840164"/>
          </a:xfrm>
          <a:prstGeom prst="rect">
            <a:avLst/>
          </a:prstGeom>
        </p:spPr>
      </p:pic>
      <p:sp>
        <p:nvSpPr>
          <p:cNvPr id="9" name="TextBox 8">
            <a:extLst>
              <a:ext uri="{FF2B5EF4-FFF2-40B4-BE49-F238E27FC236}">
                <a16:creationId xmlns:a16="http://schemas.microsoft.com/office/drawing/2014/main" id="{D1170B0D-93DE-A91D-7820-8D81098A2102}"/>
              </a:ext>
            </a:extLst>
          </p:cNvPr>
          <p:cNvSpPr txBox="1"/>
          <p:nvPr/>
        </p:nvSpPr>
        <p:spPr>
          <a:xfrm>
            <a:off x="0" y="6265191"/>
            <a:ext cx="6096000" cy="646331"/>
          </a:xfrm>
          <a:prstGeom prst="rect">
            <a:avLst/>
          </a:prstGeom>
          <a:noFill/>
        </p:spPr>
        <p:txBody>
          <a:bodyPr wrap="square">
            <a:spAutoFit/>
          </a:bodyPr>
          <a:lstStyle/>
          <a:p>
            <a:r>
              <a:rPr lang="en-US" dirty="0"/>
              <a:t>https://</a:t>
            </a:r>
            <a:r>
              <a:rPr lang="en-US" dirty="0" err="1"/>
              <a:t>catvets.com</a:t>
            </a:r>
            <a:r>
              <a:rPr lang="en-US" dirty="0"/>
              <a:t>/wp-content/uploads/2025/09/FelineVMA_FIP_Guide_2025.pdf</a:t>
            </a:r>
          </a:p>
        </p:txBody>
      </p:sp>
    </p:spTree>
    <p:extLst>
      <p:ext uri="{BB962C8B-B14F-4D97-AF65-F5344CB8AC3E}">
        <p14:creationId xmlns:p14="http://schemas.microsoft.com/office/powerpoint/2010/main" val="4225773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5CEA0-5285-117F-DC92-4800B7500E25}"/>
              </a:ext>
            </a:extLst>
          </p:cNvPr>
          <p:cNvSpPr>
            <a:spLocks noGrp="1"/>
          </p:cNvSpPr>
          <p:nvPr>
            <p:ph type="title"/>
          </p:nvPr>
        </p:nvSpPr>
        <p:spPr/>
        <p:txBody>
          <a:bodyPr/>
          <a:lstStyle/>
          <a:p>
            <a:r>
              <a:rPr lang="en-US" b="1" dirty="0"/>
              <a:t>FIP in Sand Cats</a:t>
            </a:r>
          </a:p>
        </p:txBody>
      </p:sp>
      <p:pic>
        <p:nvPicPr>
          <p:cNvPr id="5" name="Content Placeholder 4" descr="An outbreak of FIP in three related sand cats in human care">
            <a:extLst>
              <a:ext uri="{FF2B5EF4-FFF2-40B4-BE49-F238E27FC236}">
                <a16:creationId xmlns:a16="http://schemas.microsoft.com/office/drawing/2014/main" id="{ADE9FAFE-B5CB-4425-52EA-B6E8581892D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005704" y="616519"/>
            <a:ext cx="7040905" cy="5345340"/>
          </a:xfrm>
          <a:prstGeom prst="rect">
            <a:avLst/>
          </a:prstGeom>
        </p:spPr>
      </p:pic>
      <p:pic>
        <p:nvPicPr>
          <p:cNvPr id="6" name="Picture 5" descr="Sand cat perched on wooden plank">
            <a:extLst>
              <a:ext uri="{FF2B5EF4-FFF2-40B4-BE49-F238E27FC236}">
                <a16:creationId xmlns:a16="http://schemas.microsoft.com/office/drawing/2014/main" id="{CBA4D65C-D76D-7D67-A25F-A3B0945429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6333" y="1898538"/>
            <a:ext cx="3945137" cy="4310062"/>
          </a:xfrm>
          <a:prstGeom prst="rect">
            <a:avLst/>
          </a:prstGeom>
        </p:spPr>
      </p:pic>
      <p:sp>
        <p:nvSpPr>
          <p:cNvPr id="8" name="TextBox 7">
            <a:extLst>
              <a:ext uri="{FF2B5EF4-FFF2-40B4-BE49-F238E27FC236}">
                <a16:creationId xmlns:a16="http://schemas.microsoft.com/office/drawing/2014/main" id="{40F735B4-326A-35A7-9769-550C4875BBD9}"/>
              </a:ext>
            </a:extLst>
          </p:cNvPr>
          <p:cNvSpPr txBox="1"/>
          <p:nvPr/>
        </p:nvSpPr>
        <p:spPr>
          <a:xfrm>
            <a:off x="178594" y="6169709"/>
            <a:ext cx="6100762" cy="646331"/>
          </a:xfrm>
          <a:prstGeom prst="rect">
            <a:avLst/>
          </a:prstGeom>
          <a:noFill/>
        </p:spPr>
        <p:txBody>
          <a:bodyPr wrap="square">
            <a:spAutoFit/>
          </a:bodyPr>
          <a:lstStyle/>
          <a:p>
            <a:r>
              <a:rPr lang="en-US" dirty="0"/>
              <a:t>https://</a:t>
            </a:r>
            <a:r>
              <a:rPr lang="en-US" dirty="0" err="1"/>
              <a:t>sandiegozoowildlifealliance.org</a:t>
            </a:r>
            <a:r>
              <a:rPr lang="en-US" dirty="0"/>
              <a:t>/story-hub/</a:t>
            </a:r>
            <a:r>
              <a:rPr lang="en-US" dirty="0" err="1"/>
              <a:t>zoonooz</a:t>
            </a:r>
            <a:r>
              <a:rPr lang="en-US" dirty="0"/>
              <a:t>/sand-cat</a:t>
            </a:r>
          </a:p>
        </p:txBody>
      </p:sp>
    </p:spTree>
    <p:extLst>
      <p:ext uri="{BB962C8B-B14F-4D97-AF65-F5344CB8AC3E}">
        <p14:creationId xmlns:p14="http://schemas.microsoft.com/office/powerpoint/2010/main" val="325983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F2C85-3526-41C3-76D7-BA2D7849A0D6}"/>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Papillomavirus</a:t>
            </a:r>
          </a:p>
        </p:txBody>
      </p:sp>
      <p:sp>
        <p:nvSpPr>
          <p:cNvPr id="3" name="Content Placeholder 2">
            <a:extLst>
              <a:ext uri="{FF2B5EF4-FFF2-40B4-BE49-F238E27FC236}">
                <a16:creationId xmlns:a16="http://schemas.microsoft.com/office/drawing/2014/main" id="{349FA7CD-F68A-CCD5-406F-6272C2E110AC}"/>
              </a:ext>
            </a:extLst>
          </p:cNvPr>
          <p:cNvSpPr>
            <a:spLocks noGrp="1"/>
          </p:cNvSpPr>
          <p:nvPr>
            <p:ph idx="1"/>
          </p:nvPr>
        </p:nvSpPr>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Viral</a:t>
            </a:r>
          </a:p>
          <a:p>
            <a:pPr eaLnBrk="1" hangingPunct="1"/>
            <a:r>
              <a:rPr lang="en-US" altLang="en-US" b="1">
                <a:effectLst>
                  <a:outerShdw blurRad="38100" dist="38100" dir="2700000" algn="tl">
                    <a:srgbClr val="C0C0C0"/>
                  </a:outerShdw>
                </a:effectLst>
                <a:ea typeface="ＭＳ Ｐゴシック" panose="020B0600070205080204" pitchFamily="34" charset="-128"/>
              </a:rPr>
              <a:t>Proliferative lesions on skin or oral cavity</a:t>
            </a:r>
          </a:p>
          <a:p>
            <a:pPr eaLnBrk="1" hangingPunct="1"/>
            <a:r>
              <a:rPr lang="en-US" altLang="en-US" b="1">
                <a:effectLst>
                  <a:outerShdw blurRad="38100" dist="38100" dir="2700000" algn="tl">
                    <a:srgbClr val="C0C0C0"/>
                  </a:outerShdw>
                </a:effectLst>
                <a:ea typeface="ＭＳ Ｐゴシック" panose="020B0600070205080204" pitchFamily="34" charset="-128"/>
              </a:rPr>
              <a:t>Domestic cats, Florida panther, bobcats, lions, snow leopards, clouded leopards</a:t>
            </a:r>
          </a:p>
          <a:p>
            <a:pPr eaLnBrk="1" hangingPunct="1"/>
            <a:r>
              <a:rPr lang="en-US" altLang="en-US" b="1">
                <a:effectLst>
                  <a:outerShdw blurRad="38100" dist="38100" dir="2700000" algn="tl">
                    <a:srgbClr val="C0C0C0"/>
                  </a:outerShdw>
                </a:effectLst>
                <a:ea typeface="ＭＳ Ｐゴシック" panose="020B0600070205080204" pitchFamily="34" charset="-128"/>
              </a:rPr>
              <a:t>Snow leopard papillomas or squamous cell carcinomata should be removed by laser surgery or cyrosurgery</a:t>
            </a:r>
          </a:p>
          <a:p>
            <a:pPr eaLnBrk="1" hangingPunct="1"/>
            <a:r>
              <a:rPr lang="en-US" altLang="en-US" b="1">
                <a:effectLst>
                  <a:outerShdw blurRad="38100" dist="38100" dir="2700000" algn="tl">
                    <a:srgbClr val="C0C0C0"/>
                  </a:outerShdw>
                </a:effectLst>
                <a:ea typeface="ＭＳ Ｐゴシック" panose="020B0600070205080204" pitchFamily="34" charset="-128"/>
              </a:rPr>
              <a:t>Vaccine developed, awaiting FDA approval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0C9F-CE7D-DA64-AE61-8B0A325DFE80}"/>
              </a:ext>
            </a:extLst>
          </p:cNvPr>
          <p:cNvSpPr>
            <a:spLocks noGrp="1"/>
          </p:cNvSpPr>
          <p:nvPr>
            <p:ph type="title"/>
          </p:nvPr>
        </p:nvSpPr>
        <p:spPr/>
        <p:txBody>
          <a:bodyPr/>
          <a:lstStyle/>
          <a:p>
            <a:endParaRPr lang="en-US"/>
          </a:p>
        </p:txBody>
      </p:sp>
      <p:pic>
        <p:nvPicPr>
          <p:cNvPr id="5" name="Content Placeholder 4" descr="Fatal influenza A virus in zoo housed tigers">
            <a:extLst>
              <a:ext uri="{FF2B5EF4-FFF2-40B4-BE49-F238E27FC236}">
                <a16:creationId xmlns:a16="http://schemas.microsoft.com/office/drawing/2014/main" id="{B97A2FD3-0D86-D933-CF26-562A4519BFC3}"/>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434083" y="3743551"/>
            <a:ext cx="4267024" cy="3012849"/>
          </a:xfrm>
          <a:prstGeom prst="rect">
            <a:avLst/>
          </a:prstGeom>
        </p:spPr>
      </p:pic>
      <p:pic>
        <p:nvPicPr>
          <p:cNvPr id="7" name="Picture 6" descr="Lethal infection by novel reassortant H5N1 avian influenza A virus in zoo housed tiger">
            <a:extLst>
              <a:ext uri="{FF2B5EF4-FFF2-40B4-BE49-F238E27FC236}">
                <a16:creationId xmlns:a16="http://schemas.microsoft.com/office/drawing/2014/main" id="{8D89C54C-9CAE-F691-83D4-8274B77078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01600"/>
            <a:ext cx="5340802" cy="3499736"/>
          </a:xfrm>
          <a:prstGeom prst="rect">
            <a:avLst/>
          </a:prstGeom>
        </p:spPr>
      </p:pic>
      <p:pic>
        <p:nvPicPr>
          <p:cNvPr id="9" name="Picture 8" descr="Probable tiger to tiger transmission of avian influenza H5N1">
            <a:extLst>
              <a:ext uri="{FF2B5EF4-FFF2-40B4-BE49-F238E27FC236}">
                <a16:creationId xmlns:a16="http://schemas.microsoft.com/office/drawing/2014/main" id="{A023678A-372A-F973-9DBF-BF7EA9E8815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66388" y="182562"/>
            <a:ext cx="4859047" cy="6492875"/>
          </a:xfrm>
          <a:prstGeom prst="rect">
            <a:avLst/>
          </a:prstGeom>
        </p:spPr>
      </p:pic>
    </p:spTree>
    <p:extLst>
      <p:ext uri="{BB962C8B-B14F-4D97-AF65-F5344CB8AC3E}">
        <p14:creationId xmlns:p14="http://schemas.microsoft.com/office/powerpoint/2010/main" val="3657119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E4368-B6B5-0628-4219-F77004395676}"/>
              </a:ext>
            </a:extLst>
          </p:cNvPr>
          <p:cNvSpPr>
            <a:spLocks noGrp="1"/>
          </p:cNvSpPr>
          <p:nvPr>
            <p:ph type="title"/>
          </p:nvPr>
        </p:nvSpPr>
        <p:spPr/>
        <p:txBody>
          <a:bodyPr/>
          <a:lstStyle/>
          <a:p>
            <a:r>
              <a:rPr lang="en-US" b="1" dirty="0"/>
              <a:t>HPAI</a:t>
            </a:r>
          </a:p>
        </p:txBody>
      </p:sp>
      <p:pic>
        <p:nvPicPr>
          <p:cNvPr id="5" name="Content Placeholder 4" descr="article on bird flu killing 20 big cats at sancturary">
            <a:extLst>
              <a:ext uri="{FF2B5EF4-FFF2-40B4-BE49-F238E27FC236}">
                <a16:creationId xmlns:a16="http://schemas.microsoft.com/office/drawing/2014/main" id="{6D29113D-EDDC-3693-63A9-9FFE72E40C79}"/>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124201" y="151465"/>
            <a:ext cx="7072312" cy="6555070"/>
          </a:xfrm>
          <a:prstGeom prst="rect">
            <a:avLst/>
          </a:prstGeom>
        </p:spPr>
      </p:pic>
    </p:spTree>
    <p:extLst>
      <p:ext uri="{BB962C8B-B14F-4D97-AF65-F5344CB8AC3E}">
        <p14:creationId xmlns:p14="http://schemas.microsoft.com/office/powerpoint/2010/main" val="3664408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A150C-F73F-E199-5A74-38FEA51DEFBD}"/>
              </a:ext>
            </a:extLst>
          </p:cNvPr>
          <p:cNvSpPr>
            <a:spLocks noGrp="1"/>
          </p:cNvSpPr>
          <p:nvPr>
            <p:ph type="title"/>
          </p:nvPr>
        </p:nvSpPr>
        <p:spPr/>
        <p:txBody>
          <a:bodyPr/>
          <a:lstStyle/>
          <a:p>
            <a:r>
              <a:rPr lang="en-US" b="1" dirty="0"/>
              <a:t>HPAI</a:t>
            </a:r>
          </a:p>
        </p:txBody>
      </p:sp>
      <p:pic>
        <p:nvPicPr>
          <p:cNvPr id="5" name="Content Placeholder 4" descr="HPAI virus exposure adn infection in free ranging bobcats">
            <a:extLst>
              <a:ext uri="{FF2B5EF4-FFF2-40B4-BE49-F238E27FC236}">
                <a16:creationId xmlns:a16="http://schemas.microsoft.com/office/drawing/2014/main" id="{14615724-C641-57B9-989F-D6FACB5FC4E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62107" y="2039031"/>
            <a:ext cx="4568585" cy="4351338"/>
          </a:xfrm>
          <a:prstGeom prst="rect">
            <a:avLst/>
          </a:prstGeom>
        </p:spPr>
      </p:pic>
      <p:pic>
        <p:nvPicPr>
          <p:cNvPr id="7" name="Picture 6" descr="Map of bobcats that were caught to evaluate for HPAI">
            <a:extLst>
              <a:ext uri="{FF2B5EF4-FFF2-40B4-BE49-F238E27FC236}">
                <a16:creationId xmlns:a16="http://schemas.microsoft.com/office/drawing/2014/main" id="{4BFE355D-B7E8-8B80-0022-769AFCA647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03073" y="612321"/>
            <a:ext cx="6080283" cy="4714422"/>
          </a:xfrm>
          <a:prstGeom prst="rect">
            <a:avLst/>
          </a:prstGeom>
        </p:spPr>
      </p:pic>
    </p:spTree>
    <p:extLst>
      <p:ext uri="{BB962C8B-B14F-4D97-AF65-F5344CB8AC3E}">
        <p14:creationId xmlns:p14="http://schemas.microsoft.com/office/powerpoint/2010/main" val="1297391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A9FA-2005-2371-0B43-75BCB4221333}"/>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6455E37E-EDA1-6AD6-808D-DA86AFDDF5BD}"/>
              </a:ext>
            </a:extLst>
          </p:cNvPr>
          <p:cNvSpPr>
            <a:spLocks noGrp="1"/>
          </p:cNvSpPr>
          <p:nvPr>
            <p:ph idx="1"/>
          </p:nvPr>
        </p:nvSpPr>
        <p:spPr/>
        <p:txBody>
          <a:bodyPr/>
          <a:lstStyle/>
          <a:p>
            <a:pPr marL="0" indent="0">
              <a:buNone/>
            </a:pPr>
            <a:r>
              <a:rPr lang="en-US" sz="3600" b="1" dirty="0"/>
              <a:t>A free-ranging bobcat is found deceased, and the animal is suspected to have died of highly pathogenic avian influenza (HPAI). What is the current clade of HPAI that has been known to infect carnivores, and what tissues should you prioritize testing for the antigen.</a:t>
            </a:r>
          </a:p>
          <a:p>
            <a:pPr marL="0" indent="0">
              <a:buNone/>
            </a:pPr>
            <a:endParaRPr lang="en-US" dirty="0"/>
          </a:p>
        </p:txBody>
      </p:sp>
    </p:spTree>
    <p:extLst>
      <p:ext uri="{BB962C8B-B14F-4D97-AF65-F5344CB8AC3E}">
        <p14:creationId xmlns:p14="http://schemas.microsoft.com/office/powerpoint/2010/main" val="651426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24F96-B099-77FF-43E1-F14830AA50AC}"/>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24D764D3-117F-A4B9-10A7-E2C96454B2FC}"/>
              </a:ext>
            </a:extLst>
          </p:cNvPr>
          <p:cNvSpPr>
            <a:spLocks noGrp="1"/>
          </p:cNvSpPr>
          <p:nvPr>
            <p:ph idx="1"/>
          </p:nvPr>
        </p:nvSpPr>
        <p:spPr/>
        <p:txBody>
          <a:bodyPr/>
          <a:lstStyle/>
          <a:p>
            <a:pPr marL="0" indent="0" algn="just">
              <a:buNone/>
            </a:pPr>
            <a:r>
              <a:rPr lang="en-US" b="1" dirty="0"/>
              <a:t>The current HPAI is H5N1 of Eurasian lineage goose/Guangdong clade 2.3.4.4b that has been spreading throughout the US since December 2021. Lesions are often seen in the brain and lungs, and RT-PCR can be performed on both tissues. Brain has been the most common tissue to have the strongest amplification signal on RT-PCR which is consistent with meningoencephalitis being a primary lesion, and lesions were noted in the lungs in a bobcat that died of the disease in New York, USA (this bobcat was noted to have influenza A virus in the lungs and brain). Lesions such as GI parasitism and hemorrhage have also been reported in </a:t>
            </a:r>
            <a:r>
              <a:rPr lang="en-US" b="1" dirty="0" err="1"/>
              <a:t>mesocarnivores</a:t>
            </a:r>
            <a:r>
              <a:rPr lang="en-US" b="1" dirty="0"/>
              <a:t> with influenza A infections.</a:t>
            </a:r>
            <a:r>
              <a:rPr lang="en-US" b="1" dirty="0">
                <a:effectLst/>
              </a:rPr>
              <a:t> </a:t>
            </a:r>
            <a:endParaRPr lang="en-US" b="1" dirty="0"/>
          </a:p>
        </p:txBody>
      </p:sp>
    </p:spTree>
    <p:extLst>
      <p:ext uri="{BB962C8B-B14F-4D97-AF65-F5344CB8AC3E}">
        <p14:creationId xmlns:p14="http://schemas.microsoft.com/office/powerpoint/2010/main" val="3347297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731B-BBCE-BC1F-F197-384830C6B0C8}"/>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Diseases – H1N1</a:t>
            </a:r>
          </a:p>
        </p:txBody>
      </p:sp>
      <p:sp>
        <p:nvSpPr>
          <p:cNvPr id="5" name="Content Placeholder 4">
            <a:extLst>
              <a:ext uri="{FF2B5EF4-FFF2-40B4-BE49-F238E27FC236}">
                <a16:creationId xmlns:a16="http://schemas.microsoft.com/office/drawing/2014/main" id="{3F36F200-1A42-9D73-045F-E3E0818378A6}"/>
              </a:ext>
            </a:extLst>
          </p:cNvPr>
          <p:cNvSpPr>
            <a:spLocks noGrp="1"/>
          </p:cNvSpPr>
          <p:nvPr>
            <p:ph idx="1"/>
          </p:nvPr>
        </p:nvSpPr>
        <p:spPr>
          <a:xfrm>
            <a:off x="1870076" y="1852614"/>
            <a:ext cx="5064125" cy="5005387"/>
          </a:xfrm>
        </p:spPr>
        <p:txBody>
          <a:bodyPr/>
          <a:lstStyle/>
          <a:p>
            <a:pPr eaLnBrk="1" hangingPunct="1">
              <a:lnSpc>
                <a:spcPct val="90000"/>
              </a:lnSpc>
            </a:pPr>
            <a:r>
              <a:rPr lang="en-US" altLang="en-US" sz="2200" b="1" dirty="0">
                <a:effectLst>
                  <a:outerShdw blurRad="38100" dist="38100" dir="2700000" algn="tl">
                    <a:srgbClr val="C0C0C0"/>
                  </a:outerShdw>
                </a:effectLst>
                <a:ea typeface="ＭＳ Ｐゴシック" panose="020B0600070205080204" pitchFamily="34" charset="-128"/>
              </a:rPr>
              <a:t>Al</a:t>
            </a:r>
            <a:r>
              <a:rPr lang="en-US" altLang="en-US" sz="2600" b="1" dirty="0">
                <a:effectLst>
                  <a:outerShdw blurRad="38100" dist="38100" dir="2700000" algn="tl">
                    <a:srgbClr val="C0C0C0"/>
                  </a:outerShdw>
                </a:effectLst>
                <a:ea typeface="ＭＳ Ｐゴシック" panose="020B0600070205080204" pitchFamily="34" charset="-128"/>
              </a:rPr>
              <a:t>so called “swine flu”</a:t>
            </a:r>
          </a:p>
          <a:p>
            <a:pPr lvl="1" eaLnBrk="1" hangingPunct="1">
              <a:lnSpc>
                <a:spcPct val="90000"/>
              </a:lnSpc>
            </a:pPr>
            <a:r>
              <a:rPr lang="en-US" altLang="en-US" sz="2600" b="1" dirty="0">
                <a:effectLst>
                  <a:outerShdw blurRad="38100" dist="38100" dir="2700000" algn="tl">
                    <a:srgbClr val="C0C0C0"/>
                  </a:outerShdw>
                </a:effectLst>
                <a:ea typeface="ＭＳ Ｐゴシック" panose="020B0600070205080204" pitchFamily="34" charset="-128"/>
              </a:rPr>
              <a:t>Genes of virus similar to strains in swine in Europe</a:t>
            </a:r>
          </a:p>
          <a:p>
            <a:pPr lvl="1" eaLnBrk="1" hangingPunct="1">
              <a:lnSpc>
                <a:spcPct val="90000"/>
              </a:lnSpc>
            </a:pPr>
            <a:r>
              <a:rPr lang="en-US" altLang="en-US" sz="2600" b="1" dirty="0">
                <a:effectLst>
                  <a:outerShdw blurRad="38100" dist="38100" dir="2700000" algn="tl">
                    <a:srgbClr val="C0C0C0"/>
                  </a:outerShdw>
                </a:effectLst>
                <a:ea typeface="ＭＳ Ｐゴシック" panose="020B0600070205080204" pitchFamily="34" charset="-128"/>
              </a:rPr>
              <a:t>Different than NA swine strains</a:t>
            </a:r>
          </a:p>
          <a:p>
            <a:pPr lvl="1" eaLnBrk="1" hangingPunct="1">
              <a:lnSpc>
                <a:spcPct val="90000"/>
              </a:lnSpc>
            </a:pPr>
            <a:r>
              <a:rPr lang="en-US" altLang="en-US" sz="2600" b="1" dirty="0">
                <a:effectLst>
                  <a:outerShdw blurRad="38100" dist="38100" dir="2700000" algn="tl">
                    <a:srgbClr val="C0C0C0"/>
                  </a:outerShdw>
                </a:effectLst>
                <a:ea typeface="ＭＳ Ｐゴシック" panose="020B0600070205080204" pitchFamily="34" charset="-128"/>
              </a:rPr>
              <a:t>2 strains from Europe swine, and avian genes and human genes = quadruple reassortment virus</a:t>
            </a:r>
          </a:p>
          <a:p>
            <a:pPr eaLnBrk="1" hangingPunct="1">
              <a:lnSpc>
                <a:spcPct val="90000"/>
              </a:lnSpc>
            </a:pPr>
            <a:r>
              <a:rPr lang="en-US" altLang="en-US" sz="2600" b="1" dirty="0">
                <a:effectLst>
                  <a:outerShdw blurRad="38100" dist="38100" dir="2700000" algn="tl">
                    <a:srgbClr val="C0C0C0"/>
                  </a:outerShdw>
                </a:effectLst>
                <a:ea typeface="ＭＳ Ｐゴシック" panose="020B0600070205080204" pitchFamily="34" charset="-128"/>
              </a:rPr>
              <a:t>Has infected people, swine, dogs, cats, ferrets, turkeys, cheetahs and other big cats</a:t>
            </a:r>
          </a:p>
        </p:txBody>
      </p:sp>
      <p:pic>
        <p:nvPicPr>
          <p:cNvPr id="63492" name="Picture 4" descr="Pigs">
            <a:extLst>
              <a:ext uri="{FF2B5EF4-FFF2-40B4-BE49-F238E27FC236}">
                <a16:creationId xmlns:a16="http://schemas.microsoft.com/office/drawing/2014/main" id="{EBF46D5D-7F63-9B24-45A6-CED1E89EDAC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34200" y="3121026"/>
            <a:ext cx="34290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CFF3A-ED78-446A-6E4A-A654AA40A3CC}"/>
              </a:ext>
            </a:extLst>
          </p:cNvPr>
          <p:cNvSpPr>
            <a:spLocks noGrp="1"/>
          </p:cNvSpPr>
          <p:nvPr>
            <p:ph type="title"/>
          </p:nvPr>
        </p:nvSpPr>
        <p:spPr/>
        <p:txBody>
          <a:bodyPr/>
          <a:lstStyle/>
          <a:p>
            <a:r>
              <a:rPr lang="en-US" b="1" dirty="0"/>
              <a:t>H5N1</a:t>
            </a:r>
          </a:p>
        </p:txBody>
      </p:sp>
      <p:sp>
        <p:nvSpPr>
          <p:cNvPr id="3" name="Content Placeholder 2">
            <a:extLst>
              <a:ext uri="{FF2B5EF4-FFF2-40B4-BE49-F238E27FC236}">
                <a16:creationId xmlns:a16="http://schemas.microsoft.com/office/drawing/2014/main" id="{149136A0-CF86-485B-262E-0C51295E51E1}"/>
              </a:ext>
            </a:extLst>
          </p:cNvPr>
          <p:cNvSpPr>
            <a:spLocks noGrp="1"/>
          </p:cNvSpPr>
          <p:nvPr>
            <p:ph idx="1"/>
          </p:nvPr>
        </p:nvSpPr>
        <p:spPr>
          <a:xfrm>
            <a:off x="838200" y="1825625"/>
            <a:ext cx="5257800" cy="4351338"/>
          </a:xfrm>
        </p:spPr>
        <p:txBody>
          <a:bodyPr>
            <a:normAutofit/>
          </a:bodyPr>
          <a:lstStyle/>
          <a:p>
            <a:r>
              <a:rPr lang="en-US" sz="3200" b="1" dirty="0"/>
              <a:t>Widespread in waterfowl in USA</a:t>
            </a:r>
          </a:p>
          <a:p>
            <a:r>
              <a:rPr lang="en-US" sz="3200" b="1" dirty="0"/>
              <a:t>No current person to person</a:t>
            </a:r>
          </a:p>
          <a:p>
            <a:r>
              <a:rPr lang="en-US" sz="3200" b="1" dirty="0"/>
              <a:t>71 cases since 2024</a:t>
            </a:r>
          </a:p>
          <a:p>
            <a:r>
              <a:rPr lang="en-US" sz="3200" b="1" dirty="0"/>
              <a:t>2 human deaths</a:t>
            </a:r>
          </a:p>
        </p:txBody>
      </p:sp>
      <p:pic>
        <p:nvPicPr>
          <p:cNvPr id="5" name="Picture 4" descr="Map of H5N1 cases in USA">
            <a:extLst>
              <a:ext uri="{FF2B5EF4-FFF2-40B4-BE49-F238E27FC236}">
                <a16:creationId xmlns:a16="http://schemas.microsoft.com/office/drawing/2014/main" id="{675CF5CB-FF54-F96C-013A-87B1C04EC5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2114" y="1990996"/>
            <a:ext cx="5979886" cy="3324394"/>
          </a:xfrm>
          <a:prstGeom prst="rect">
            <a:avLst/>
          </a:prstGeom>
        </p:spPr>
      </p:pic>
    </p:spTree>
    <p:extLst>
      <p:ext uri="{BB962C8B-B14F-4D97-AF65-F5344CB8AC3E}">
        <p14:creationId xmlns:p14="http://schemas.microsoft.com/office/powerpoint/2010/main" val="946085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15963-5E45-F545-BC95-7CB9BC36F789}"/>
              </a:ext>
            </a:extLst>
          </p:cNvPr>
          <p:cNvSpPr>
            <a:spLocks noGrp="1"/>
          </p:cNvSpPr>
          <p:nvPr>
            <p:ph type="title"/>
          </p:nvPr>
        </p:nvSpPr>
        <p:spPr>
          <a:xfrm>
            <a:off x="602343" y="2571296"/>
            <a:ext cx="10515600" cy="1325563"/>
          </a:xfrm>
        </p:spPr>
        <p:txBody>
          <a:bodyPr/>
          <a:lstStyle/>
          <a:p>
            <a:r>
              <a:rPr lang="en-US" b="1" dirty="0"/>
              <a:t>What are your rule outs?</a:t>
            </a:r>
          </a:p>
        </p:txBody>
      </p:sp>
      <p:pic>
        <p:nvPicPr>
          <p:cNvPr id="4" name="lion sars cov2 video_67FB8C22-BD88-49DC-B842-1140C725D28D.mp4" descr="Lion coughing video">
            <a:hlinkClick r:id="" action="ppaction://media"/>
            <a:extLst>
              <a:ext uri="{FF2B5EF4-FFF2-40B4-BE49-F238E27FC236}">
                <a16:creationId xmlns:a16="http://schemas.microsoft.com/office/drawing/2014/main" id="{376A9A94-3A0B-9241-E2B7-389DDA23257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00724" y="365125"/>
            <a:ext cx="3517219" cy="6252074"/>
          </a:xfrm>
        </p:spPr>
      </p:pic>
    </p:spTree>
    <p:extLst>
      <p:ext uri="{BB962C8B-B14F-4D97-AF65-F5344CB8AC3E}">
        <p14:creationId xmlns:p14="http://schemas.microsoft.com/office/powerpoint/2010/main" val="205769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D5FB5-0E67-E40C-BE3E-F3570E7DA419}"/>
              </a:ext>
            </a:extLst>
          </p:cNvPr>
          <p:cNvSpPr>
            <a:spLocks noGrp="1"/>
          </p:cNvSpPr>
          <p:nvPr>
            <p:ph type="title"/>
          </p:nvPr>
        </p:nvSpPr>
        <p:spPr/>
        <p:txBody>
          <a:bodyPr/>
          <a:lstStyle/>
          <a:p>
            <a:r>
              <a:rPr lang="en-US" b="1" dirty="0"/>
              <a:t>SARS CoV2</a:t>
            </a:r>
          </a:p>
        </p:txBody>
      </p:sp>
      <p:pic>
        <p:nvPicPr>
          <p:cNvPr id="6" name="Content Placeholder 5" descr="Graph of SARS-CoV2 cases">
            <a:extLst>
              <a:ext uri="{FF2B5EF4-FFF2-40B4-BE49-F238E27FC236}">
                <a16:creationId xmlns:a16="http://schemas.microsoft.com/office/drawing/2014/main" id="{F307A318-0898-0B4D-47CF-13E549C898D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690688"/>
            <a:ext cx="5877399" cy="4351338"/>
          </a:xfrm>
          <a:prstGeom prst="rect">
            <a:avLst/>
          </a:prstGeom>
        </p:spPr>
      </p:pic>
      <p:pic>
        <p:nvPicPr>
          <p:cNvPr id="4" name="Content Placeholder 4" descr="Article SARS CoV2 infections among animals in US institutions">
            <a:extLst>
              <a:ext uri="{FF2B5EF4-FFF2-40B4-BE49-F238E27FC236}">
                <a16:creationId xmlns:a16="http://schemas.microsoft.com/office/drawing/2014/main" id="{93A2ACF0-1005-CB39-C00A-1035DF0141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536" y="1690688"/>
            <a:ext cx="5595527" cy="4351338"/>
          </a:xfrm>
          <a:prstGeom prst="rect">
            <a:avLst/>
          </a:prstGeom>
        </p:spPr>
      </p:pic>
    </p:spTree>
    <p:extLst>
      <p:ext uri="{BB962C8B-B14F-4D97-AF65-F5344CB8AC3E}">
        <p14:creationId xmlns:p14="http://schemas.microsoft.com/office/powerpoint/2010/main" val="1381282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15754-9B61-4692-C0B8-19CA9011BF40}"/>
              </a:ext>
            </a:extLst>
          </p:cNvPr>
          <p:cNvSpPr>
            <a:spLocks noGrp="1"/>
          </p:cNvSpPr>
          <p:nvPr>
            <p:ph type="title"/>
          </p:nvPr>
        </p:nvSpPr>
        <p:spPr/>
        <p:txBody>
          <a:bodyPr/>
          <a:lstStyle/>
          <a:p>
            <a:r>
              <a:rPr lang="en-US" b="1" dirty="0"/>
              <a:t>SARS CoV2</a:t>
            </a:r>
          </a:p>
        </p:txBody>
      </p:sp>
      <p:pic>
        <p:nvPicPr>
          <p:cNvPr id="5" name="Content Placeholder 4" descr="Table of outbreak of SARS Co-V2">
            <a:extLst>
              <a:ext uri="{FF2B5EF4-FFF2-40B4-BE49-F238E27FC236}">
                <a16:creationId xmlns:a16="http://schemas.microsoft.com/office/drawing/2014/main" id="{EAD56E6C-98C0-7FB1-7D69-8BE5CB21661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365125"/>
            <a:ext cx="5910439" cy="6030016"/>
          </a:xfrm>
          <a:prstGeom prst="rect">
            <a:avLst/>
          </a:prstGeom>
        </p:spPr>
      </p:pic>
      <p:pic>
        <p:nvPicPr>
          <p:cNvPr id="7" name="Picture 6" descr="tiger sticking tongue out">
            <a:extLst>
              <a:ext uri="{FF2B5EF4-FFF2-40B4-BE49-F238E27FC236}">
                <a16:creationId xmlns:a16="http://schemas.microsoft.com/office/drawing/2014/main" id="{A085A20B-69F6-AF9E-8D35-455FBA7036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5562" y="1952625"/>
            <a:ext cx="5600700" cy="3733800"/>
          </a:xfrm>
          <a:prstGeom prst="rect">
            <a:avLst/>
          </a:prstGeom>
        </p:spPr>
      </p:pic>
    </p:spTree>
    <p:extLst>
      <p:ext uri="{BB962C8B-B14F-4D97-AF65-F5344CB8AC3E}">
        <p14:creationId xmlns:p14="http://schemas.microsoft.com/office/powerpoint/2010/main" val="12059216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199B-3740-3BEC-1B3B-233C614024A6}"/>
              </a:ext>
            </a:extLst>
          </p:cNvPr>
          <p:cNvSpPr>
            <a:spLocks noGrp="1"/>
          </p:cNvSpPr>
          <p:nvPr>
            <p:ph type="title"/>
          </p:nvPr>
        </p:nvSpPr>
        <p:spPr/>
        <p:txBody>
          <a:bodyPr/>
          <a:lstStyle/>
          <a:p>
            <a:endParaRPr lang="en-US"/>
          </a:p>
        </p:txBody>
      </p:sp>
      <p:pic>
        <p:nvPicPr>
          <p:cNvPr id="5" name="Content Placeholder 4" descr="Mortality associated with SARS CoV2 in nondomestic felids">
            <a:extLst>
              <a:ext uri="{FF2B5EF4-FFF2-40B4-BE49-F238E27FC236}">
                <a16:creationId xmlns:a16="http://schemas.microsoft.com/office/drawing/2014/main" id="{0910B539-3872-209E-B7D5-A8B257F6C5E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56028" y="781864"/>
            <a:ext cx="6125268" cy="5497471"/>
          </a:xfrm>
          <a:prstGeom prst="rect">
            <a:avLst/>
          </a:prstGeom>
        </p:spPr>
      </p:pic>
      <p:pic>
        <p:nvPicPr>
          <p:cNvPr id="7" name="Picture 6" descr="bronchial cytology in lion">
            <a:extLst>
              <a:ext uri="{FF2B5EF4-FFF2-40B4-BE49-F238E27FC236}">
                <a16:creationId xmlns:a16="http://schemas.microsoft.com/office/drawing/2014/main" id="{AD8405E7-0605-E3B4-6F12-CB9F157BE5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0577" y="1506321"/>
            <a:ext cx="5771423" cy="3501108"/>
          </a:xfrm>
          <a:prstGeom prst="rect">
            <a:avLst/>
          </a:prstGeom>
        </p:spPr>
      </p:pic>
    </p:spTree>
    <p:extLst>
      <p:ext uri="{BB962C8B-B14F-4D97-AF65-F5344CB8AC3E}">
        <p14:creationId xmlns:p14="http://schemas.microsoft.com/office/powerpoint/2010/main" val="3794238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F953-76F6-3701-8015-78805B0D1EF6}"/>
              </a:ext>
            </a:extLst>
          </p:cNvPr>
          <p:cNvSpPr>
            <a:spLocks noGrp="1"/>
          </p:cNvSpPr>
          <p:nvPr>
            <p:ph type="title"/>
          </p:nvPr>
        </p:nvSpPr>
        <p:spPr/>
        <p:txBody>
          <a:bodyPr/>
          <a:lstStyle/>
          <a:p>
            <a:r>
              <a:rPr lang="en-US" b="1" dirty="0"/>
              <a:t>SARS CoV2</a:t>
            </a:r>
          </a:p>
        </p:txBody>
      </p:sp>
      <p:pic>
        <p:nvPicPr>
          <p:cNvPr id="5" name="Content Placeholder 4" descr="SARS CoV2 morbidity, treatment interventions and vaccination practices in tigers in NA Zoos">
            <a:extLst>
              <a:ext uri="{FF2B5EF4-FFF2-40B4-BE49-F238E27FC236}">
                <a16:creationId xmlns:a16="http://schemas.microsoft.com/office/drawing/2014/main" id="{25310D56-48B9-6EFB-AFEE-11DB362C898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034642" y="116114"/>
            <a:ext cx="7093594" cy="5654449"/>
          </a:xfrm>
          <a:prstGeom prst="rect">
            <a:avLst/>
          </a:prstGeom>
        </p:spPr>
      </p:pic>
      <p:pic>
        <p:nvPicPr>
          <p:cNvPr id="7" name="Picture 6" descr="table of clinical signs of SARS CoV2">
            <a:extLst>
              <a:ext uri="{FF2B5EF4-FFF2-40B4-BE49-F238E27FC236}">
                <a16:creationId xmlns:a16="http://schemas.microsoft.com/office/drawing/2014/main" id="{39D4BC6A-EFDD-5162-90FF-83CF698775F3}"/>
              </a:ext>
            </a:extLst>
          </p:cNvPr>
          <p:cNvPicPr>
            <a:picLocks noChangeAspect="1"/>
          </p:cNvPicPr>
          <p:nvPr/>
        </p:nvPicPr>
        <p:blipFill>
          <a:blip r:embed="rId3"/>
          <a:stretch>
            <a:fillRect/>
          </a:stretch>
        </p:blipFill>
        <p:spPr>
          <a:xfrm>
            <a:off x="164192" y="2517548"/>
            <a:ext cx="4699000" cy="3810000"/>
          </a:xfrm>
          <a:prstGeom prst="rect">
            <a:avLst/>
          </a:prstGeom>
        </p:spPr>
      </p:pic>
    </p:spTree>
    <p:extLst>
      <p:ext uri="{BB962C8B-B14F-4D97-AF65-F5344CB8AC3E}">
        <p14:creationId xmlns:p14="http://schemas.microsoft.com/office/powerpoint/2010/main" val="41937781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0499-2EC3-7CA2-BF30-F7E0E6AA1D28}"/>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1E7E7F7E-8454-E857-1C46-451ABFB28461}"/>
              </a:ext>
            </a:extLst>
          </p:cNvPr>
          <p:cNvSpPr>
            <a:spLocks noGrp="1"/>
          </p:cNvSpPr>
          <p:nvPr>
            <p:ph idx="1"/>
          </p:nvPr>
        </p:nvSpPr>
        <p:spPr/>
        <p:txBody>
          <a:bodyPr>
            <a:normAutofit fontScale="85000" lnSpcReduction="10000"/>
          </a:bodyPr>
          <a:lstStyle/>
          <a:p>
            <a:pPr marL="0" indent="0">
              <a:buNone/>
            </a:pPr>
            <a:r>
              <a:rPr lang="en-US" b="1" dirty="0"/>
              <a:t>A retrospective survey of SARS-CoV-2 infection in tigers housed in North American zoos reported 39 infected tigers from 15 institutions. Which of the following best describes the study's findings regarding vaccination and disease severity?</a:t>
            </a:r>
          </a:p>
          <a:p>
            <a:pPr marL="0" indent="0">
              <a:buNone/>
            </a:pPr>
            <a:r>
              <a:rPr lang="en-US" b="1" dirty="0"/>
              <a:t>A. Two-dose vaccination completely prevented SARS-CoV-2 infection in tigers</a:t>
            </a:r>
            <a:br>
              <a:rPr lang="en-US" b="1" dirty="0"/>
            </a:br>
            <a:r>
              <a:rPr lang="en-US" b="1" dirty="0"/>
              <a:t>B. Vaccinated tigers were significantly less likely to develop moderate or severe disease</a:t>
            </a:r>
            <a:br>
              <a:rPr lang="en-US" b="1" dirty="0"/>
            </a:br>
            <a:r>
              <a:rPr lang="en-US" b="1" dirty="0"/>
              <a:t>C. Unvaccinated tigers were significantly more likely to die from SARS-CoV-2 infection</a:t>
            </a:r>
            <a:br>
              <a:rPr lang="en-US" b="1" dirty="0"/>
            </a:br>
            <a:r>
              <a:rPr lang="en-US" b="1" dirty="0"/>
              <a:t>D. A single vaccine dose was sufficient to prevent severe clinical disease</a:t>
            </a:r>
            <a:br>
              <a:rPr lang="en-US" b="1" dirty="0"/>
            </a:br>
            <a:r>
              <a:rPr lang="en-US" b="1" dirty="0"/>
              <a:t>E. No apparent trend between vaccination status and disease severity was identified, and vaccine efficacy could not be determined from the study</a:t>
            </a:r>
          </a:p>
          <a:p>
            <a:pPr marL="0" indent="0">
              <a:buNone/>
            </a:pPr>
            <a:endParaRPr lang="en-US" dirty="0"/>
          </a:p>
        </p:txBody>
      </p:sp>
    </p:spTree>
    <p:extLst>
      <p:ext uri="{BB962C8B-B14F-4D97-AF65-F5344CB8AC3E}">
        <p14:creationId xmlns:p14="http://schemas.microsoft.com/office/powerpoint/2010/main" val="3794515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EE180-62FA-77F8-69C9-63194B0308F8}"/>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B500A753-9193-EBDE-D4E3-C4A05666576E}"/>
              </a:ext>
            </a:extLst>
          </p:cNvPr>
          <p:cNvSpPr>
            <a:spLocks noGrp="1"/>
          </p:cNvSpPr>
          <p:nvPr>
            <p:ph idx="1"/>
          </p:nvPr>
        </p:nvSpPr>
        <p:spPr/>
        <p:txBody>
          <a:bodyPr>
            <a:normAutofit fontScale="85000" lnSpcReduction="10000"/>
          </a:bodyPr>
          <a:lstStyle/>
          <a:p>
            <a:pPr marL="0" indent="0">
              <a:buNone/>
            </a:pPr>
            <a:r>
              <a:rPr lang="en-US" b="1" dirty="0"/>
              <a:t>A retrospective survey of SARS-CoV-2 infection in tigers housed in North American zoos reported 39 infected tigers from 15 institutions. Which of the following best describes the study's findings regarding vaccination and disease severity?</a:t>
            </a:r>
          </a:p>
          <a:p>
            <a:pPr marL="0" indent="0">
              <a:buNone/>
            </a:pPr>
            <a:r>
              <a:rPr lang="en-US" b="1" dirty="0"/>
              <a:t>A. Two-dose vaccination completely prevented SARS-CoV-2 infection in tigers</a:t>
            </a:r>
            <a:br>
              <a:rPr lang="en-US" b="1" dirty="0"/>
            </a:br>
            <a:r>
              <a:rPr lang="en-US" b="1" dirty="0"/>
              <a:t>B. Vaccinated tigers were significantly less likely to develop moderate or severe disease</a:t>
            </a:r>
            <a:br>
              <a:rPr lang="en-US" b="1" dirty="0"/>
            </a:br>
            <a:r>
              <a:rPr lang="en-US" b="1" dirty="0"/>
              <a:t>C. Unvaccinated tigers were significantly more likely to die from SARS-CoV-2 infection</a:t>
            </a:r>
            <a:br>
              <a:rPr lang="en-US" b="1" dirty="0"/>
            </a:br>
            <a:r>
              <a:rPr lang="en-US" b="1" dirty="0"/>
              <a:t>D. A single vaccine dose was sufficient to prevent severe clinical disease</a:t>
            </a:r>
            <a:br>
              <a:rPr lang="en-US" b="1" dirty="0"/>
            </a:br>
            <a:r>
              <a:rPr lang="en-US" b="1" dirty="0">
                <a:highlight>
                  <a:srgbClr val="FFFF00"/>
                </a:highlight>
              </a:rPr>
              <a:t>E. No apparent trend between vaccination status and disease severity was identified, and vaccine efficacy could not be determined from the study</a:t>
            </a:r>
          </a:p>
          <a:p>
            <a:pPr marL="0" indent="0">
              <a:buNone/>
            </a:pPr>
            <a:endParaRPr lang="en-US" dirty="0"/>
          </a:p>
        </p:txBody>
      </p:sp>
    </p:spTree>
    <p:extLst>
      <p:ext uri="{BB962C8B-B14F-4D97-AF65-F5344CB8AC3E}">
        <p14:creationId xmlns:p14="http://schemas.microsoft.com/office/powerpoint/2010/main" val="42630157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23E27-277B-1FB6-645A-ABCFFE4336E4}"/>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Helicobacter</a:t>
            </a:r>
          </a:p>
        </p:txBody>
      </p:sp>
      <p:sp>
        <p:nvSpPr>
          <p:cNvPr id="3" name="Content Placeholder 2">
            <a:extLst>
              <a:ext uri="{FF2B5EF4-FFF2-40B4-BE49-F238E27FC236}">
                <a16:creationId xmlns:a16="http://schemas.microsoft.com/office/drawing/2014/main" id="{679A6A28-2340-4A87-A306-C6D93880038F}"/>
              </a:ext>
            </a:extLst>
          </p:cNvPr>
          <p:cNvSpPr>
            <a:spLocks noGrp="1"/>
          </p:cNvSpPr>
          <p:nvPr>
            <p:ph idx="1"/>
          </p:nvPr>
        </p:nvSpPr>
        <p:spPr>
          <a:xfrm>
            <a:off x="2289176" y="2070100"/>
            <a:ext cx="5160963" cy="4565650"/>
          </a:xfrm>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Gastritis in cheetahs</a:t>
            </a:r>
          </a:p>
          <a:p>
            <a:pPr eaLnBrk="1" hangingPunct="1"/>
            <a:r>
              <a:rPr lang="en-US" altLang="en-US" b="1">
                <a:effectLst>
                  <a:outerShdw blurRad="38100" dist="38100" dir="2700000" algn="tl">
                    <a:srgbClr val="C0C0C0"/>
                  </a:outerShdw>
                </a:effectLst>
                <a:ea typeface="ＭＳ Ｐゴシック" panose="020B0600070205080204" pitchFamily="34" charset="-128"/>
              </a:rPr>
              <a:t>Helicobacter pylori</a:t>
            </a:r>
          </a:p>
          <a:p>
            <a:pPr eaLnBrk="1" hangingPunct="1"/>
            <a:r>
              <a:rPr lang="en-US" altLang="en-US" b="1">
                <a:effectLst>
                  <a:outerShdw blurRad="38100" dist="38100" dir="2700000" algn="tl">
                    <a:srgbClr val="C0C0C0"/>
                  </a:outerShdw>
                </a:effectLst>
                <a:ea typeface="ＭＳ Ｐゴシック" panose="020B0600070205080204" pitchFamily="34" charset="-128"/>
              </a:rPr>
              <a:t>Present in wild cheetahs without gastritis</a:t>
            </a:r>
          </a:p>
          <a:p>
            <a:pPr eaLnBrk="1" hangingPunct="1"/>
            <a:r>
              <a:rPr lang="en-US" altLang="en-US" b="1">
                <a:effectLst>
                  <a:outerShdw blurRad="38100" dist="38100" dir="2700000" algn="tl">
                    <a:srgbClr val="C0C0C0"/>
                  </a:outerShdw>
                </a:effectLst>
                <a:ea typeface="ＭＳ Ｐゴシック" panose="020B0600070205080204" pitchFamily="34" charset="-128"/>
              </a:rPr>
              <a:t>Part of examinations includes endoscopy and biopsies</a:t>
            </a:r>
          </a:p>
        </p:txBody>
      </p:sp>
      <p:pic>
        <p:nvPicPr>
          <p:cNvPr id="66564" name="Picture 3" descr="Helicobacter pylori">
            <a:extLst>
              <a:ext uri="{FF2B5EF4-FFF2-40B4-BE49-F238E27FC236}">
                <a16:creationId xmlns:a16="http://schemas.microsoft.com/office/drawing/2014/main" id="{40755FF4-5A9D-0D54-8CC9-0E49E305BC4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754938" y="2800350"/>
            <a:ext cx="21463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319B-FDC5-522B-339D-79B3A38F68F4}"/>
              </a:ext>
            </a:extLst>
          </p:cNvPr>
          <p:cNvSpPr>
            <a:spLocks noGrp="1"/>
          </p:cNvSpPr>
          <p:nvPr>
            <p:ph type="title"/>
          </p:nvPr>
        </p:nvSpPr>
        <p:spPr>
          <a:xfrm>
            <a:off x="6926464" y="365125"/>
            <a:ext cx="4789152" cy="1325563"/>
          </a:xfrm>
        </p:spPr>
        <p:txBody>
          <a:bodyPr/>
          <a:lstStyle/>
          <a:p>
            <a:r>
              <a:rPr lang="en-US" b="1" dirty="0"/>
              <a:t>Seminal Papers</a:t>
            </a:r>
          </a:p>
        </p:txBody>
      </p:sp>
      <p:pic>
        <p:nvPicPr>
          <p:cNvPr id="5" name="Content Placeholder 4" descr="Comparison of Helicobacter spp in cheetahs with and without gastritis">
            <a:extLst>
              <a:ext uri="{FF2B5EF4-FFF2-40B4-BE49-F238E27FC236}">
                <a16:creationId xmlns:a16="http://schemas.microsoft.com/office/drawing/2014/main" id="{0582D498-CE38-03C3-7253-E31870D6A8F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0"/>
            <a:ext cx="6564648" cy="4351338"/>
          </a:xfrm>
          <a:prstGeom prst="rect">
            <a:avLst/>
          </a:prstGeom>
        </p:spPr>
      </p:pic>
      <p:pic>
        <p:nvPicPr>
          <p:cNvPr id="7" name="Picture 6" descr="Efficacy and long term outcome of gastritis therapy in cheetahs">
            <a:extLst>
              <a:ext uri="{FF2B5EF4-FFF2-40B4-BE49-F238E27FC236}">
                <a16:creationId xmlns:a16="http://schemas.microsoft.com/office/drawing/2014/main" id="{6DFED43C-861B-A1E1-F122-0D14B41779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0511" y="2626406"/>
            <a:ext cx="5716922" cy="4180114"/>
          </a:xfrm>
          <a:prstGeom prst="rect">
            <a:avLst/>
          </a:prstGeom>
        </p:spPr>
      </p:pic>
    </p:spTree>
    <p:extLst>
      <p:ext uri="{BB962C8B-B14F-4D97-AF65-F5344CB8AC3E}">
        <p14:creationId xmlns:p14="http://schemas.microsoft.com/office/powerpoint/2010/main" val="4129501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CF111-C621-37BA-774E-AB4AE25847B0}"/>
              </a:ext>
            </a:extLst>
          </p:cNvPr>
          <p:cNvSpPr>
            <a:spLocks noGrp="1"/>
          </p:cNvSpPr>
          <p:nvPr>
            <p:ph type="title"/>
          </p:nvPr>
        </p:nvSpPr>
        <p:spPr/>
        <p:txBody>
          <a:bodyPr/>
          <a:lstStyle/>
          <a:p>
            <a:r>
              <a:rPr lang="en-US" b="1" dirty="0"/>
              <a:t>Current Helicobacter work</a:t>
            </a:r>
          </a:p>
        </p:txBody>
      </p:sp>
      <p:pic>
        <p:nvPicPr>
          <p:cNvPr id="5" name="Content Placeholder 4" descr="Determination of specific enterpathogen prevalence in captive cheetahs fed various diets ">
            <a:extLst>
              <a:ext uri="{FF2B5EF4-FFF2-40B4-BE49-F238E27FC236}">
                <a16:creationId xmlns:a16="http://schemas.microsoft.com/office/drawing/2014/main" id="{F3A16816-7987-66DD-4C98-5FF15CF7A97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564237" y="1831312"/>
            <a:ext cx="7349020" cy="4824622"/>
          </a:xfrm>
          <a:prstGeom prst="rect">
            <a:avLst/>
          </a:prstGeom>
        </p:spPr>
      </p:pic>
    </p:spTree>
    <p:extLst>
      <p:ext uri="{BB962C8B-B14F-4D97-AF65-F5344CB8AC3E}">
        <p14:creationId xmlns:p14="http://schemas.microsoft.com/office/powerpoint/2010/main" val="3303986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6354-0623-63CF-66AA-6521F86C5DDA}"/>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Stress</a:t>
            </a:r>
          </a:p>
        </p:txBody>
      </p:sp>
      <p:sp>
        <p:nvSpPr>
          <p:cNvPr id="3" name="Content Placeholder 2">
            <a:extLst>
              <a:ext uri="{FF2B5EF4-FFF2-40B4-BE49-F238E27FC236}">
                <a16:creationId xmlns:a16="http://schemas.microsoft.com/office/drawing/2014/main" id="{FA1E2EDF-FDC4-1B91-1B1B-610A300A602E}"/>
              </a:ext>
            </a:extLst>
          </p:cNvPr>
          <p:cNvSpPr>
            <a:spLocks noGrp="1"/>
          </p:cNvSpPr>
          <p:nvPr>
            <p:ph idx="1"/>
          </p:nvPr>
        </p:nvSpPr>
        <p:spPr/>
        <p:txBody>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Cheetahs are the poster-child</a:t>
            </a:r>
          </a:p>
          <a:p>
            <a:pPr eaLnBrk="1" hangingPunct="1"/>
            <a:r>
              <a:rPr lang="en-US" altLang="en-US" b="1">
                <a:effectLst>
                  <a:outerShdw blurRad="38100" dist="38100" dir="2700000" algn="tl">
                    <a:srgbClr val="C0C0C0"/>
                  </a:outerShdw>
                </a:effectLst>
                <a:ea typeface="ＭＳ Ｐゴシック" panose="020B0600070205080204" pitchFamily="34" charset="-128"/>
              </a:rPr>
              <a:t>Due to exhibit size</a:t>
            </a:r>
          </a:p>
          <a:p>
            <a:pPr eaLnBrk="1" hangingPunct="1"/>
            <a:r>
              <a:rPr lang="en-US" altLang="en-US" b="1">
                <a:effectLst>
                  <a:outerShdw blurRad="38100" dist="38100" dir="2700000" algn="tl">
                    <a:srgbClr val="C0C0C0"/>
                  </a:outerShdw>
                </a:effectLst>
                <a:ea typeface="ＭＳ Ｐゴシック" panose="020B0600070205080204" pitchFamily="34" charset="-128"/>
              </a:rPr>
              <a:t>Due to cage mates</a:t>
            </a:r>
          </a:p>
          <a:p>
            <a:pPr eaLnBrk="1" hangingPunct="1"/>
            <a:r>
              <a:rPr lang="en-US" altLang="en-US" b="1">
                <a:effectLst>
                  <a:outerShdw blurRad="38100" dist="38100" dir="2700000" algn="tl">
                    <a:srgbClr val="C0C0C0"/>
                  </a:outerShdw>
                </a:effectLst>
                <a:ea typeface="ＭＳ Ｐゴシック" panose="020B0600070205080204" pitchFamily="34" charset="-128"/>
              </a:rPr>
              <a:t>Due to visitors</a:t>
            </a:r>
          </a:p>
          <a:p>
            <a:pPr eaLnBrk="1" hangingPunct="1"/>
            <a:endParaRPr lang="en-US" altLang="en-US">
              <a:effectLst>
                <a:outerShdw blurRad="38100" dist="38100" dir="2700000" algn="tl">
                  <a:srgbClr val="C0C0C0"/>
                </a:outerShdw>
              </a:effectLst>
              <a:ea typeface="ＭＳ Ｐゴシック" panose="020B0600070205080204" pitchFamily="34" charset="-128"/>
            </a:endParaRPr>
          </a:p>
        </p:txBody>
      </p:sp>
      <p:pic>
        <p:nvPicPr>
          <p:cNvPr id="67588" name="Picture 4" descr="cheetah">
            <a:extLst>
              <a:ext uri="{FF2B5EF4-FFF2-40B4-BE49-F238E27FC236}">
                <a16:creationId xmlns:a16="http://schemas.microsoft.com/office/drawing/2014/main" id="{FBE526FE-3A16-8FC2-9C6A-0C2C5984877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56338" y="3317875"/>
            <a:ext cx="41148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57A82-79DE-A606-0B8F-B5F963555BEA}"/>
              </a:ext>
            </a:extLst>
          </p:cNvPr>
          <p:cNvSpPr>
            <a:spLocks noGrp="1"/>
          </p:cNvSpPr>
          <p:nvPr>
            <p:ph type="title"/>
          </p:nvPr>
        </p:nvSpPr>
        <p:spPr/>
        <p:txBody>
          <a:bodyPr wrap="square" numCol="1" compatLnSpc="1">
            <a:prstTxWarp prst="textNoShape">
              <a:avLst/>
            </a:prstTxWarp>
          </a:bodyPr>
          <a:lstStyle/>
          <a:p>
            <a:pPr eaLnBrk="1" hangingPunct="1"/>
            <a:r>
              <a:rPr lang="en-US" altLang="en-US" b="1">
                <a:effectLst>
                  <a:outerShdw blurRad="38100" dist="38100" dir="2700000" algn="tl">
                    <a:srgbClr val="C0C0C0"/>
                  </a:outerShdw>
                </a:effectLst>
                <a:ea typeface="ＭＳ Ｐゴシック" panose="020B0600070205080204" pitchFamily="34" charset="-128"/>
              </a:rPr>
              <a:t>Stress</a:t>
            </a:r>
          </a:p>
        </p:txBody>
      </p:sp>
      <p:sp>
        <p:nvSpPr>
          <p:cNvPr id="3" name="Content Placeholder 2">
            <a:extLst>
              <a:ext uri="{FF2B5EF4-FFF2-40B4-BE49-F238E27FC236}">
                <a16:creationId xmlns:a16="http://schemas.microsoft.com/office/drawing/2014/main" id="{C8D7DE4C-D59E-CB06-020E-43D553A27372}"/>
              </a:ext>
            </a:extLst>
          </p:cNvPr>
          <p:cNvSpPr>
            <a:spLocks noGrp="1"/>
          </p:cNvSpPr>
          <p:nvPr>
            <p:ph idx="1"/>
          </p:nvPr>
        </p:nvSpPr>
        <p:spPr>
          <a:xfrm>
            <a:off x="1820864" y="2070101"/>
            <a:ext cx="3970337" cy="4551363"/>
          </a:xfrm>
        </p:spPr>
        <p:txBody>
          <a:bodyPr/>
          <a:lstStyle/>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Causes decreased reproduction</a:t>
            </a:r>
          </a:p>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Causes disease (cheetahs)</a:t>
            </a:r>
          </a:p>
          <a:p>
            <a:pPr eaLnBrk="1" hangingPunct="1">
              <a:lnSpc>
                <a:spcPct val="90000"/>
              </a:lnSpc>
            </a:pPr>
            <a:r>
              <a:rPr lang="en-US" altLang="en-US" b="1">
                <a:effectLst>
                  <a:outerShdw blurRad="38100" dist="38100" dir="2700000" algn="tl">
                    <a:srgbClr val="C0C0C0"/>
                  </a:outerShdw>
                </a:effectLst>
                <a:ea typeface="ＭＳ Ｐゴシック" panose="020B0600070205080204" pitchFamily="34" charset="-128"/>
              </a:rPr>
              <a:t>Increases susceptibility to disease – immune suppression (?)</a:t>
            </a:r>
          </a:p>
          <a:p>
            <a:pPr eaLnBrk="1" hangingPunct="1"/>
            <a:endParaRPr lang="en-US" altLang="en-US">
              <a:effectLst>
                <a:outerShdw blurRad="38100" dist="38100" dir="2700000" algn="tl">
                  <a:srgbClr val="C0C0C0"/>
                </a:outerShdw>
              </a:effectLst>
              <a:ea typeface="ＭＳ Ｐゴシック" panose="020B0600070205080204" pitchFamily="34" charset="-128"/>
            </a:endParaRPr>
          </a:p>
        </p:txBody>
      </p:sp>
      <p:pic>
        <p:nvPicPr>
          <p:cNvPr id="68612" name="Picture 4" descr="cheetah adrenal glands">
            <a:extLst>
              <a:ext uri="{FF2B5EF4-FFF2-40B4-BE49-F238E27FC236}">
                <a16:creationId xmlns:a16="http://schemas.microsoft.com/office/drawing/2014/main" id="{D9DE9E2A-2834-9CDD-FBCA-18E1F914C83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97676" y="4735512"/>
            <a:ext cx="4876800"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Evidence for chronic stress in captive but not free-ranging cheetahs based on adrenal morphology and function">
            <a:extLst>
              <a:ext uri="{FF2B5EF4-FFF2-40B4-BE49-F238E27FC236}">
                <a16:creationId xmlns:a16="http://schemas.microsoft.com/office/drawing/2014/main" id="{BBE5DFFF-D9C6-42FD-8C8B-2D8C1A81E5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57562" y="365125"/>
            <a:ext cx="4157028" cy="4109246"/>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CEBCE-DA3B-070E-7F38-432F22C5B777}"/>
              </a:ext>
            </a:extLst>
          </p:cNvPr>
          <p:cNvSpPr>
            <a:spLocks noGrp="1"/>
          </p:cNvSpPr>
          <p:nvPr>
            <p:ph type="title"/>
          </p:nvPr>
        </p:nvSpPr>
        <p:spPr/>
        <p:txBody>
          <a:bodyPr/>
          <a:lstStyle/>
          <a:p>
            <a:r>
              <a:rPr lang="en-US" b="1" dirty="0"/>
              <a:t>Snow Leopard Coloboma</a:t>
            </a:r>
          </a:p>
        </p:txBody>
      </p:sp>
      <p:pic>
        <p:nvPicPr>
          <p:cNvPr id="5" name="Content Placeholder 4" descr="Retrospectice review of eyelid coloboma in snow leopards">
            <a:extLst>
              <a:ext uri="{FF2B5EF4-FFF2-40B4-BE49-F238E27FC236}">
                <a16:creationId xmlns:a16="http://schemas.microsoft.com/office/drawing/2014/main" id="{41579CE6-66FB-8C66-2747-34329ACD993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37049" y="1690688"/>
            <a:ext cx="6071965" cy="4991544"/>
          </a:xfrm>
          <a:prstGeom prst="rect">
            <a:avLst/>
          </a:prstGeom>
        </p:spPr>
      </p:pic>
      <p:pic>
        <p:nvPicPr>
          <p:cNvPr id="9" name="Picture 8" descr="Snow leopard">
            <a:extLst>
              <a:ext uri="{FF2B5EF4-FFF2-40B4-BE49-F238E27FC236}">
                <a16:creationId xmlns:a16="http://schemas.microsoft.com/office/drawing/2014/main" id="{972D836E-3FC7-77F9-A09D-9CFD8D1E2E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6760935" y="1461181"/>
            <a:ext cx="6059714" cy="4544786"/>
          </a:xfrm>
          <a:prstGeom prst="rect">
            <a:avLst/>
          </a:prstGeom>
        </p:spPr>
      </p:pic>
    </p:spTree>
    <p:extLst>
      <p:ext uri="{BB962C8B-B14F-4D97-AF65-F5344CB8AC3E}">
        <p14:creationId xmlns:p14="http://schemas.microsoft.com/office/powerpoint/2010/main" val="1985807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22DEC-5C49-43E2-F270-614DFB457B36}"/>
              </a:ext>
            </a:extLst>
          </p:cNvPr>
          <p:cNvSpPr>
            <a:spLocks noGrp="1"/>
          </p:cNvSpPr>
          <p:nvPr>
            <p:ph type="title"/>
          </p:nvPr>
        </p:nvSpPr>
        <p:spPr/>
        <p:txBody>
          <a:bodyPr/>
          <a:lstStyle/>
          <a:p>
            <a:r>
              <a:rPr lang="en-US" b="1" dirty="0"/>
              <a:t>Coloboma</a:t>
            </a:r>
          </a:p>
        </p:txBody>
      </p:sp>
      <p:pic>
        <p:nvPicPr>
          <p:cNvPr id="5" name="Content Placeholder 4" descr="Table on ocular pathology in snow leopards">
            <a:extLst>
              <a:ext uri="{FF2B5EF4-FFF2-40B4-BE49-F238E27FC236}">
                <a16:creationId xmlns:a16="http://schemas.microsoft.com/office/drawing/2014/main" id="{A6CFBF79-7F5A-1EFF-0903-7DEBF630B459}"/>
              </a:ext>
            </a:extLst>
          </p:cNvPr>
          <p:cNvPicPr>
            <a:picLocks noGrp="1" noChangeAspect="1"/>
          </p:cNvPicPr>
          <p:nvPr>
            <p:ph idx="1"/>
          </p:nvPr>
        </p:nvPicPr>
        <p:blipFill>
          <a:blip r:embed="rId2"/>
          <a:stretch>
            <a:fillRect/>
          </a:stretch>
        </p:blipFill>
        <p:spPr>
          <a:xfrm>
            <a:off x="6978254" y="1927225"/>
            <a:ext cx="4999149" cy="4351338"/>
          </a:xfrm>
          <a:prstGeom prst="rect">
            <a:avLst/>
          </a:prstGeom>
        </p:spPr>
      </p:pic>
      <p:pic>
        <p:nvPicPr>
          <p:cNvPr id="6" name="Picture 5" descr="Eye lesions in snow leopard">
            <a:extLst>
              <a:ext uri="{FF2B5EF4-FFF2-40B4-BE49-F238E27FC236}">
                <a16:creationId xmlns:a16="http://schemas.microsoft.com/office/drawing/2014/main" id="{998638D7-DCE9-71E0-734C-2DD644B175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4597" y="2541909"/>
            <a:ext cx="6418432" cy="2913889"/>
          </a:xfrm>
          <a:prstGeom prst="rect">
            <a:avLst/>
          </a:prstGeom>
        </p:spPr>
      </p:pic>
    </p:spTree>
    <p:extLst>
      <p:ext uri="{BB962C8B-B14F-4D97-AF65-F5344CB8AC3E}">
        <p14:creationId xmlns:p14="http://schemas.microsoft.com/office/powerpoint/2010/main" val="17419607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372FC-A0C1-359A-D59C-BB3F1FC85D55}"/>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36FEB779-B065-DA7C-D2E8-F6EF59564DF2}"/>
              </a:ext>
            </a:extLst>
          </p:cNvPr>
          <p:cNvSpPr>
            <a:spLocks noGrp="1"/>
          </p:cNvSpPr>
          <p:nvPr>
            <p:ph idx="1"/>
          </p:nvPr>
        </p:nvSpPr>
        <p:spPr/>
        <p:txBody>
          <a:bodyPr>
            <a:normAutofit fontScale="92500" lnSpcReduction="20000"/>
          </a:bodyPr>
          <a:lstStyle/>
          <a:p>
            <a:pPr marL="0" indent="0">
              <a:buNone/>
            </a:pPr>
            <a:r>
              <a:rPr lang="en-US" b="1" dirty="0"/>
              <a:t>Which of the following best reflects the study's conclusions regarding the potential inheritance of eyelid coloboma in snow leopards?</a:t>
            </a:r>
            <a:br>
              <a:rPr lang="en-US" b="1" dirty="0"/>
            </a:br>
            <a:br>
              <a:rPr lang="en-US" b="1" dirty="0"/>
            </a:br>
            <a:r>
              <a:rPr lang="en-US" b="1" dirty="0"/>
              <a:t>A. The findings suggest autosomal dominant inheritance, but a specific genetic link remains undetermined.</a:t>
            </a:r>
            <a:br>
              <a:rPr lang="en-US" b="1" dirty="0"/>
            </a:br>
            <a:r>
              <a:rPr lang="en-US" b="1" dirty="0"/>
              <a:t>B. The findings suggest autosomal recessive inheritance, but a specific genetic link remains undetermined.</a:t>
            </a:r>
            <a:br>
              <a:rPr lang="en-US" b="1" dirty="0"/>
            </a:br>
            <a:r>
              <a:rPr lang="en-US" b="1" dirty="0"/>
              <a:t>C. The familial pattern supports a possible heritable component, but a specific genetic link remains undetermined.</a:t>
            </a:r>
            <a:br>
              <a:rPr lang="en-US" b="1" dirty="0"/>
            </a:br>
            <a:r>
              <a:rPr lang="en-US" b="1" dirty="0"/>
              <a:t>D. The familial pattern suggested maternal transmission as affected offspring were associated with affected dams.</a:t>
            </a:r>
            <a:br>
              <a:rPr lang="en-US" b="1" dirty="0"/>
            </a:br>
            <a:r>
              <a:rPr lang="en-US" b="1" dirty="0"/>
              <a:t>E. There were no patterns that supported any suspicion of genetic involvement.</a:t>
            </a:r>
            <a:r>
              <a:rPr lang="en-US" b="1" dirty="0">
                <a:effectLst/>
              </a:rPr>
              <a:t> </a:t>
            </a:r>
            <a:endParaRPr lang="en-US" b="1" dirty="0"/>
          </a:p>
        </p:txBody>
      </p:sp>
    </p:spTree>
    <p:extLst>
      <p:ext uri="{BB962C8B-B14F-4D97-AF65-F5344CB8AC3E}">
        <p14:creationId xmlns:p14="http://schemas.microsoft.com/office/powerpoint/2010/main" val="34300114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20479-6712-D91E-F8CF-6680C5F681C3}"/>
              </a:ext>
            </a:extLst>
          </p:cNvPr>
          <p:cNvSpPr>
            <a:spLocks noGrp="1"/>
          </p:cNvSpPr>
          <p:nvPr>
            <p:ph type="title"/>
          </p:nvPr>
        </p:nvSpPr>
        <p:spPr/>
        <p:txBody>
          <a:bodyPr/>
          <a:lstStyle/>
          <a:p>
            <a:r>
              <a:rPr lang="en-US" b="1" dirty="0"/>
              <a:t>Answer</a:t>
            </a:r>
          </a:p>
        </p:txBody>
      </p:sp>
      <p:sp>
        <p:nvSpPr>
          <p:cNvPr id="7" name="Content Placeholder 6">
            <a:extLst>
              <a:ext uri="{FF2B5EF4-FFF2-40B4-BE49-F238E27FC236}">
                <a16:creationId xmlns:a16="http://schemas.microsoft.com/office/drawing/2014/main" id="{F0EABA40-B8FE-20D1-9441-DC06AAF0DEA9}"/>
              </a:ext>
            </a:extLst>
          </p:cNvPr>
          <p:cNvSpPr>
            <a:spLocks noGrp="1"/>
          </p:cNvSpPr>
          <p:nvPr>
            <p:ph idx="1"/>
          </p:nvPr>
        </p:nvSpPr>
        <p:spPr>
          <a:xfrm>
            <a:off x="838200" y="1825624"/>
            <a:ext cx="10515600" cy="4792889"/>
          </a:xfrm>
        </p:spPr>
        <p:txBody>
          <a:bodyPr>
            <a:normAutofit fontScale="92500" lnSpcReduction="10000"/>
          </a:bodyPr>
          <a:lstStyle/>
          <a:p>
            <a:pPr marL="0" indent="0">
              <a:buNone/>
            </a:pPr>
            <a:r>
              <a:rPr lang="en-US" b="1" dirty="0"/>
              <a:t>Which of the following best reflects the study's conclusions regarding the potential inheritance of eyelid coloboma in snow leopards?</a:t>
            </a:r>
            <a:br>
              <a:rPr lang="en-US" b="1" dirty="0"/>
            </a:br>
            <a:br>
              <a:rPr lang="en-US" b="1" dirty="0"/>
            </a:br>
            <a:r>
              <a:rPr lang="en-US" b="1" dirty="0"/>
              <a:t>A. The findings suggest autosomal dominant inheritance, but a specific genetic link remains undetermined.</a:t>
            </a:r>
            <a:br>
              <a:rPr lang="en-US" b="1" dirty="0"/>
            </a:br>
            <a:r>
              <a:rPr lang="en-US" b="1" dirty="0"/>
              <a:t>B. The findings suggest autosomal recessive inheritance, but a specific genetic link remains undetermined.</a:t>
            </a:r>
            <a:br>
              <a:rPr lang="en-US" b="1" dirty="0"/>
            </a:br>
            <a:r>
              <a:rPr lang="en-US" b="1" dirty="0">
                <a:highlight>
                  <a:srgbClr val="FFFF00"/>
                </a:highlight>
              </a:rPr>
              <a:t>C. The familial pattern supports a possible heritable component, but a specific genetic link remains undetermined.</a:t>
            </a:r>
            <a:br>
              <a:rPr lang="en-US" b="1" dirty="0"/>
            </a:br>
            <a:r>
              <a:rPr lang="en-US" b="1" dirty="0"/>
              <a:t>D. The familial pattern suggested maternal transmission as affected offspring were associated with affected dams.</a:t>
            </a:r>
            <a:br>
              <a:rPr lang="en-US" b="1" dirty="0"/>
            </a:br>
            <a:r>
              <a:rPr lang="en-US" b="1" dirty="0"/>
              <a:t>E. There were no patterns that supported any suspicion of genetic involvement.</a:t>
            </a:r>
            <a:r>
              <a:rPr lang="en-US" b="1" dirty="0">
                <a:effectLst/>
              </a:rPr>
              <a:t> </a:t>
            </a:r>
            <a:endParaRPr lang="en-US" b="1" dirty="0"/>
          </a:p>
        </p:txBody>
      </p:sp>
    </p:spTree>
    <p:extLst>
      <p:ext uri="{BB962C8B-B14F-4D97-AF65-F5344CB8AC3E}">
        <p14:creationId xmlns:p14="http://schemas.microsoft.com/office/powerpoint/2010/main" val="20132124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5F096-D4CC-073E-37F8-9ECA8709A900}"/>
              </a:ext>
            </a:extLst>
          </p:cNvPr>
          <p:cNvSpPr>
            <a:spLocks noGrp="1"/>
          </p:cNvSpPr>
          <p:nvPr>
            <p:ph type="title"/>
          </p:nvPr>
        </p:nvSpPr>
        <p:spPr/>
        <p:txBody>
          <a:bodyPr/>
          <a:lstStyle/>
          <a:p>
            <a:r>
              <a:rPr lang="en-US" b="1" dirty="0"/>
              <a:t>Antimicrobial Resistance</a:t>
            </a:r>
          </a:p>
        </p:txBody>
      </p:sp>
      <p:pic>
        <p:nvPicPr>
          <p:cNvPr id="5" name="Content Placeholder 4" descr="Identification of anthropogenic impact on natural habitats by antimicrobial resistance quantification in two neotropical wild cats and their geospatial analysis">
            <a:extLst>
              <a:ext uri="{FF2B5EF4-FFF2-40B4-BE49-F238E27FC236}">
                <a16:creationId xmlns:a16="http://schemas.microsoft.com/office/drawing/2014/main" id="{E9554B70-FFFA-3838-1280-CAF651EE9C0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616501" y="1578882"/>
            <a:ext cx="4958998" cy="5068388"/>
          </a:xfrm>
          <a:prstGeom prst="rect">
            <a:avLst/>
          </a:prstGeom>
        </p:spPr>
      </p:pic>
    </p:spTree>
    <p:extLst>
      <p:ext uri="{BB962C8B-B14F-4D97-AF65-F5344CB8AC3E}">
        <p14:creationId xmlns:p14="http://schemas.microsoft.com/office/powerpoint/2010/main" val="35874079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D6332-49D2-ED5A-F074-0F98718E9A2E}"/>
              </a:ext>
            </a:extLst>
          </p:cNvPr>
          <p:cNvSpPr>
            <a:spLocks noGrp="1"/>
          </p:cNvSpPr>
          <p:nvPr>
            <p:ph type="title"/>
          </p:nvPr>
        </p:nvSpPr>
        <p:spPr/>
        <p:txBody>
          <a:bodyPr/>
          <a:lstStyle/>
          <a:p>
            <a:endParaRPr lang="en-US"/>
          </a:p>
        </p:txBody>
      </p:sp>
      <p:pic>
        <p:nvPicPr>
          <p:cNvPr id="5" name="Content Placeholder 4" descr="Percent of most important resistance genes">
            <a:extLst>
              <a:ext uri="{FF2B5EF4-FFF2-40B4-BE49-F238E27FC236}">
                <a16:creationId xmlns:a16="http://schemas.microsoft.com/office/drawing/2014/main" id="{2481ECA9-4578-1442-EEB9-9FC5D98337F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630244" y="1883682"/>
            <a:ext cx="2723556" cy="4351338"/>
          </a:xfrm>
          <a:prstGeom prst="rect">
            <a:avLst/>
          </a:prstGeom>
        </p:spPr>
      </p:pic>
      <p:pic>
        <p:nvPicPr>
          <p:cNvPr id="7" name="Picture 6" descr="Component analysis biplot for antimicrobial resistance genes">
            <a:extLst>
              <a:ext uri="{FF2B5EF4-FFF2-40B4-BE49-F238E27FC236}">
                <a16:creationId xmlns:a16="http://schemas.microsoft.com/office/drawing/2014/main" id="{50604501-62BF-89C7-6922-8F326D8838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3957" y="1027906"/>
            <a:ext cx="5696157" cy="5764432"/>
          </a:xfrm>
          <a:prstGeom prst="rect">
            <a:avLst/>
          </a:prstGeom>
        </p:spPr>
      </p:pic>
    </p:spTree>
    <p:extLst>
      <p:ext uri="{BB962C8B-B14F-4D97-AF65-F5344CB8AC3E}">
        <p14:creationId xmlns:p14="http://schemas.microsoft.com/office/powerpoint/2010/main" val="35101406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76317-9E3D-3182-99D6-D46133B8C772}"/>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2EFC340C-97E2-CFCC-B2EC-CAE26AA1E829}"/>
              </a:ext>
            </a:extLst>
          </p:cNvPr>
          <p:cNvSpPr>
            <a:spLocks noGrp="1"/>
          </p:cNvSpPr>
          <p:nvPr>
            <p:ph idx="1"/>
          </p:nvPr>
        </p:nvSpPr>
        <p:spPr/>
        <p:txBody>
          <a:bodyPr/>
          <a:lstStyle/>
          <a:p>
            <a:pPr marL="0" indent="0">
              <a:buNone/>
            </a:pPr>
            <a:r>
              <a:rPr lang="en-US" dirty="0"/>
              <a:t>Fecal samples from wild pumas and jaguars in Costa Rica were found to have the highest frequency antibiotic resistance genes against which drug class?</a:t>
            </a:r>
          </a:p>
          <a:p>
            <a:pPr marL="0" indent="0">
              <a:buNone/>
            </a:pPr>
            <a:endParaRPr lang="en-US" dirty="0"/>
          </a:p>
          <a:p>
            <a:pPr marL="0" lvl="0" indent="0" fontAlgn="base">
              <a:buNone/>
            </a:pPr>
            <a:r>
              <a:rPr lang="en-US" dirty="0"/>
              <a:t>A. Fluoroquinolones</a:t>
            </a:r>
          </a:p>
          <a:p>
            <a:pPr marL="0" lvl="0" indent="0" fontAlgn="base">
              <a:buNone/>
            </a:pPr>
            <a:r>
              <a:rPr lang="en-US" dirty="0"/>
              <a:t>B. Cephalosporins</a:t>
            </a:r>
          </a:p>
          <a:p>
            <a:pPr marL="0" lvl="0" indent="0" fontAlgn="base">
              <a:buNone/>
            </a:pPr>
            <a:r>
              <a:rPr lang="en-US" dirty="0"/>
              <a:t>C. Tetracyclines</a:t>
            </a:r>
          </a:p>
          <a:p>
            <a:pPr marL="0" lvl="0" indent="0" fontAlgn="base">
              <a:buNone/>
            </a:pPr>
            <a:r>
              <a:rPr lang="en-US" dirty="0"/>
              <a:t>D. </a:t>
            </a:r>
            <a:r>
              <a:rPr lang="en-US" dirty="0" err="1"/>
              <a:t>Chloramphenicols</a:t>
            </a:r>
            <a:endParaRPr lang="en-US" dirty="0"/>
          </a:p>
          <a:p>
            <a:pPr marL="0" lvl="0" indent="0" fontAlgn="base">
              <a:buNone/>
            </a:pPr>
            <a:r>
              <a:rPr lang="en-US" dirty="0"/>
              <a:t>E. Sulfonamides</a:t>
            </a:r>
          </a:p>
          <a:p>
            <a:pPr marL="0" indent="0">
              <a:buNone/>
            </a:pPr>
            <a:endParaRPr lang="en-US" dirty="0"/>
          </a:p>
        </p:txBody>
      </p:sp>
    </p:spTree>
    <p:extLst>
      <p:ext uri="{BB962C8B-B14F-4D97-AF65-F5344CB8AC3E}">
        <p14:creationId xmlns:p14="http://schemas.microsoft.com/office/powerpoint/2010/main" val="19529530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981D9-BCBA-6BFD-E23B-3F1D1D166E9C}"/>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11235AEC-32CB-A48F-8E7F-AB5154011F71}"/>
              </a:ext>
            </a:extLst>
          </p:cNvPr>
          <p:cNvSpPr>
            <a:spLocks noGrp="1"/>
          </p:cNvSpPr>
          <p:nvPr>
            <p:ph idx="1"/>
          </p:nvPr>
        </p:nvSpPr>
        <p:spPr/>
        <p:txBody>
          <a:bodyPr/>
          <a:lstStyle/>
          <a:p>
            <a:pPr marL="0" indent="0">
              <a:buNone/>
            </a:pPr>
            <a:r>
              <a:rPr lang="en-US" dirty="0"/>
              <a:t>Fecal samples from wild pumas and jaguars in Costa Rica were found to have the highest frequency antibiotic resistance genes against which drug class?</a:t>
            </a:r>
          </a:p>
          <a:p>
            <a:pPr marL="0" indent="0">
              <a:buNone/>
            </a:pPr>
            <a:endParaRPr lang="en-US" dirty="0"/>
          </a:p>
          <a:p>
            <a:pPr marL="0" lvl="0" indent="0" fontAlgn="base">
              <a:buNone/>
            </a:pPr>
            <a:r>
              <a:rPr lang="en-US" dirty="0"/>
              <a:t>A. Fluoroquinolones</a:t>
            </a:r>
          </a:p>
          <a:p>
            <a:pPr marL="0" lvl="0" indent="0" fontAlgn="base">
              <a:buNone/>
            </a:pPr>
            <a:r>
              <a:rPr lang="en-US" dirty="0"/>
              <a:t>B. Cephalosporins</a:t>
            </a:r>
          </a:p>
          <a:p>
            <a:pPr marL="0" lvl="0" indent="0" fontAlgn="base">
              <a:buNone/>
            </a:pPr>
            <a:r>
              <a:rPr lang="en-US" dirty="0">
                <a:highlight>
                  <a:srgbClr val="FFFF00"/>
                </a:highlight>
              </a:rPr>
              <a:t>C. Tetracyclines</a:t>
            </a:r>
          </a:p>
          <a:p>
            <a:pPr marL="0" lvl="0" indent="0" fontAlgn="base">
              <a:buNone/>
            </a:pPr>
            <a:r>
              <a:rPr lang="en-US" dirty="0"/>
              <a:t>D. </a:t>
            </a:r>
            <a:r>
              <a:rPr lang="en-US" dirty="0" err="1"/>
              <a:t>Chloramphenicols</a:t>
            </a:r>
            <a:endParaRPr lang="en-US" dirty="0"/>
          </a:p>
          <a:p>
            <a:pPr marL="0" lvl="0" indent="0" fontAlgn="base">
              <a:buNone/>
            </a:pPr>
            <a:r>
              <a:rPr lang="en-US" dirty="0"/>
              <a:t>E. Sulfonamides</a:t>
            </a:r>
          </a:p>
          <a:p>
            <a:pPr marL="0" indent="0">
              <a:buNone/>
            </a:pPr>
            <a:endParaRPr lang="en-US" dirty="0"/>
          </a:p>
        </p:txBody>
      </p:sp>
    </p:spTree>
    <p:extLst>
      <p:ext uri="{BB962C8B-B14F-4D97-AF65-F5344CB8AC3E}">
        <p14:creationId xmlns:p14="http://schemas.microsoft.com/office/powerpoint/2010/main" val="39531962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6C-DE6A-63C8-CCE8-3F1E308ADE18}"/>
              </a:ext>
            </a:extLst>
          </p:cNvPr>
          <p:cNvSpPr>
            <a:spLocks noGrp="1"/>
          </p:cNvSpPr>
          <p:nvPr>
            <p:ph type="title"/>
          </p:nvPr>
        </p:nvSpPr>
        <p:spPr/>
        <p:txBody>
          <a:bodyPr/>
          <a:lstStyle/>
          <a:p>
            <a:r>
              <a:rPr lang="en-US" b="1" dirty="0"/>
              <a:t>Questions?</a:t>
            </a:r>
          </a:p>
        </p:txBody>
      </p:sp>
      <p:sp>
        <p:nvSpPr>
          <p:cNvPr id="3" name="Content Placeholder 2">
            <a:extLst>
              <a:ext uri="{FF2B5EF4-FFF2-40B4-BE49-F238E27FC236}">
                <a16:creationId xmlns:a16="http://schemas.microsoft.com/office/drawing/2014/main" id="{F6D6FF1F-EC60-8826-358A-836262309E59}"/>
              </a:ext>
            </a:extLst>
          </p:cNvPr>
          <p:cNvSpPr>
            <a:spLocks noGrp="1"/>
          </p:cNvSpPr>
          <p:nvPr>
            <p:ph idx="1"/>
          </p:nvPr>
        </p:nvSpPr>
        <p:spPr/>
        <p:txBody>
          <a:bodyPr/>
          <a:lstStyle/>
          <a:p>
            <a:endParaRPr lang="en-US"/>
          </a:p>
        </p:txBody>
      </p:sp>
      <p:pic>
        <p:nvPicPr>
          <p:cNvPr id="4" name="Picture 3" descr="Kid looking at a lion">
            <a:extLst>
              <a:ext uri="{FF2B5EF4-FFF2-40B4-BE49-F238E27FC236}">
                <a16:creationId xmlns:a16="http://schemas.microsoft.com/office/drawing/2014/main" id="{9EAED75E-9A8E-7F35-6F22-3D80983772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92166" y="365125"/>
            <a:ext cx="4801503" cy="6402003"/>
          </a:xfrm>
          <a:prstGeom prst="rect">
            <a:avLst/>
          </a:prstGeom>
          <a:ln>
            <a:solidFill>
              <a:schemeClr val="bg1"/>
            </a:solidFill>
          </a:ln>
        </p:spPr>
      </p:pic>
    </p:spTree>
    <p:extLst>
      <p:ext uri="{BB962C8B-B14F-4D97-AF65-F5344CB8AC3E}">
        <p14:creationId xmlns:p14="http://schemas.microsoft.com/office/powerpoint/2010/main" val="3724123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9653</TotalTime>
  <Words>2126</Words>
  <Application>Microsoft Macintosh PowerPoint</Application>
  <PresentationFormat>Widescreen</PresentationFormat>
  <Paragraphs>212</Paragraphs>
  <Slides>64</Slides>
  <Notes>10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ＭＳ Ｐゴシック</vt:lpstr>
      <vt:lpstr>Aptos</vt:lpstr>
      <vt:lpstr>Aptos Display</vt:lpstr>
      <vt:lpstr>Arial</vt:lpstr>
      <vt:lpstr>Wingdings</vt:lpstr>
      <vt:lpstr>Office Theme</vt:lpstr>
      <vt:lpstr>Felids</vt:lpstr>
      <vt:lpstr>Phylogenetic Tree of Felids</vt:lpstr>
      <vt:lpstr>NC Laws</vt:lpstr>
      <vt:lpstr>PowerPoint Presentation</vt:lpstr>
      <vt:lpstr>MGA Implants</vt:lpstr>
      <vt:lpstr>Seminal article</vt:lpstr>
      <vt:lpstr>Contraception and Zoological Animals</vt:lpstr>
      <vt:lpstr>Deslorelin</vt:lpstr>
      <vt:lpstr>Deslorelin</vt:lpstr>
      <vt:lpstr>Norplant (levonoregestrel acetate) Implants</vt:lpstr>
      <vt:lpstr>Breeding</vt:lpstr>
      <vt:lpstr>PowerPoint Presentation</vt:lpstr>
      <vt:lpstr>Snow Leopard AI</vt:lpstr>
      <vt:lpstr>Research</vt:lpstr>
      <vt:lpstr>Behavior article</vt:lpstr>
      <vt:lpstr>Question</vt:lpstr>
      <vt:lpstr>Answer</vt:lpstr>
      <vt:lpstr>Vaccines</vt:lpstr>
      <vt:lpstr>PowerPoint Presentation</vt:lpstr>
      <vt:lpstr>PowerPoint Presentation</vt:lpstr>
      <vt:lpstr>Question</vt:lpstr>
      <vt:lpstr>Answer</vt:lpstr>
      <vt:lpstr>Diseases - Toxoplasma</vt:lpstr>
      <vt:lpstr>Toxoplasmosis</vt:lpstr>
      <vt:lpstr>Toxoplasma</vt:lpstr>
      <vt:lpstr>Diseases - Calicivirus</vt:lpstr>
      <vt:lpstr>PowerPoint Presentation</vt:lpstr>
      <vt:lpstr>Calicivirus</vt:lpstr>
      <vt:lpstr>PowerPoint Presentation</vt:lpstr>
      <vt:lpstr>PowerPoint Presentation</vt:lpstr>
      <vt:lpstr>Diseases – Feline Leukemia Virus</vt:lpstr>
      <vt:lpstr>Diseases - Herpesvirus</vt:lpstr>
      <vt:lpstr>Diseases – Feline Immunodeficiency Virus</vt:lpstr>
      <vt:lpstr>Feline Infectious Peritonitis</vt:lpstr>
      <vt:lpstr>FIP in Sand Cats</vt:lpstr>
      <vt:lpstr>Papillomavirus</vt:lpstr>
      <vt:lpstr>PowerPoint Presentation</vt:lpstr>
      <vt:lpstr>HPAI</vt:lpstr>
      <vt:lpstr>HPAI</vt:lpstr>
      <vt:lpstr>Question</vt:lpstr>
      <vt:lpstr>Answer</vt:lpstr>
      <vt:lpstr>Diseases – H1N1</vt:lpstr>
      <vt:lpstr>H5N1</vt:lpstr>
      <vt:lpstr>What are your rule outs?</vt:lpstr>
      <vt:lpstr>SARS CoV2</vt:lpstr>
      <vt:lpstr>SARS CoV2</vt:lpstr>
      <vt:lpstr>PowerPoint Presentation</vt:lpstr>
      <vt:lpstr>SARS CoV2</vt:lpstr>
      <vt:lpstr>Question</vt:lpstr>
      <vt:lpstr>Answer</vt:lpstr>
      <vt:lpstr>Helicobacter</vt:lpstr>
      <vt:lpstr>Seminal Papers</vt:lpstr>
      <vt:lpstr>Current Helicobacter work</vt:lpstr>
      <vt:lpstr>Stress</vt:lpstr>
      <vt:lpstr>Stress</vt:lpstr>
      <vt:lpstr>Snow Leopard Coloboma</vt:lpstr>
      <vt:lpstr>Coloboma</vt:lpstr>
      <vt:lpstr>Question</vt:lpstr>
      <vt:lpstr>Answer</vt:lpstr>
      <vt:lpstr>Antimicrobial Resistance</vt:lpstr>
      <vt:lpstr>PowerPoint Presentation</vt:lpstr>
      <vt:lpstr>Question</vt:lpstr>
      <vt:lpstr>Answer</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Tara Myers Harrison</dc:creator>
  <cp:lastModifiedBy>Tara Myers Harrison</cp:lastModifiedBy>
  <cp:revision>9</cp:revision>
  <dcterms:created xsi:type="dcterms:W3CDTF">2026-09-24T21:06:51Z</dcterms:created>
  <dcterms:modified xsi:type="dcterms:W3CDTF">2026-10-01T14:00:13Z</dcterms:modified>
</cp:coreProperties>
</file>