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4" r:id="rId1"/>
  </p:sldMasterIdLst>
  <p:notesMasterIdLst>
    <p:notesMasterId r:id="rId83"/>
  </p:notesMasterIdLst>
  <p:sldIdLst>
    <p:sldId id="256" r:id="rId2"/>
    <p:sldId id="289" r:id="rId3"/>
    <p:sldId id="295" r:id="rId4"/>
    <p:sldId id="257" r:id="rId5"/>
    <p:sldId id="297" r:id="rId6"/>
    <p:sldId id="291" r:id="rId7"/>
    <p:sldId id="363" r:id="rId8"/>
    <p:sldId id="299" r:id="rId9"/>
    <p:sldId id="258" r:id="rId10"/>
    <p:sldId id="259" r:id="rId11"/>
    <p:sldId id="260" r:id="rId12"/>
    <p:sldId id="284" r:id="rId13"/>
    <p:sldId id="292" r:id="rId14"/>
    <p:sldId id="293" r:id="rId15"/>
    <p:sldId id="325" r:id="rId16"/>
    <p:sldId id="294" r:id="rId17"/>
    <p:sldId id="296" r:id="rId18"/>
    <p:sldId id="317" r:id="rId19"/>
    <p:sldId id="335" r:id="rId20"/>
    <p:sldId id="298" r:id="rId21"/>
    <p:sldId id="301" r:id="rId22"/>
    <p:sldId id="302" r:id="rId23"/>
    <p:sldId id="303" r:id="rId24"/>
    <p:sldId id="304" r:id="rId25"/>
    <p:sldId id="305" r:id="rId26"/>
    <p:sldId id="306" r:id="rId27"/>
    <p:sldId id="307" r:id="rId28"/>
    <p:sldId id="348" r:id="rId29"/>
    <p:sldId id="364" r:id="rId30"/>
    <p:sldId id="369" r:id="rId31"/>
    <p:sldId id="370" r:id="rId32"/>
    <p:sldId id="372" r:id="rId33"/>
    <p:sldId id="371" r:id="rId34"/>
    <p:sldId id="262" r:id="rId35"/>
    <p:sldId id="263" r:id="rId36"/>
    <p:sldId id="310" r:id="rId37"/>
    <p:sldId id="275" r:id="rId38"/>
    <p:sldId id="311" r:id="rId39"/>
    <p:sldId id="277" r:id="rId40"/>
    <p:sldId id="282" r:id="rId41"/>
    <p:sldId id="285" r:id="rId42"/>
    <p:sldId id="286" r:id="rId43"/>
    <p:sldId id="377" r:id="rId44"/>
    <p:sldId id="378" r:id="rId45"/>
    <p:sldId id="379" r:id="rId46"/>
    <p:sldId id="380" r:id="rId47"/>
    <p:sldId id="360" r:id="rId48"/>
    <p:sldId id="359" r:id="rId49"/>
    <p:sldId id="362" r:id="rId50"/>
    <p:sldId id="361" r:id="rId51"/>
    <p:sldId id="357" r:id="rId52"/>
    <p:sldId id="339" r:id="rId53"/>
    <p:sldId id="340" r:id="rId54"/>
    <p:sldId id="358" r:id="rId55"/>
    <p:sldId id="322" r:id="rId56"/>
    <p:sldId id="261" r:id="rId57"/>
    <p:sldId id="365" r:id="rId58"/>
    <p:sldId id="366" r:id="rId59"/>
    <p:sldId id="367" r:id="rId60"/>
    <p:sldId id="368" r:id="rId61"/>
    <p:sldId id="353" r:id="rId62"/>
    <p:sldId id="338" r:id="rId63"/>
    <p:sldId id="354" r:id="rId64"/>
    <p:sldId id="336" r:id="rId65"/>
    <p:sldId id="337" r:id="rId66"/>
    <p:sldId id="278" r:id="rId67"/>
    <p:sldId id="323" r:id="rId68"/>
    <p:sldId id="328" r:id="rId69"/>
    <p:sldId id="279" r:id="rId70"/>
    <p:sldId id="280" r:id="rId71"/>
    <p:sldId id="355" r:id="rId72"/>
    <p:sldId id="381" r:id="rId73"/>
    <p:sldId id="382" r:id="rId74"/>
    <p:sldId id="383" r:id="rId75"/>
    <p:sldId id="330" r:id="rId76"/>
    <p:sldId id="373" r:id="rId77"/>
    <p:sldId id="374" r:id="rId78"/>
    <p:sldId id="375" r:id="rId79"/>
    <p:sldId id="376" r:id="rId80"/>
    <p:sldId id="356" r:id="rId81"/>
    <p:sldId id="288" r:id="rId8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54"/>
    <p:restoredTop sz="94646"/>
  </p:normalViewPr>
  <p:slideViewPr>
    <p:cSldViewPr snapToGrid="0" snapToObjects="1">
      <p:cViewPr varScale="1">
        <p:scale>
          <a:sx n="89" d="100"/>
          <a:sy n="89" d="100"/>
        </p:scale>
        <p:origin x="272" y="160"/>
      </p:cViewPr>
      <p:guideLst/>
    </p:cSldViewPr>
  </p:slideViewPr>
  <p:outlineViewPr>
    <p:cViewPr>
      <p:scale>
        <a:sx n="33" d="100"/>
        <a:sy n="33" d="100"/>
      </p:scale>
      <p:origin x="0" y="-15600"/>
    </p:cViewPr>
  </p:outlin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4D87B8-0FB1-284D-A11C-67AB41FDCC62}" type="datetimeFigureOut">
              <a:rPr lang="en-US" smtClean="0"/>
              <a:t>9/14/26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C9D200-9287-2840-AC5F-5F821AE0D6B0}" type="slidenum">
              <a:rPr lang="en-US" smtClean="0"/>
              <a:t>‹#›</a:t>
            </a:fld>
            <a:endParaRPr lang="en-US" dirty="0"/>
          </a:p>
        </p:txBody>
      </p:sp>
    </p:spTree>
    <p:extLst>
      <p:ext uri="{BB962C8B-B14F-4D97-AF65-F5344CB8AC3E}">
        <p14:creationId xmlns:p14="http://schemas.microsoft.com/office/powerpoint/2010/main" val="4066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1</a:t>
            </a:fld>
            <a:endParaRPr lang="en-US" dirty="0"/>
          </a:p>
        </p:txBody>
      </p:sp>
    </p:spTree>
    <p:extLst>
      <p:ext uri="{BB962C8B-B14F-4D97-AF65-F5344CB8AC3E}">
        <p14:creationId xmlns:p14="http://schemas.microsoft.com/office/powerpoint/2010/main" val="25319017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a:t>
            </a:fld>
            <a:endParaRPr lang="en-US" dirty="0"/>
          </a:p>
        </p:txBody>
      </p:sp>
    </p:spTree>
    <p:extLst>
      <p:ext uri="{BB962C8B-B14F-4D97-AF65-F5344CB8AC3E}">
        <p14:creationId xmlns:p14="http://schemas.microsoft.com/office/powerpoint/2010/main" val="18669321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3</a:t>
            </a:fld>
            <a:endParaRPr lang="en-US" dirty="0"/>
          </a:p>
        </p:txBody>
      </p:sp>
    </p:spTree>
    <p:extLst>
      <p:ext uri="{BB962C8B-B14F-4D97-AF65-F5344CB8AC3E}">
        <p14:creationId xmlns:p14="http://schemas.microsoft.com/office/powerpoint/2010/main" val="849036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Culture is the gold standard for diagnosis,</a:t>
            </a:r>
            <a:r>
              <a:rPr lang="en-US" baseline="0" dirty="0"/>
              <a:t> yet it can take 8 weeks or more. Human cases only have 50% proof of bacilli in samples. The human skin test is 0.1 ml of tuberculin injected into the inside lower part of the arm, and then is read in 48 to 72 hours later. A positive test requires additional testing.  The skin test is the preferred test for children less than 5 years of age. The blood test is the interferon-gamma release assay (IGRA), there are two tests available (QuantiFERON-TB God In-Tube test (QFT-GIT), and the T-SPOT TB test (T-Spot). The blood test is for people who have received the TB vaccine or who can’t return for the skin test check.</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4</a:t>
            </a:fld>
            <a:endParaRPr lang="en-US" dirty="0"/>
          </a:p>
        </p:txBody>
      </p:sp>
    </p:spTree>
    <p:extLst>
      <p:ext uri="{BB962C8B-B14F-4D97-AF65-F5344CB8AC3E}">
        <p14:creationId xmlns:p14="http://schemas.microsoft.com/office/powerpoint/2010/main" val="640755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low quantity in internal fluids lowers the sensitivity of the test even if the molecular test has excellent</a:t>
            </a:r>
            <a:r>
              <a:rPr lang="en-US" baseline="0" dirty="0"/>
              <a:t> intrinsic sensitivity frequent collection like repeated trunk washes helps. Direct detection in blood is used for detecting extrapulmonary disseminated forms. This test is 50-80% sensitivity. And has been used in deer.</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5</a:t>
            </a:fld>
            <a:endParaRPr lang="en-US" dirty="0"/>
          </a:p>
        </p:txBody>
      </p:sp>
    </p:spTree>
    <p:extLst>
      <p:ext uri="{BB962C8B-B14F-4D97-AF65-F5344CB8AC3E}">
        <p14:creationId xmlns:p14="http://schemas.microsoft.com/office/powerpoint/2010/main" val="225000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cautious</a:t>
            </a:r>
            <a:r>
              <a:rPr lang="en-US" baseline="0" dirty="0"/>
              <a:t> of acid fast staining as other organisms can stain positive such as Nocardia</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6</a:t>
            </a:fld>
            <a:endParaRPr lang="en-US" dirty="0"/>
          </a:p>
        </p:txBody>
      </p:sp>
    </p:spTree>
    <p:extLst>
      <p:ext uri="{BB962C8B-B14F-4D97-AF65-F5344CB8AC3E}">
        <p14:creationId xmlns:p14="http://schemas.microsoft.com/office/powerpoint/2010/main" val="18720100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8</a:t>
            </a:fld>
            <a:endParaRPr lang="en-US" dirty="0"/>
          </a:p>
        </p:txBody>
      </p:sp>
    </p:spTree>
    <p:extLst>
      <p:ext uri="{BB962C8B-B14F-4D97-AF65-F5344CB8AC3E}">
        <p14:creationId xmlns:p14="http://schemas.microsoft.com/office/powerpoint/2010/main" val="2949144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9</a:t>
            </a:fld>
            <a:endParaRPr lang="en-US" dirty="0"/>
          </a:p>
        </p:txBody>
      </p:sp>
    </p:spTree>
    <p:extLst>
      <p:ext uri="{BB962C8B-B14F-4D97-AF65-F5344CB8AC3E}">
        <p14:creationId xmlns:p14="http://schemas.microsoft.com/office/powerpoint/2010/main" val="481324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10</a:t>
            </a:fld>
            <a:endParaRPr lang="en-US" dirty="0"/>
          </a:p>
        </p:txBody>
      </p:sp>
    </p:spTree>
    <p:extLst>
      <p:ext uri="{BB962C8B-B14F-4D97-AF65-F5344CB8AC3E}">
        <p14:creationId xmlns:p14="http://schemas.microsoft.com/office/powerpoint/2010/main" val="15518513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Comparative </a:t>
            </a:r>
            <a:r>
              <a:rPr lang="en-US" dirty="0" err="1"/>
              <a:t>cervival</a:t>
            </a:r>
            <a:r>
              <a:rPr lang="en-US" dirty="0"/>
              <a:t> testing has to be done by the state; definitive TB test end at 72 hours for primates</a:t>
            </a:r>
          </a:p>
        </p:txBody>
      </p:sp>
      <p:sp>
        <p:nvSpPr>
          <p:cNvPr id="4" name="Slide Number Placeholder 3"/>
          <p:cNvSpPr>
            <a:spLocks noGrp="1"/>
          </p:cNvSpPr>
          <p:nvPr>
            <p:ph type="sldNum" sz="quarter" idx="5"/>
          </p:nvPr>
        </p:nvSpPr>
        <p:spPr/>
        <p:txBody>
          <a:bodyPr/>
          <a:lstStyle/>
          <a:p>
            <a:fld id="{F0C9D200-9287-2840-AC5F-5F821AE0D6B0}" type="slidenum">
              <a:rPr lang="en-US" smtClean="0"/>
              <a:t>11</a:t>
            </a:fld>
            <a:endParaRPr lang="en-US" dirty="0"/>
          </a:p>
        </p:txBody>
      </p:sp>
    </p:spTree>
    <p:extLst>
      <p:ext uri="{BB962C8B-B14F-4D97-AF65-F5344CB8AC3E}">
        <p14:creationId xmlns:p14="http://schemas.microsoft.com/office/powerpoint/2010/main" val="3305229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12</a:t>
            </a:fld>
            <a:endParaRPr lang="en-US" dirty="0"/>
          </a:p>
        </p:txBody>
      </p:sp>
    </p:spTree>
    <p:extLst>
      <p:ext uri="{BB962C8B-B14F-4D97-AF65-F5344CB8AC3E}">
        <p14:creationId xmlns:p14="http://schemas.microsoft.com/office/powerpoint/2010/main" val="2703151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in humans the positive predictive value for tb skin test varies in tested populations, with a ppv greater than 75% when infection prevalence is above 10% but decreased PPV in populations with lower prevalence. Increased likelihood of nonspecific reactions including tapirs,</a:t>
            </a:r>
            <a:r>
              <a:rPr lang="en-US" baseline="0" dirty="0"/>
              <a:t> bongo, reindeer and orangutans</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13</a:t>
            </a:fld>
            <a:endParaRPr lang="en-US" dirty="0"/>
          </a:p>
        </p:txBody>
      </p:sp>
    </p:spTree>
    <p:extLst>
      <p:ext uri="{BB962C8B-B14F-4D97-AF65-F5344CB8AC3E}">
        <p14:creationId xmlns:p14="http://schemas.microsoft.com/office/powerpoint/2010/main" val="9760917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Vet has to have had official training on DPP testing too</a:t>
            </a:r>
          </a:p>
        </p:txBody>
      </p:sp>
      <p:sp>
        <p:nvSpPr>
          <p:cNvPr id="4" name="Slide Number Placeholder 3"/>
          <p:cNvSpPr>
            <a:spLocks noGrp="1"/>
          </p:cNvSpPr>
          <p:nvPr>
            <p:ph type="sldNum" sz="quarter" idx="5"/>
          </p:nvPr>
        </p:nvSpPr>
        <p:spPr/>
        <p:txBody>
          <a:bodyPr/>
          <a:lstStyle/>
          <a:p>
            <a:fld id="{F0C9D200-9287-2840-AC5F-5F821AE0D6B0}" type="slidenum">
              <a:rPr lang="en-US" smtClean="0"/>
              <a:t>14</a:t>
            </a:fld>
            <a:endParaRPr lang="en-US" dirty="0"/>
          </a:p>
        </p:txBody>
      </p:sp>
    </p:spTree>
    <p:extLst>
      <p:ext uri="{BB962C8B-B14F-4D97-AF65-F5344CB8AC3E}">
        <p14:creationId xmlns:p14="http://schemas.microsoft.com/office/powerpoint/2010/main" val="1334373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15</a:t>
            </a:fld>
            <a:endParaRPr lang="en-US" dirty="0"/>
          </a:p>
        </p:txBody>
      </p:sp>
    </p:spTree>
    <p:extLst>
      <p:ext uri="{BB962C8B-B14F-4D97-AF65-F5344CB8AC3E}">
        <p14:creationId xmlns:p14="http://schemas.microsoft.com/office/powerpoint/2010/main" val="31167712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positive retested in 30 days if positive on second test then classified </a:t>
            </a:r>
          </a:p>
          <a:p>
            <a:endParaRPr lang="en-US" dirty="0"/>
          </a:p>
          <a:p>
            <a:r>
              <a:rPr lang="en-US" dirty="0"/>
              <a:t>as a reactor</a:t>
            </a:r>
          </a:p>
        </p:txBody>
      </p:sp>
      <p:sp>
        <p:nvSpPr>
          <p:cNvPr id="4" name="Slide Number Placeholder 3"/>
          <p:cNvSpPr>
            <a:spLocks noGrp="1"/>
          </p:cNvSpPr>
          <p:nvPr>
            <p:ph type="sldNum" sz="quarter" idx="5"/>
          </p:nvPr>
        </p:nvSpPr>
        <p:spPr/>
        <p:txBody>
          <a:bodyPr/>
          <a:lstStyle/>
          <a:p>
            <a:fld id="{F0C9D200-9287-2840-AC5F-5F821AE0D6B0}" type="slidenum">
              <a:rPr lang="en-US" smtClean="0"/>
              <a:t>16</a:t>
            </a:fld>
            <a:endParaRPr lang="en-US" dirty="0"/>
          </a:p>
        </p:txBody>
      </p:sp>
    </p:spTree>
    <p:extLst>
      <p:ext uri="{BB962C8B-B14F-4D97-AF65-F5344CB8AC3E}">
        <p14:creationId xmlns:p14="http://schemas.microsoft.com/office/powerpoint/2010/main" val="485087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good for</a:t>
            </a:r>
            <a:r>
              <a:rPr lang="en-US" baseline="0" dirty="0"/>
              <a:t> early detection in the subclinical phase where the cellular immune response dominant, which correlates with low bacterial load. With progressive course of disease, the bacterial load increases and the interferon gamma decreases and the humoral immune response increases</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17</a:t>
            </a:fld>
            <a:endParaRPr lang="en-US" dirty="0"/>
          </a:p>
        </p:txBody>
      </p:sp>
    </p:spTree>
    <p:extLst>
      <p:ext uri="{BB962C8B-B14F-4D97-AF65-F5344CB8AC3E}">
        <p14:creationId xmlns:p14="http://schemas.microsoft.com/office/powerpoint/2010/main" val="1153288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Intradermal TB test only</a:t>
            </a:r>
            <a:r>
              <a:rPr lang="en-US" baseline="0" dirty="0"/>
              <a:t> test approved by laboratory animal research and CDC for tuberculosis testing of animals in import quarantine; note the smaller volume is only approved for animals that are from a TB free captive colony or passed through a CDC quarantine facility. Abdominal skin most often done for repeat testing</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18</a:t>
            </a:fld>
            <a:endParaRPr lang="en-US" dirty="0"/>
          </a:p>
        </p:txBody>
      </p:sp>
    </p:spTree>
    <p:extLst>
      <p:ext uri="{BB962C8B-B14F-4D97-AF65-F5344CB8AC3E}">
        <p14:creationId xmlns:p14="http://schemas.microsoft.com/office/powerpoint/2010/main" val="1662941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19</a:t>
            </a:fld>
            <a:endParaRPr lang="en-US" dirty="0"/>
          </a:p>
        </p:txBody>
      </p:sp>
    </p:spTree>
    <p:extLst>
      <p:ext uri="{BB962C8B-B14F-4D97-AF65-F5344CB8AC3E}">
        <p14:creationId xmlns:p14="http://schemas.microsoft.com/office/powerpoint/2010/main" val="131152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Lymphocytes from TB infected animals produce IFN-amma, lymphocytes from non-infected animals do NOT produce it</a:t>
            </a:r>
          </a:p>
        </p:txBody>
      </p:sp>
      <p:sp>
        <p:nvSpPr>
          <p:cNvPr id="4" name="Slide Number Placeholder 3"/>
          <p:cNvSpPr>
            <a:spLocks noGrp="1"/>
          </p:cNvSpPr>
          <p:nvPr>
            <p:ph type="sldNum" sz="quarter" idx="10"/>
          </p:nvPr>
        </p:nvSpPr>
        <p:spPr/>
        <p:txBody>
          <a:bodyPr/>
          <a:lstStyle/>
          <a:p>
            <a:fld id="{F0C9D200-9287-2840-AC5F-5F821AE0D6B0}" type="slidenum">
              <a:rPr lang="en-US" smtClean="0"/>
              <a:t>20</a:t>
            </a:fld>
            <a:endParaRPr lang="en-US" dirty="0"/>
          </a:p>
        </p:txBody>
      </p:sp>
    </p:spTree>
    <p:extLst>
      <p:ext uri="{BB962C8B-B14F-4D97-AF65-F5344CB8AC3E}">
        <p14:creationId xmlns:p14="http://schemas.microsoft.com/office/powerpoint/2010/main" val="1754014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IFN-gamma in plasma of each blood is determined with a sandwich EIA.</a:t>
            </a:r>
            <a:r>
              <a:rPr lang="en-US" baseline="0" dirty="0"/>
              <a:t> The IFN-gamma in the sample binds to antibodies to primate IFN-gamma bound to a solid support and is visualized with a second anti-primate IFN-gamma antibody labeled with a color. The darker the color the more there are</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21</a:t>
            </a:fld>
            <a:endParaRPr lang="en-US" dirty="0"/>
          </a:p>
        </p:txBody>
      </p:sp>
    </p:spTree>
    <p:extLst>
      <p:ext uri="{BB962C8B-B14F-4D97-AF65-F5344CB8AC3E}">
        <p14:creationId xmlns:p14="http://schemas.microsoft.com/office/powerpoint/2010/main" val="969502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22</a:t>
            </a:fld>
            <a:endParaRPr lang="en-US" dirty="0"/>
          </a:p>
        </p:txBody>
      </p:sp>
    </p:spTree>
    <p:extLst>
      <p:ext uri="{BB962C8B-B14F-4D97-AF65-F5344CB8AC3E}">
        <p14:creationId xmlns:p14="http://schemas.microsoft.com/office/powerpoint/2010/main" val="42539697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23</a:t>
            </a:fld>
            <a:endParaRPr lang="en-US" dirty="0"/>
          </a:p>
        </p:txBody>
      </p:sp>
    </p:spTree>
    <p:extLst>
      <p:ext uri="{BB962C8B-B14F-4D97-AF65-F5344CB8AC3E}">
        <p14:creationId xmlns:p14="http://schemas.microsoft.com/office/powerpoint/2010/main" val="40604820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24</a:t>
            </a:fld>
            <a:endParaRPr lang="en-US" dirty="0"/>
          </a:p>
        </p:txBody>
      </p:sp>
    </p:spTree>
    <p:extLst>
      <p:ext uri="{BB962C8B-B14F-4D97-AF65-F5344CB8AC3E}">
        <p14:creationId xmlns:p14="http://schemas.microsoft.com/office/powerpoint/2010/main" val="1350982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25</a:t>
            </a:fld>
            <a:endParaRPr lang="en-US" dirty="0"/>
          </a:p>
        </p:txBody>
      </p:sp>
    </p:spTree>
    <p:extLst>
      <p:ext uri="{BB962C8B-B14F-4D97-AF65-F5344CB8AC3E}">
        <p14:creationId xmlns:p14="http://schemas.microsoft.com/office/powerpoint/2010/main" val="6129761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For screening tests you want to have a high sensitivity. That way you are more likely to identify animals that are infected. For a confirmatory test</a:t>
            </a:r>
            <a:r>
              <a:rPr lang="en-US" baseline="0" dirty="0"/>
              <a:t> you want a high specificity, so that you correctly identified an infected animal. In using these statistics you are comparing the test to a gold standard or a guaranteed way to diagnose if the animal truly has the disease or not</a:t>
            </a:r>
            <a:endParaRPr lang="en-US" dirty="0"/>
          </a:p>
          <a:p>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26</a:t>
            </a:fld>
            <a:endParaRPr lang="en-US" dirty="0"/>
          </a:p>
        </p:txBody>
      </p:sp>
    </p:spTree>
    <p:extLst>
      <p:ext uri="{BB962C8B-B14F-4D97-AF65-F5344CB8AC3E}">
        <p14:creationId xmlns:p14="http://schemas.microsoft.com/office/powerpoint/2010/main" val="314044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27</a:t>
            </a:fld>
            <a:endParaRPr lang="en-US" dirty="0"/>
          </a:p>
        </p:txBody>
      </p:sp>
    </p:spTree>
    <p:extLst>
      <p:ext uri="{BB962C8B-B14F-4D97-AF65-F5344CB8AC3E}">
        <p14:creationId xmlns:p14="http://schemas.microsoft.com/office/powerpoint/2010/main" val="17149079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28</a:t>
            </a:fld>
            <a:endParaRPr lang="en-US" dirty="0"/>
          </a:p>
        </p:txBody>
      </p:sp>
    </p:spTree>
    <p:extLst>
      <p:ext uri="{BB962C8B-B14F-4D97-AF65-F5344CB8AC3E}">
        <p14:creationId xmlns:p14="http://schemas.microsoft.com/office/powerpoint/2010/main" val="3941102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Mostly Amazons and grey cheeked parakeets, pale livers and spleens and thickened small intestines and nodules. M avium serotypes 1, 2, 3, and 6 and M </a:t>
            </a:r>
            <a:r>
              <a:rPr lang="en-US" dirty="0" err="1"/>
              <a:t>genavense</a:t>
            </a:r>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29</a:t>
            </a:fld>
            <a:endParaRPr lang="en-US" dirty="0"/>
          </a:p>
        </p:txBody>
      </p:sp>
    </p:spTree>
    <p:extLst>
      <p:ext uri="{BB962C8B-B14F-4D97-AF65-F5344CB8AC3E}">
        <p14:creationId xmlns:p14="http://schemas.microsoft.com/office/powerpoint/2010/main" val="35539305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Transmission is by droplet nuclei (1-5 microns in diameter) that is airborne in humans, in elephants all verified transmissions</a:t>
            </a:r>
            <a:r>
              <a:rPr lang="en-US" baseline="0" dirty="0"/>
              <a:t> between elephants and humans involved facility employees working with or exposed to housing environment of an infected animal</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34</a:t>
            </a:fld>
            <a:endParaRPr lang="en-US" dirty="0"/>
          </a:p>
        </p:txBody>
      </p:sp>
    </p:spTree>
    <p:extLst>
      <p:ext uri="{BB962C8B-B14F-4D97-AF65-F5344CB8AC3E}">
        <p14:creationId xmlns:p14="http://schemas.microsoft.com/office/powerpoint/2010/main" val="7849074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take 2-4 weeks to</a:t>
            </a:r>
            <a:r>
              <a:rPr lang="en-US" baseline="0" dirty="0"/>
              <a:t> train for this behavior.</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35</a:t>
            </a:fld>
            <a:endParaRPr lang="en-US" dirty="0"/>
          </a:p>
        </p:txBody>
      </p:sp>
    </p:spTree>
    <p:extLst>
      <p:ext uri="{BB962C8B-B14F-4D97-AF65-F5344CB8AC3E}">
        <p14:creationId xmlns:p14="http://schemas.microsoft.com/office/powerpoint/2010/main" val="17639093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qPCR test is being validated</a:t>
            </a:r>
            <a:r>
              <a:rPr lang="en-US" baseline="0" dirty="0"/>
              <a:t> at the USDA’s National Veterinary Services Lab in Ames, IA, this test is improving the sensitivity.</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36</a:t>
            </a:fld>
            <a:endParaRPr lang="en-US" dirty="0"/>
          </a:p>
        </p:txBody>
      </p:sp>
    </p:spTree>
    <p:extLst>
      <p:ext uri="{BB962C8B-B14F-4D97-AF65-F5344CB8AC3E}">
        <p14:creationId xmlns:p14="http://schemas.microsoft.com/office/powerpoint/2010/main" val="3607184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trunk is very strong, significantly more than several handlers. For added safety,</a:t>
            </a:r>
            <a:r>
              <a:rPr lang="en-US" baseline="0" dirty="0"/>
              <a:t> you can have the elephant lay sternally or lateral recumbency. For zoonotic safety, the handlers can wear PPE such as an N-95 mask or greater (needs to filter 0.3 micron particles), disposable gloves, and work in a well ventilated area. It is unknown how many elephants can carry latent or walled off infections that could be missed with culturing. Unknown if shedding pass periodically or continuously. There could be overgrowth of contaminants from other materials in the trunk.</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37</a:t>
            </a:fld>
            <a:endParaRPr lang="en-US" dirty="0"/>
          </a:p>
        </p:txBody>
      </p:sp>
    </p:spTree>
    <p:extLst>
      <p:ext uri="{BB962C8B-B14F-4D97-AF65-F5344CB8AC3E}">
        <p14:creationId xmlns:p14="http://schemas.microsoft.com/office/powerpoint/2010/main" val="1995205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Notify regulatory personnel such as the state public</a:t>
            </a:r>
            <a:r>
              <a:rPr lang="en-US" baseline="0" dirty="0"/>
              <a:t> health veterinarian, this could also include USDA inspector, state veterinarian, local public health official</a:t>
            </a:r>
          </a:p>
          <a:p>
            <a:r>
              <a:rPr lang="en-US" baseline="0" dirty="0"/>
              <a:t>Double check the positive with a stored banked sample if available. Request additional sequencing of the isolate. Get sensitivity of the isolate. If your lab can’t do this, send it to National Veterinary Services Laboratory (NVSL). Many medications used for treatment have been bulk drugs. There are various concerns with this including delay in obtaining, loss of potency. This loss of potency can be evaluated by analyzing it with a potency assay</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38</a:t>
            </a:fld>
            <a:endParaRPr lang="en-US" dirty="0"/>
          </a:p>
        </p:txBody>
      </p:sp>
    </p:spTree>
    <p:extLst>
      <p:ext uri="{BB962C8B-B14F-4D97-AF65-F5344CB8AC3E}">
        <p14:creationId xmlns:p14="http://schemas.microsoft.com/office/powerpoint/2010/main" val="915102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fine line in treating these animals and adverse effects.</a:t>
            </a:r>
          </a:p>
          <a:p>
            <a:r>
              <a:rPr lang="en-US" dirty="0"/>
              <a:t>Isoniazid is the drug that is responsible</a:t>
            </a:r>
            <a:r>
              <a:rPr lang="en-US" baseline="0" dirty="0"/>
              <a:t> for the rapid killing of actively dividing M tuberculosis organisms. Pyrazinamide is used in conjunction to prevent development of resistance to isoniazid. Rifampin kills latent or inactive M. tuberculosis organisms and resolves cavitary lesions. Levofloxacin (fluroquinolone) can be used in place or in addition to rifampin. Ethambutol is similar to pyrazinamide</a:t>
            </a:r>
            <a:endParaRPr lang="en-US" dirty="0"/>
          </a:p>
          <a:p>
            <a:r>
              <a:rPr lang="en-US" dirty="0"/>
              <a:t>You should test elephants weekly for 2 months for trunk wash plus a qPCR if available. You can also do triple trunk wash tests each week for the first 2-3 months of treatment. After treatment, an elephant</a:t>
            </a:r>
            <a:r>
              <a:rPr lang="en-US" baseline="0" dirty="0"/>
              <a:t> should be tested quarterly during the year. The qPCR test is performed on the trunk wash.</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39</a:t>
            </a:fld>
            <a:endParaRPr lang="en-US" dirty="0"/>
          </a:p>
        </p:txBody>
      </p:sp>
    </p:spTree>
    <p:extLst>
      <p:ext uri="{BB962C8B-B14F-4D97-AF65-F5344CB8AC3E}">
        <p14:creationId xmlns:p14="http://schemas.microsoft.com/office/powerpoint/2010/main" val="10888650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40</a:t>
            </a:fld>
            <a:endParaRPr lang="en-US" dirty="0"/>
          </a:p>
        </p:txBody>
      </p:sp>
    </p:spTree>
    <p:extLst>
      <p:ext uri="{BB962C8B-B14F-4D97-AF65-F5344CB8AC3E}">
        <p14:creationId xmlns:p14="http://schemas.microsoft.com/office/powerpoint/2010/main" val="42106153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41</a:t>
            </a:fld>
            <a:endParaRPr lang="en-US" dirty="0"/>
          </a:p>
        </p:txBody>
      </p:sp>
    </p:spTree>
    <p:extLst>
      <p:ext uri="{BB962C8B-B14F-4D97-AF65-F5344CB8AC3E}">
        <p14:creationId xmlns:p14="http://schemas.microsoft.com/office/powerpoint/2010/main" val="35605358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42</a:t>
            </a:fld>
            <a:endParaRPr lang="en-US" dirty="0"/>
          </a:p>
        </p:txBody>
      </p:sp>
    </p:spTree>
    <p:extLst>
      <p:ext uri="{BB962C8B-B14F-4D97-AF65-F5344CB8AC3E}">
        <p14:creationId xmlns:p14="http://schemas.microsoft.com/office/powerpoint/2010/main" val="10859145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Answer: B. ELISA – serology is considered an indirect testing method, was utilized in this paper with the benefit of being rapid, simple, inexpensive in wildlife.</a:t>
            </a:r>
          </a:p>
          <a:p>
            <a:r>
              <a:rPr lang="en-US" sz="1200" kern="1200" dirty="0">
                <a:solidFill>
                  <a:schemeClr val="tx1"/>
                </a:solidFill>
                <a:effectLst/>
                <a:latin typeface="+mn-lt"/>
                <a:ea typeface="+mn-ea"/>
                <a:cs typeface="+mn-cs"/>
              </a:rPr>
              <a:t>Explanation:</a:t>
            </a:r>
          </a:p>
          <a:p>
            <a:pPr lvl="0"/>
            <a:r>
              <a:rPr lang="en-US" sz="1200" kern="1200" dirty="0">
                <a:solidFill>
                  <a:schemeClr val="tx1"/>
                </a:solidFill>
                <a:effectLst/>
                <a:latin typeface="+mn-lt"/>
                <a:ea typeface="+mn-ea"/>
                <a:cs typeface="+mn-cs"/>
              </a:rPr>
              <a:t>A direct test confirms the actual presence of a Mycobacterial organism, whereas an indirect test demonstrates exposure.</a:t>
            </a:r>
          </a:p>
          <a:p>
            <a:pPr lvl="0"/>
            <a:r>
              <a:rPr lang="en-US" sz="1200" kern="1200" dirty="0">
                <a:solidFill>
                  <a:schemeClr val="tx1"/>
                </a:solidFill>
                <a:effectLst/>
                <a:latin typeface="+mn-lt"/>
                <a:ea typeface="+mn-ea"/>
                <a:cs typeface="+mn-cs"/>
              </a:rPr>
              <a:t>A. Acid fast staining is considered </a:t>
            </a:r>
            <a:r>
              <a:rPr lang="en-US" sz="1200" b="1" kern="1200" dirty="0">
                <a:solidFill>
                  <a:schemeClr val="tx1"/>
                </a:solidFill>
                <a:effectLst/>
                <a:latin typeface="+mn-lt"/>
                <a:ea typeface="+mn-ea"/>
                <a:cs typeface="+mn-cs"/>
              </a:rPr>
              <a:t>direct</a:t>
            </a:r>
            <a:r>
              <a:rPr lang="en-US" sz="1200" kern="1200" dirty="0">
                <a:solidFill>
                  <a:schemeClr val="tx1"/>
                </a:solidFill>
                <a:effectLst/>
                <a:latin typeface="+mn-lt"/>
                <a:ea typeface="+mn-ea"/>
                <a:cs typeface="+mn-cs"/>
              </a:rPr>
              <a:t>. AF staining was not used for blood smears in the study (making this an unlikely boards question, but rather a study question), also typically described to have low SN/SP.</a:t>
            </a:r>
          </a:p>
          <a:p>
            <a:pPr lvl="0"/>
            <a:r>
              <a:rPr lang="en-US" sz="1200" kern="1200" dirty="0">
                <a:solidFill>
                  <a:schemeClr val="tx1"/>
                </a:solidFill>
                <a:effectLst/>
                <a:latin typeface="+mn-lt"/>
                <a:ea typeface="+mn-ea"/>
                <a:cs typeface="+mn-cs"/>
              </a:rPr>
              <a:t>C. Tissue PCR + sequencing utilized in this paper but considered </a:t>
            </a:r>
            <a:r>
              <a:rPr lang="en-US" sz="1200" b="1" kern="1200" dirty="0">
                <a:solidFill>
                  <a:schemeClr val="tx1"/>
                </a:solidFill>
                <a:effectLst/>
                <a:latin typeface="+mn-lt"/>
                <a:ea typeface="+mn-ea"/>
                <a:cs typeface="+mn-cs"/>
              </a:rPr>
              <a:t>direct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D. Tuberculin skin tests in swine are done on the ear rather than the caudal fold in bovids. This was not performed in this study, but is also considered an </a:t>
            </a:r>
            <a:r>
              <a:rPr lang="en-US" sz="1200" b="1" kern="1200" dirty="0">
                <a:solidFill>
                  <a:schemeClr val="tx1"/>
                </a:solidFill>
                <a:effectLst/>
                <a:latin typeface="+mn-lt"/>
                <a:ea typeface="+mn-ea"/>
                <a:cs typeface="+mn-cs"/>
              </a:rPr>
              <a:t>indirect </a:t>
            </a:r>
            <a:r>
              <a:rPr lang="en-US" sz="1200" kern="1200" dirty="0">
                <a:solidFill>
                  <a:schemeClr val="tx1"/>
                </a:solidFill>
                <a:effectLst/>
                <a:latin typeface="+mn-lt"/>
                <a:ea typeface="+mn-ea"/>
                <a:cs typeface="+mn-cs"/>
              </a:rPr>
              <a:t>method</a:t>
            </a:r>
            <a:r>
              <a:rPr lang="en-US" sz="1200" b="1"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E. Mass spec utilized in this paper but considered </a:t>
            </a:r>
            <a:r>
              <a:rPr lang="en-US" sz="1200" b="1" kern="1200" dirty="0">
                <a:solidFill>
                  <a:schemeClr val="tx1"/>
                </a:solidFill>
                <a:effectLst/>
                <a:latin typeface="+mn-lt"/>
                <a:ea typeface="+mn-ea"/>
                <a:cs typeface="+mn-cs"/>
              </a:rPr>
              <a:t>direct</a:t>
            </a:r>
            <a:r>
              <a:rPr lang="en-US" sz="1200" kern="1200" dirty="0">
                <a:solidFill>
                  <a:schemeClr val="tx1"/>
                </a:solidFill>
                <a:effectLst/>
                <a:latin typeface="+mn-lt"/>
                <a:ea typeface="+mn-ea"/>
                <a:cs typeface="+mn-cs"/>
              </a:rPr>
              <a:t> due to identification of ribosomal proteins from the cultured mycobacterial colonies.</a:t>
            </a:r>
          </a:p>
          <a:p>
            <a:r>
              <a:rPr lang="en-US" sz="1200" kern="1200" dirty="0">
                <a:solidFill>
                  <a:schemeClr val="tx1"/>
                </a:solidFill>
                <a:effectLst/>
                <a:latin typeface="+mn-lt"/>
                <a:ea typeface="+mn-ea"/>
                <a:cs typeface="+mn-cs"/>
              </a:rPr>
              <a:t>Note: mycobacterial culture had to be performed prior to PCR, sequencing, and mass spec, and is considered a direct method, I did not include that as an answer since it is lumped in the methods as a precursor to other diagnostics.</a:t>
            </a:r>
          </a:p>
          <a:p>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46</a:t>
            </a:fld>
            <a:endParaRPr lang="en-US" dirty="0"/>
          </a:p>
        </p:txBody>
      </p:sp>
    </p:spTree>
    <p:extLst>
      <p:ext uri="{BB962C8B-B14F-4D97-AF65-F5344CB8AC3E}">
        <p14:creationId xmlns:p14="http://schemas.microsoft.com/office/powerpoint/2010/main" val="21614473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52</a:t>
            </a:fld>
            <a:endParaRPr lang="en-US" dirty="0"/>
          </a:p>
        </p:txBody>
      </p:sp>
    </p:spTree>
    <p:extLst>
      <p:ext uri="{BB962C8B-B14F-4D97-AF65-F5344CB8AC3E}">
        <p14:creationId xmlns:p14="http://schemas.microsoft.com/office/powerpoint/2010/main" val="3358678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53</a:t>
            </a:fld>
            <a:endParaRPr lang="en-US" dirty="0"/>
          </a:p>
        </p:txBody>
      </p:sp>
    </p:spTree>
    <p:extLst>
      <p:ext uri="{BB962C8B-B14F-4D97-AF65-F5344CB8AC3E}">
        <p14:creationId xmlns:p14="http://schemas.microsoft.com/office/powerpoint/2010/main" val="341283893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a:t>
            </a:r>
            <a:r>
              <a:rPr lang="en-US" baseline="0" dirty="0"/>
              <a:t> of institutions did not tuberculosis test their rhinoceros. Intradermal skin testing, variable results, a rhino found dead, these results may work Elephant MAPIA and STAT-PAK, other paper by Michelle Whitehead summary (Miller et al) showed that rhino tested positive after skin test, so may have been boosted by skin test antigen and seropositive for 12 years afterward</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55</a:t>
            </a:fld>
            <a:endParaRPr lang="en-US" dirty="0"/>
          </a:p>
        </p:txBody>
      </p:sp>
    </p:spTree>
    <p:extLst>
      <p:ext uri="{BB962C8B-B14F-4D97-AF65-F5344CB8AC3E}">
        <p14:creationId xmlns:p14="http://schemas.microsoft.com/office/powerpoint/2010/main" val="133666986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Bovigam does work to detect camelid interferon gamma; serologic or interferon gamma tests</a:t>
            </a:r>
            <a:r>
              <a:rPr lang="en-US" baseline="0" dirty="0"/>
              <a:t> alone do not have a sensitivity greater than 70%, but in combination, it is better. Camelids can present with a change in behavior, anorexia, cachexia, respiratory distress, coughing, or sudden death or euthanasia for declining body condition</a:t>
            </a:r>
          </a:p>
        </p:txBody>
      </p:sp>
      <p:sp>
        <p:nvSpPr>
          <p:cNvPr id="4" name="Slide Number Placeholder 3"/>
          <p:cNvSpPr>
            <a:spLocks noGrp="1"/>
          </p:cNvSpPr>
          <p:nvPr>
            <p:ph type="sldNum" sz="quarter" idx="10"/>
          </p:nvPr>
        </p:nvSpPr>
        <p:spPr/>
        <p:txBody>
          <a:bodyPr/>
          <a:lstStyle/>
          <a:p>
            <a:fld id="{F0C9D200-9287-2840-AC5F-5F821AE0D6B0}" type="slidenum">
              <a:rPr lang="en-US" smtClean="0"/>
              <a:t>56</a:t>
            </a:fld>
            <a:endParaRPr lang="en-US" dirty="0"/>
          </a:p>
        </p:txBody>
      </p:sp>
    </p:spTree>
    <p:extLst>
      <p:ext uri="{BB962C8B-B14F-4D97-AF65-F5344CB8AC3E}">
        <p14:creationId xmlns:p14="http://schemas.microsoft.com/office/powerpoint/2010/main" val="435772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a:t>
            </a:r>
          </a:p>
        </p:txBody>
      </p:sp>
      <p:sp>
        <p:nvSpPr>
          <p:cNvPr id="4" name="Slide Number Placeholder 3"/>
          <p:cNvSpPr>
            <a:spLocks noGrp="1"/>
          </p:cNvSpPr>
          <p:nvPr>
            <p:ph type="sldNum" sz="quarter" idx="5"/>
          </p:nvPr>
        </p:nvSpPr>
        <p:spPr/>
        <p:txBody>
          <a:bodyPr/>
          <a:lstStyle/>
          <a:p>
            <a:fld id="{F0C9D200-9287-2840-AC5F-5F821AE0D6B0}" type="slidenum">
              <a:rPr lang="en-US" smtClean="0"/>
              <a:t>57</a:t>
            </a:fld>
            <a:endParaRPr lang="en-US" dirty="0"/>
          </a:p>
        </p:txBody>
      </p:sp>
    </p:spTree>
    <p:extLst>
      <p:ext uri="{BB962C8B-B14F-4D97-AF65-F5344CB8AC3E}">
        <p14:creationId xmlns:p14="http://schemas.microsoft.com/office/powerpoint/2010/main" val="138783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2007 Dairy NAHMS study, about 68 percent of U.S. dairy herds have at least one cow that tests positive for </a:t>
            </a:r>
            <a:r>
              <a:rPr lang="en-US" dirty="0" err="1"/>
              <a:t>Johne’s</a:t>
            </a:r>
            <a:r>
              <a:rPr lang="en-US" dirty="0"/>
              <a:t> with herd prevalence approaching 100% in large dairy herds. Because few herds have instituted biosecurity programs, infection continues to spread. https://</a:t>
            </a:r>
            <a:r>
              <a:rPr lang="en-US" dirty="0" err="1"/>
              <a:t>www.aphis.usda.gov</a:t>
            </a:r>
            <a:r>
              <a:rPr lang="en-US" dirty="0"/>
              <a:t>/aphis/</a:t>
            </a:r>
            <a:r>
              <a:rPr lang="en-US" dirty="0" err="1"/>
              <a:t>ourfocus</a:t>
            </a:r>
            <a:r>
              <a:rPr lang="en-US" dirty="0"/>
              <a:t>/</a:t>
            </a:r>
            <a:r>
              <a:rPr lang="en-US" dirty="0" err="1"/>
              <a:t>animalhealth</a:t>
            </a:r>
            <a:r>
              <a:rPr lang="en-US" dirty="0"/>
              <a:t>/</a:t>
            </a:r>
            <a:r>
              <a:rPr lang="en-US" dirty="0" err="1"/>
              <a:t>nvap</a:t>
            </a:r>
            <a:r>
              <a:rPr lang="en-US" dirty="0"/>
              <a:t>/NVAP-Reference-Guide/Control-and-Eradication/</a:t>
            </a:r>
            <a:r>
              <a:rPr lang="en-US" dirty="0" err="1"/>
              <a:t>Johnes</a:t>
            </a:r>
            <a:r>
              <a:rPr lang="en-US" dirty="0"/>
              <a:t>-Disease</a:t>
            </a:r>
          </a:p>
          <a:p>
            <a:r>
              <a:rPr lang="en-US" dirty="0"/>
              <a:t>Animals exposed at a young age and develop clinical signs 2+ years of age</a:t>
            </a:r>
          </a:p>
        </p:txBody>
      </p:sp>
      <p:sp>
        <p:nvSpPr>
          <p:cNvPr id="4" name="Slide Number Placeholder 3"/>
          <p:cNvSpPr>
            <a:spLocks noGrp="1"/>
          </p:cNvSpPr>
          <p:nvPr>
            <p:ph type="sldNum" sz="quarter" idx="5"/>
          </p:nvPr>
        </p:nvSpPr>
        <p:spPr/>
        <p:txBody>
          <a:bodyPr/>
          <a:lstStyle/>
          <a:p>
            <a:fld id="{F0C9D200-9287-2840-AC5F-5F821AE0D6B0}" type="slidenum">
              <a:rPr lang="en-US" smtClean="0"/>
              <a:t>61</a:t>
            </a:fld>
            <a:endParaRPr lang="en-US" dirty="0"/>
          </a:p>
        </p:txBody>
      </p:sp>
    </p:spTree>
    <p:extLst>
      <p:ext uri="{BB962C8B-B14F-4D97-AF65-F5344CB8AC3E}">
        <p14:creationId xmlns:p14="http://schemas.microsoft.com/office/powerpoint/2010/main" val="4057445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62</a:t>
            </a:fld>
            <a:endParaRPr lang="en-US" dirty="0"/>
          </a:p>
        </p:txBody>
      </p:sp>
    </p:spTree>
    <p:extLst>
      <p:ext uri="{BB962C8B-B14F-4D97-AF65-F5344CB8AC3E}">
        <p14:creationId xmlns:p14="http://schemas.microsoft.com/office/powerpoint/2010/main" val="16591484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Infected by feces, milk or colostrum; Stage 1 is in calves, heifers, young animals under 2, fecal cultures and serology won’t detect; Stage 2 heifers or older animals, appear healthy but shedding, may or may not progress to stage 3; Stage 3 advanced infection and clinical signs associated with stress, acute or intermittent diarrhea, weight loss, decreased milk production, recover and relapse; Stage 4 terminal stage, extremely thin and develop bottle jaw</a:t>
            </a:r>
          </a:p>
        </p:txBody>
      </p:sp>
      <p:sp>
        <p:nvSpPr>
          <p:cNvPr id="4" name="Slide Number Placeholder 3"/>
          <p:cNvSpPr>
            <a:spLocks noGrp="1"/>
          </p:cNvSpPr>
          <p:nvPr>
            <p:ph type="sldNum" sz="quarter" idx="5"/>
          </p:nvPr>
        </p:nvSpPr>
        <p:spPr/>
        <p:txBody>
          <a:bodyPr/>
          <a:lstStyle/>
          <a:p>
            <a:fld id="{F0C9D200-9287-2840-AC5F-5F821AE0D6B0}" type="slidenum">
              <a:rPr lang="en-US" smtClean="0"/>
              <a:t>63</a:t>
            </a:fld>
            <a:endParaRPr lang="en-US" dirty="0"/>
          </a:p>
        </p:txBody>
      </p:sp>
    </p:spTree>
    <p:extLst>
      <p:ext uri="{BB962C8B-B14F-4D97-AF65-F5344CB8AC3E}">
        <p14:creationId xmlns:p14="http://schemas.microsoft.com/office/powerpoint/2010/main" val="5883234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64</a:t>
            </a:fld>
            <a:endParaRPr lang="en-US" dirty="0"/>
          </a:p>
        </p:txBody>
      </p:sp>
    </p:spTree>
    <p:extLst>
      <p:ext uri="{BB962C8B-B14F-4D97-AF65-F5344CB8AC3E}">
        <p14:creationId xmlns:p14="http://schemas.microsoft.com/office/powerpoint/2010/main" val="4100921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65</a:t>
            </a:fld>
            <a:endParaRPr lang="en-US" dirty="0"/>
          </a:p>
        </p:txBody>
      </p:sp>
    </p:spTree>
    <p:extLst>
      <p:ext uri="{BB962C8B-B14F-4D97-AF65-F5344CB8AC3E}">
        <p14:creationId xmlns:p14="http://schemas.microsoft.com/office/powerpoint/2010/main" val="136897624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badgers, black bears (7), bobcats, coyotes (18), feral cats, feral dogs, gray fox, mink, opossum (2), otters, porcupine, raccoons (8), red fox (3), skunks, snowshoe hare, and weasel. The majority of the infected wildlife has come from 12 northeastern Lower Peninsula counties in Michigan</a:t>
            </a:r>
          </a:p>
          <a:p>
            <a:r>
              <a:rPr lang="en-US" dirty="0"/>
              <a:t>Diagnosis by BAL, upper respiratory</a:t>
            </a:r>
            <a:r>
              <a:rPr lang="en-US" baseline="0" dirty="0"/>
              <a:t> mucosal sampling (but tend to not be the respiratory form), </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66</a:t>
            </a:fld>
            <a:endParaRPr lang="en-US" dirty="0"/>
          </a:p>
        </p:txBody>
      </p:sp>
    </p:spTree>
    <p:extLst>
      <p:ext uri="{BB962C8B-B14F-4D97-AF65-F5344CB8AC3E}">
        <p14:creationId xmlns:p14="http://schemas.microsoft.com/office/powerpoint/2010/main" val="8572208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Lions do</a:t>
            </a:r>
            <a:r>
              <a:rPr lang="en-US" baseline="0" dirty="0"/>
              <a:t> not appear to maintain the infection, they can have respiratory, GI, or other lesions. Diagnosis </a:t>
            </a:r>
            <a:r>
              <a:rPr lang="mr-IN" baseline="0" dirty="0"/>
              <a:t>–</a:t>
            </a:r>
            <a:r>
              <a:rPr lang="en-US" baseline="0" dirty="0"/>
              <a:t> gold standard is culture from organs, BAL but this can produce significant false negative results (only 6% of 134 lions test in Kruger had this). Antemortem you could use ELISA/EIA antibody tests for M bovis and M. avium, but there really aren’t more specific antemortem diagnoses. Serological tests tend to not be very sensitive until the animal has advanced tuberculosis. The intradermal skin test was used to identify 86.5% of lions (52%) with M. bovis but had to use 0.2 ml of tuberculin per site and did comparative avian at the same time, but 13.5% of the animals were falsely negative. The results were read in 72 hours.</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67</a:t>
            </a:fld>
            <a:endParaRPr lang="en-US" dirty="0"/>
          </a:p>
        </p:txBody>
      </p:sp>
    </p:spTree>
    <p:extLst>
      <p:ext uri="{BB962C8B-B14F-4D97-AF65-F5344CB8AC3E}">
        <p14:creationId xmlns:p14="http://schemas.microsoft.com/office/powerpoint/2010/main" val="15972856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STAT-PAK and DPP have a very high test specificity</a:t>
            </a:r>
          </a:p>
          <a:p>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68</a:t>
            </a:fld>
            <a:endParaRPr lang="en-US" dirty="0"/>
          </a:p>
        </p:txBody>
      </p:sp>
    </p:spTree>
    <p:extLst>
      <p:ext uri="{BB962C8B-B14F-4D97-AF65-F5344CB8AC3E}">
        <p14:creationId xmlns:p14="http://schemas.microsoft.com/office/powerpoint/2010/main" val="40129747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a:t>
            </a:r>
            <a:r>
              <a:rPr lang="en-US" baseline="0" dirty="0"/>
              <a:t> to these animals having exposure to many environmental waterborne mycobacteria, one positive on a test should initiate further testing.</a:t>
            </a:r>
            <a:endParaRPr lang="en-US" dirty="0"/>
          </a:p>
        </p:txBody>
      </p:sp>
      <p:sp>
        <p:nvSpPr>
          <p:cNvPr id="4" name="Slide Number Placeholder 3"/>
          <p:cNvSpPr>
            <a:spLocks noGrp="1"/>
          </p:cNvSpPr>
          <p:nvPr>
            <p:ph type="sldNum" sz="quarter" idx="10"/>
          </p:nvPr>
        </p:nvSpPr>
        <p:spPr/>
        <p:txBody>
          <a:bodyPr/>
          <a:lstStyle/>
          <a:p>
            <a:fld id="{F0C9D200-9287-2840-AC5F-5F821AE0D6B0}" type="slidenum">
              <a:rPr lang="en-US" smtClean="0"/>
              <a:t>69</a:t>
            </a:fld>
            <a:endParaRPr lang="en-US" dirty="0"/>
          </a:p>
        </p:txBody>
      </p:sp>
    </p:spTree>
    <p:extLst>
      <p:ext uri="{BB962C8B-B14F-4D97-AF65-F5344CB8AC3E}">
        <p14:creationId xmlns:p14="http://schemas.microsoft.com/office/powerpoint/2010/main" val="171324669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MAPIA test appeared to work for M tb, M </a:t>
            </a:r>
            <a:r>
              <a:rPr lang="en-US" dirty="0" err="1"/>
              <a:t>bovis</a:t>
            </a:r>
            <a:r>
              <a:rPr lang="en-US" dirty="0"/>
              <a:t> and maybe M </a:t>
            </a:r>
            <a:r>
              <a:rPr lang="en-US" dirty="0" err="1"/>
              <a:t>pinnipedii</a:t>
            </a:r>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70</a:t>
            </a:fld>
            <a:endParaRPr lang="en-US" dirty="0"/>
          </a:p>
        </p:txBody>
      </p:sp>
    </p:spTree>
    <p:extLst>
      <p:ext uri="{BB962C8B-B14F-4D97-AF65-F5344CB8AC3E}">
        <p14:creationId xmlns:p14="http://schemas.microsoft.com/office/powerpoint/2010/main" val="6210504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Treated for 11 months, minimal side effects</a:t>
            </a:r>
          </a:p>
        </p:txBody>
      </p:sp>
      <p:sp>
        <p:nvSpPr>
          <p:cNvPr id="4" name="Slide Number Placeholder 3"/>
          <p:cNvSpPr>
            <a:spLocks noGrp="1"/>
          </p:cNvSpPr>
          <p:nvPr>
            <p:ph type="sldNum" sz="quarter" idx="5"/>
          </p:nvPr>
        </p:nvSpPr>
        <p:spPr/>
        <p:txBody>
          <a:bodyPr/>
          <a:lstStyle/>
          <a:p>
            <a:fld id="{F0C9D200-9287-2840-AC5F-5F821AE0D6B0}" type="slidenum">
              <a:rPr lang="en-US" smtClean="0"/>
              <a:t>71</a:t>
            </a:fld>
            <a:endParaRPr lang="en-US" dirty="0"/>
          </a:p>
        </p:txBody>
      </p:sp>
    </p:spTree>
    <p:extLst>
      <p:ext uri="{BB962C8B-B14F-4D97-AF65-F5344CB8AC3E}">
        <p14:creationId xmlns:p14="http://schemas.microsoft.com/office/powerpoint/2010/main" val="265859016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Non-healing skin lesions, differentiate from lymphoma, proliferative ulcerative skin lesions, pneumonia, gall bladder emphysema</a:t>
            </a:r>
          </a:p>
        </p:txBody>
      </p:sp>
      <p:sp>
        <p:nvSpPr>
          <p:cNvPr id="4" name="Slide Number Placeholder 3"/>
          <p:cNvSpPr>
            <a:spLocks noGrp="1"/>
          </p:cNvSpPr>
          <p:nvPr>
            <p:ph type="sldNum" sz="quarter" idx="5"/>
          </p:nvPr>
        </p:nvSpPr>
        <p:spPr/>
        <p:txBody>
          <a:bodyPr/>
          <a:lstStyle/>
          <a:p>
            <a:fld id="{F0C9D200-9287-2840-AC5F-5F821AE0D6B0}" type="slidenum">
              <a:rPr lang="en-US" smtClean="0"/>
              <a:t>75</a:t>
            </a:fld>
            <a:endParaRPr lang="en-US" dirty="0"/>
          </a:p>
        </p:txBody>
      </p:sp>
    </p:spTree>
    <p:extLst>
      <p:ext uri="{BB962C8B-B14F-4D97-AF65-F5344CB8AC3E}">
        <p14:creationId xmlns:p14="http://schemas.microsoft.com/office/powerpoint/2010/main" val="1097282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Mycobacterium leprae</a:t>
            </a:r>
          </a:p>
        </p:txBody>
      </p:sp>
      <p:sp>
        <p:nvSpPr>
          <p:cNvPr id="4" name="Slide Number Placeholder 3"/>
          <p:cNvSpPr>
            <a:spLocks noGrp="1"/>
          </p:cNvSpPr>
          <p:nvPr>
            <p:ph type="sldNum" sz="quarter" idx="5"/>
          </p:nvPr>
        </p:nvSpPr>
        <p:spPr/>
        <p:txBody>
          <a:bodyPr/>
          <a:lstStyle/>
          <a:p>
            <a:fld id="{F0C9D200-9287-2840-AC5F-5F821AE0D6B0}" type="slidenum">
              <a:rPr lang="en-US" smtClean="0"/>
              <a:t>76</a:t>
            </a:fld>
            <a:endParaRPr lang="en-US" dirty="0"/>
          </a:p>
        </p:txBody>
      </p:sp>
    </p:spTree>
    <p:extLst>
      <p:ext uri="{BB962C8B-B14F-4D97-AF65-F5344CB8AC3E}">
        <p14:creationId xmlns:p14="http://schemas.microsoft.com/office/powerpoint/2010/main" val="408016088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Correct answer: A</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study demonstrated differing PCR results between tissues from the same animal - the Greene County armadillo had a PCR-positive spleen but a PCR-negative liver. The authors mentioned that </a:t>
            </a:r>
            <a:r>
              <a:rPr lang="en-US" sz="1200" i="1" kern="1200" dirty="0">
                <a:solidFill>
                  <a:schemeClr val="tx1"/>
                </a:solidFill>
                <a:effectLst/>
                <a:latin typeface="+mn-lt"/>
                <a:ea typeface="+mn-ea"/>
                <a:cs typeface="+mn-cs"/>
              </a:rPr>
              <a:t>M. leprae</a:t>
            </a:r>
            <a:r>
              <a:rPr lang="en-US" sz="1200" kern="1200" dirty="0">
                <a:solidFill>
                  <a:schemeClr val="tx1"/>
                </a:solidFill>
                <a:effectLst/>
                <a:latin typeface="+mn-lt"/>
                <a:ea typeface="+mn-ea"/>
                <a:cs typeface="+mn-cs"/>
              </a:rPr>
              <a:t> may not be detected uniformly among tissues and that sampling only one tissue type could underestimate prevalence or produce false-negative results.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 - negative liver PCR can occur in an infected animal (though liver is a preferred site for </a:t>
            </a:r>
            <a:r>
              <a:rPr lang="en-US" sz="1200" i="1" kern="1200" dirty="0">
                <a:solidFill>
                  <a:schemeClr val="tx1"/>
                </a:solidFill>
                <a:effectLst/>
                <a:latin typeface="+mn-lt"/>
                <a:ea typeface="+mn-ea"/>
                <a:cs typeface="+mn-cs"/>
              </a:rPr>
              <a:t>M. leprae</a:t>
            </a:r>
            <a:r>
              <a:rPr lang="en-US" sz="1200" kern="1200" dirty="0">
                <a:solidFill>
                  <a:schemeClr val="tx1"/>
                </a:solidFill>
                <a:effectLst/>
                <a:latin typeface="+mn-lt"/>
                <a:ea typeface="+mn-ea"/>
                <a:cs typeface="+mn-cs"/>
              </a:rPr>
              <a:t> growth</a:t>
            </a:r>
          </a:p>
          <a:p>
            <a:r>
              <a:rPr lang="en-US" sz="1200" kern="1200" dirty="0">
                <a:solidFill>
                  <a:schemeClr val="tx1"/>
                </a:solidFill>
                <a:effectLst/>
                <a:latin typeface="+mn-lt"/>
                <a:ea typeface="+mn-ea"/>
                <a:cs typeface="+mn-cs"/>
              </a:rPr>
              <a:t>C - single-organ testing alone (including spleen) is not enough to rule out infection</a:t>
            </a:r>
          </a:p>
          <a:p>
            <a:r>
              <a:rPr lang="en-US" sz="1200" kern="1200" dirty="0">
                <a:solidFill>
                  <a:schemeClr val="tx1"/>
                </a:solidFill>
                <a:effectLst/>
                <a:latin typeface="+mn-lt"/>
                <a:ea typeface="+mn-ea"/>
                <a:cs typeface="+mn-cs"/>
              </a:rPr>
              <a:t>D - study didn’t show that PCR-negative animals represent prior or resolved infection</a:t>
            </a:r>
          </a:p>
          <a:p>
            <a:endParaRPr lang="en-US" dirty="0"/>
          </a:p>
        </p:txBody>
      </p:sp>
      <p:sp>
        <p:nvSpPr>
          <p:cNvPr id="4" name="Slide Number Placeholder 3"/>
          <p:cNvSpPr>
            <a:spLocks noGrp="1"/>
          </p:cNvSpPr>
          <p:nvPr>
            <p:ph type="sldNum" sz="quarter" idx="5"/>
          </p:nvPr>
        </p:nvSpPr>
        <p:spPr/>
        <p:txBody>
          <a:bodyPr/>
          <a:lstStyle/>
          <a:p>
            <a:fld id="{F0C9D200-9287-2840-AC5F-5F821AE0D6B0}" type="slidenum">
              <a:rPr lang="en-US" smtClean="0"/>
              <a:t>79</a:t>
            </a:fld>
            <a:endParaRPr lang="en-US" dirty="0"/>
          </a:p>
        </p:txBody>
      </p:sp>
    </p:spTree>
    <p:extLst>
      <p:ext uri="{BB962C8B-B14F-4D97-AF65-F5344CB8AC3E}">
        <p14:creationId xmlns:p14="http://schemas.microsoft.com/office/powerpoint/2010/main" val="302963056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0C9D200-9287-2840-AC5F-5F821AE0D6B0}" type="slidenum">
              <a:rPr lang="en-US" smtClean="0"/>
              <a:t>81</a:t>
            </a:fld>
            <a:endParaRPr lang="en-US" dirty="0"/>
          </a:p>
        </p:txBody>
      </p:sp>
    </p:spTree>
    <p:extLst>
      <p:ext uri="{BB962C8B-B14F-4D97-AF65-F5344CB8AC3E}">
        <p14:creationId xmlns:p14="http://schemas.microsoft.com/office/powerpoint/2010/main" val="96842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A51639-B2D6-4652-B8C3-1B4C224A7BAF}"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531812" y="4529540"/>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F5DD9-2C52-442D-92E2-8072C0C3D7CD}"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44961B7-6B89-48AB-966F-622E2788EECC}"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BD3D6FB-79CC-4683-A046-BBE785BA1BED}"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12B3E8-48F1-4B23-8498-D8A04A81EC9C}" type="datetimeFigureOut">
              <a:rPr lang="en-US" smtClean="0"/>
              <a:t>9/14/26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FAB73BC-B049-4115-A692-8D63A059BFB8}"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0B90D90-AA62-404D-A741-635B4370F9CB}" type="datetimeFigureOut">
              <a:rPr lang="en-US" smtClean="0"/>
              <a:t>9/14/26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7002E4-6836-46D1-9DBB-3C27C0DD3A89}" type="datetimeFigureOut">
              <a:rPr lang="en-US" smtClean="0"/>
              <a:t>9/14/26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F131DD-A141-4471-BCF9-C6073EDD7E20}"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Drag picture to placeholder or click icon to add</a:t>
            </a:r>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334A90-EB03-42F3-8859-2C2B2724C058}"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C48EC7-AF6A-48D3-8284-14BACBEBDD84}"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FAB73BC-B049-4115-A692-8D63A059BFB8}"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CBC48EC7-AF6A-48D3-8284-14BACBEBDD84}" type="datetimeFigureOut">
              <a:rPr lang="en-US" smtClean="0"/>
              <a:t>9/14/26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FAB73BC-B049-4115-A692-8D63A059BFB8}" type="slidenum">
              <a:rPr lang="en-US" smtClean="0"/>
              <a:pPr/>
              <a:t>‹#›</a:t>
            </a:fld>
            <a:endParaRPr lang="en-US" dirty="0"/>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11A6AA8-A04B-4104-9AE2-BD48D340E27F}"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0BF79-FAC6-4A96-8DE1-F7B82E2E1652}" type="datetimeFigureOut">
              <a:rPr lang="en-US" smtClean="0"/>
              <a:t>9/14/26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BC48EC7-AF6A-48D3-8284-14BACBEBDD84}" type="datetimeFigureOut">
              <a:rPr lang="en-US" smtClean="0"/>
              <a:t>9/14/26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711862643"/>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 id="2147483817" r:id="rId13"/>
    <p:sldLayoutId id="2147483818" r:id="rId14"/>
    <p:sldLayoutId id="2147483819" r:id="rId15"/>
    <p:sldLayoutId id="2147483820"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5.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66.xml.rels><?xml version="1.0" encoding="UTF-8" standalone="yes"?>
<Relationships xmlns="http://schemas.openxmlformats.org/package/2006/relationships"><Relationship Id="rId3" Type="http://schemas.openxmlformats.org/officeDocument/2006/relationships/image" Target="../media/image59.tiff"/><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61.jpeg"/></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67.jpeg"/></Relationships>
</file>

<file path=ppt/slides/_rels/slide7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www.usaha.org/upload/Committee/InfectiousCattleBison/TB-in-camelids.pdf" TargetMode="Externa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hyperlink" Target="http://www.dpz.eu/fileadmin/content/Infektionspathologie/Bilder/Dokumente/SCHROEDER%20TB%20FORMAT%20Cop_Kor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1408814"/>
            <a:ext cx="8915399" cy="2262781"/>
          </a:xfrm>
        </p:spPr>
        <p:txBody>
          <a:bodyPr/>
          <a:lstStyle/>
          <a:p>
            <a:pPr algn="ctr"/>
            <a:r>
              <a:rPr lang="en-US" b="1" dirty="0" err="1"/>
              <a:t>Mycobacteriosis</a:t>
            </a:r>
            <a:r>
              <a:rPr lang="en-US" b="1" dirty="0"/>
              <a:t> – Mostly Mammals</a:t>
            </a:r>
          </a:p>
        </p:txBody>
      </p:sp>
      <p:sp>
        <p:nvSpPr>
          <p:cNvPr id="3" name="Subtitle 2"/>
          <p:cNvSpPr>
            <a:spLocks noGrp="1"/>
          </p:cNvSpPr>
          <p:nvPr>
            <p:ph type="subTitle" idx="1"/>
          </p:nvPr>
        </p:nvSpPr>
        <p:spPr/>
        <p:txBody>
          <a:bodyPr>
            <a:normAutofit/>
          </a:bodyPr>
          <a:lstStyle/>
          <a:p>
            <a:pPr algn="ctr"/>
            <a:r>
              <a:rPr lang="en-US" sz="2800" b="1" dirty="0">
                <a:solidFill>
                  <a:schemeClr val="tx1"/>
                </a:solidFill>
              </a:rPr>
              <a:t>Tara Harrison, DVM, MPVM, DACZM, DACVPM, DECZM (ZHM), CVA</a:t>
            </a:r>
          </a:p>
        </p:txBody>
      </p:sp>
    </p:spTree>
    <p:extLst>
      <p:ext uri="{BB962C8B-B14F-4D97-AF65-F5344CB8AC3E}">
        <p14:creationId xmlns:p14="http://schemas.microsoft.com/office/powerpoint/2010/main" val="760250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226545"/>
            <a:ext cx="8911687" cy="1280890"/>
          </a:xfrm>
        </p:spPr>
        <p:txBody>
          <a:bodyPr/>
          <a:lstStyle/>
          <a:p>
            <a:r>
              <a:rPr lang="en-US" b="1" dirty="0"/>
              <a:t>Mycobacteriosis</a:t>
            </a:r>
          </a:p>
        </p:txBody>
      </p:sp>
      <p:sp>
        <p:nvSpPr>
          <p:cNvPr id="3" name="Content Placeholder 2"/>
          <p:cNvSpPr>
            <a:spLocks noGrp="1"/>
          </p:cNvSpPr>
          <p:nvPr>
            <p:ph idx="1"/>
          </p:nvPr>
        </p:nvSpPr>
        <p:spPr>
          <a:xfrm>
            <a:off x="2589212" y="1252330"/>
            <a:ext cx="8915400" cy="4181814"/>
          </a:xfrm>
        </p:spPr>
        <p:txBody>
          <a:bodyPr>
            <a:noAutofit/>
          </a:bodyPr>
          <a:lstStyle/>
          <a:p>
            <a:r>
              <a:rPr lang="en-US" sz="2800" b="1" dirty="0"/>
              <a:t>Genus </a:t>
            </a:r>
            <a:r>
              <a:rPr lang="en-US" sz="2800" b="1" i="1" dirty="0"/>
              <a:t>Actinobacteria</a:t>
            </a:r>
          </a:p>
          <a:p>
            <a:r>
              <a:rPr lang="en-US" sz="2800" b="1" dirty="0"/>
              <a:t>Family </a:t>
            </a:r>
            <a:r>
              <a:rPr lang="en-US" sz="2800" b="1" i="1" dirty="0"/>
              <a:t>Mycobacteriaceae</a:t>
            </a:r>
          </a:p>
          <a:p>
            <a:r>
              <a:rPr lang="en-US" sz="2800" b="1" dirty="0"/>
              <a:t>Aerobic, nonmotile (except </a:t>
            </a:r>
            <a:r>
              <a:rPr lang="en-US" sz="2800" b="1" i="1" dirty="0"/>
              <a:t>Mycobacterium marinum</a:t>
            </a:r>
            <a:r>
              <a:rPr lang="en-US" sz="2800" b="1" dirty="0"/>
              <a:t>)</a:t>
            </a:r>
          </a:p>
          <a:p>
            <a:r>
              <a:rPr lang="en-US" sz="2800" b="1" dirty="0"/>
              <a:t>Possess capsules</a:t>
            </a:r>
          </a:p>
          <a:p>
            <a:r>
              <a:rPr lang="en-US" sz="2800" b="1" i="1" dirty="0"/>
              <a:t>M. marinum </a:t>
            </a:r>
            <a:r>
              <a:rPr lang="en-US" sz="2800" b="1" dirty="0"/>
              <a:t>and </a:t>
            </a:r>
            <a:r>
              <a:rPr lang="en-US" sz="2800" b="1" i="1" dirty="0"/>
              <a:t>M. bovis </a:t>
            </a:r>
            <a:r>
              <a:rPr lang="en-US" sz="2800" b="1" dirty="0"/>
              <a:t>have been shown to sporulate</a:t>
            </a:r>
          </a:p>
          <a:p>
            <a:r>
              <a:rPr lang="en-US" sz="2800" b="1" dirty="0"/>
              <a:t>Thick cell wall</a:t>
            </a:r>
          </a:p>
          <a:p>
            <a:r>
              <a:rPr lang="en-US" sz="2800" b="1" dirty="0"/>
              <a:t>Growth 25 deg C to over 50 deg C</a:t>
            </a:r>
          </a:p>
          <a:p>
            <a:r>
              <a:rPr lang="en-US" sz="2800" b="1" dirty="0"/>
              <a:t>Acid-fast</a:t>
            </a:r>
          </a:p>
        </p:txBody>
      </p:sp>
    </p:spTree>
    <p:extLst>
      <p:ext uri="{BB962C8B-B14F-4D97-AF65-F5344CB8AC3E}">
        <p14:creationId xmlns:p14="http://schemas.microsoft.com/office/powerpoint/2010/main" val="1405353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Mycobacterium</a:t>
            </a:r>
          </a:p>
        </p:txBody>
      </p:sp>
      <p:sp>
        <p:nvSpPr>
          <p:cNvPr id="3" name="Content Placeholder 2"/>
          <p:cNvSpPr>
            <a:spLocks noGrp="1"/>
          </p:cNvSpPr>
          <p:nvPr>
            <p:ph idx="1"/>
          </p:nvPr>
        </p:nvSpPr>
        <p:spPr/>
        <p:txBody>
          <a:bodyPr>
            <a:noAutofit/>
          </a:bodyPr>
          <a:lstStyle/>
          <a:p>
            <a:r>
              <a:rPr lang="en-US" sz="2800" b="1" dirty="0"/>
              <a:t>Mtb complex</a:t>
            </a:r>
          </a:p>
          <a:p>
            <a:pPr lvl="1"/>
            <a:r>
              <a:rPr lang="en-US" sz="2800" b="1" i="1" dirty="0"/>
              <a:t>Mycobacterium bovis</a:t>
            </a:r>
          </a:p>
          <a:p>
            <a:pPr lvl="1"/>
            <a:r>
              <a:rPr lang="en-US" sz="2800" b="1" i="1" dirty="0"/>
              <a:t>Mycobacterium tuberculosis</a:t>
            </a:r>
          </a:p>
          <a:p>
            <a:pPr lvl="1"/>
            <a:r>
              <a:rPr lang="en-US" sz="2800" b="1" i="1" dirty="0"/>
              <a:t>Mycobacterium pinnipedii</a:t>
            </a:r>
          </a:p>
          <a:p>
            <a:r>
              <a:rPr lang="en-US" sz="2800" b="1" dirty="0"/>
              <a:t>Non-Mtb complex/Atypical mycobacteria</a:t>
            </a:r>
          </a:p>
          <a:p>
            <a:pPr lvl="1"/>
            <a:r>
              <a:rPr lang="en-US" sz="2800" b="1" i="1" dirty="0"/>
              <a:t>Mycobacterium avium</a:t>
            </a:r>
          </a:p>
          <a:p>
            <a:pPr lvl="1"/>
            <a:r>
              <a:rPr lang="en-US" sz="2800" b="1" i="1" dirty="0"/>
              <a:t>Mycobacterium intracellulare</a:t>
            </a:r>
          </a:p>
          <a:p>
            <a:pPr lvl="1"/>
            <a:r>
              <a:rPr lang="en-US" sz="2800" b="1" dirty="0"/>
              <a:t>Etc.</a:t>
            </a:r>
          </a:p>
        </p:txBody>
      </p:sp>
    </p:spTree>
    <p:extLst>
      <p:ext uri="{BB962C8B-B14F-4D97-AF65-F5344CB8AC3E}">
        <p14:creationId xmlns:p14="http://schemas.microsoft.com/office/powerpoint/2010/main" val="1357900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a:t>
            </a:r>
          </a:p>
        </p:txBody>
      </p:sp>
      <p:sp>
        <p:nvSpPr>
          <p:cNvPr id="3" name="Content Placeholder 2"/>
          <p:cNvSpPr>
            <a:spLocks noGrp="1"/>
          </p:cNvSpPr>
          <p:nvPr>
            <p:ph idx="1"/>
          </p:nvPr>
        </p:nvSpPr>
        <p:spPr>
          <a:xfrm>
            <a:off x="2325741" y="2133601"/>
            <a:ext cx="8915400" cy="3777622"/>
          </a:xfrm>
        </p:spPr>
        <p:txBody>
          <a:bodyPr>
            <a:normAutofit/>
          </a:bodyPr>
          <a:lstStyle/>
          <a:p>
            <a:r>
              <a:rPr lang="en-US" sz="2800" b="1" dirty="0"/>
              <a:t>Gold Standard </a:t>
            </a:r>
            <a:r>
              <a:rPr lang="mr-IN" sz="2800" b="1" dirty="0"/>
              <a:t>–</a:t>
            </a:r>
            <a:r>
              <a:rPr lang="en-US" sz="2800" b="1" dirty="0"/>
              <a:t> Culture – 8 weeks</a:t>
            </a:r>
          </a:p>
          <a:p>
            <a:r>
              <a:rPr lang="en-US" sz="2800" b="1" dirty="0"/>
              <a:t>Humans </a:t>
            </a:r>
            <a:r>
              <a:rPr lang="mr-IN" sz="2800" b="1" dirty="0"/>
              <a:t>–</a:t>
            </a:r>
            <a:r>
              <a:rPr lang="en-US" sz="2800" b="1" dirty="0"/>
              <a:t> skin test (aka Mantoux tuberculin skin test) – 48-72 hours - preferred</a:t>
            </a:r>
          </a:p>
          <a:p>
            <a:r>
              <a:rPr lang="en-US" sz="2800" b="1" dirty="0"/>
              <a:t>Humans </a:t>
            </a:r>
            <a:r>
              <a:rPr lang="mr-IN" sz="2800" b="1" dirty="0"/>
              <a:t>–</a:t>
            </a:r>
            <a:r>
              <a:rPr lang="en-US" sz="2800" b="1" dirty="0"/>
              <a:t> blood test – if vaccinated</a:t>
            </a:r>
          </a:p>
          <a:p>
            <a:r>
              <a:rPr lang="en-US" sz="2800" b="1" dirty="0"/>
              <a:t>Genotyping</a:t>
            </a:r>
          </a:p>
        </p:txBody>
      </p:sp>
      <p:pic>
        <p:nvPicPr>
          <p:cNvPr id="4" name="Picture 3" descr="Human TB test"/>
          <p:cNvPicPr>
            <a:picLocks noChangeAspect="1"/>
          </p:cNvPicPr>
          <p:nvPr/>
        </p:nvPicPr>
        <p:blipFill>
          <a:blip r:embed="rId3"/>
          <a:stretch>
            <a:fillRect/>
          </a:stretch>
        </p:blipFill>
        <p:spPr>
          <a:xfrm>
            <a:off x="9326202" y="3320896"/>
            <a:ext cx="2865798" cy="1862769"/>
          </a:xfrm>
          <a:prstGeom prst="rect">
            <a:avLst/>
          </a:prstGeom>
          <a:ln>
            <a:solidFill>
              <a:schemeClr val="tx1"/>
            </a:solidFill>
          </a:ln>
        </p:spPr>
      </p:pic>
      <p:sp>
        <p:nvSpPr>
          <p:cNvPr id="5" name="Rectangle 4"/>
          <p:cNvSpPr/>
          <p:nvPr/>
        </p:nvSpPr>
        <p:spPr>
          <a:xfrm>
            <a:off x="7909560" y="5911223"/>
            <a:ext cx="3595052" cy="461665"/>
          </a:xfrm>
          <a:prstGeom prst="rect">
            <a:avLst/>
          </a:prstGeom>
        </p:spPr>
        <p:txBody>
          <a:bodyPr wrap="square">
            <a:spAutoFit/>
          </a:bodyPr>
          <a:lstStyle/>
          <a:p>
            <a:r>
              <a:rPr lang="en-US" sz="1200" dirty="0"/>
              <a:t>https://www.cdc.gov/tb/topic/testing/tbtesttypes.htm</a:t>
            </a:r>
          </a:p>
        </p:txBody>
      </p:sp>
      <p:pic>
        <p:nvPicPr>
          <p:cNvPr id="6" name="Picture 5" descr="Blood tube in hand"/>
          <p:cNvPicPr>
            <a:picLocks noChangeAspect="1"/>
          </p:cNvPicPr>
          <p:nvPr/>
        </p:nvPicPr>
        <p:blipFill>
          <a:blip r:embed="rId4"/>
          <a:stretch>
            <a:fillRect/>
          </a:stretch>
        </p:blipFill>
        <p:spPr>
          <a:xfrm>
            <a:off x="5484675" y="4515170"/>
            <a:ext cx="2126753" cy="2126753"/>
          </a:xfrm>
          <a:prstGeom prst="rect">
            <a:avLst/>
          </a:prstGeom>
          <a:ln>
            <a:solidFill>
              <a:schemeClr val="tx1"/>
            </a:solidFill>
          </a:ln>
        </p:spPr>
      </p:pic>
    </p:spTree>
    <p:extLst>
      <p:ext uri="{BB962C8B-B14F-4D97-AF65-F5344CB8AC3E}">
        <p14:creationId xmlns:p14="http://schemas.microsoft.com/office/powerpoint/2010/main" val="10638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General</a:t>
            </a:r>
          </a:p>
        </p:txBody>
      </p:sp>
      <p:sp>
        <p:nvSpPr>
          <p:cNvPr id="3" name="Content Placeholder 2"/>
          <p:cNvSpPr>
            <a:spLocks noGrp="1"/>
          </p:cNvSpPr>
          <p:nvPr>
            <p:ph idx="1"/>
          </p:nvPr>
        </p:nvSpPr>
        <p:spPr>
          <a:xfrm>
            <a:off x="2589212" y="1825615"/>
            <a:ext cx="8915400" cy="3777622"/>
          </a:xfrm>
        </p:spPr>
        <p:txBody>
          <a:bodyPr>
            <a:normAutofit/>
          </a:bodyPr>
          <a:lstStyle/>
          <a:p>
            <a:r>
              <a:rPr lang="en-US" sz="2800" b="1" dirty="0"/>
              <a:t>Intermittent shedding</a:t>
            </a:r>
          </a:p>
          <a:p>
            <a:r>
              <a:rPr lang="en-US" sz="2800" b="1" dirty="0"/>
              <a:t>Low quantity in internal fluids</a:t>
            </a:r>
          </a:p>
          <a:p>
            <a:r>
              <a:rPr lang="en-US" sz="2800" b="1" dirty="0"/>
              <a:t>Direct detection in blood – 50-80% sensitivity</a:t>
            </a:r>
          </a:p>
        </p:txBody>
      </p:sp>
      <p:pic>
        <p:nvPicPr>
          <p:cNvPr id="4" name="Picture 4" descr="Person with capuchin at a fair “Monkeys at the Midway”"/>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70381" y="3714426"/>
            <a:ext cx="4444411" cy="2973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94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Diagnosis</a:t>
            </a:r>
          </a:p>
        </p:txBody>
      </p:sp>
      <p:sp>
        <p:nvSpPr>
          <p:cNvPr id="3" name="Content Placeholder 2"/>
          <p:cNvSpPr>
            <a:spLocks noGrp="1"/>
          </p:cNvSpPr>
          <p:nvPr>
            <p:ph idx="1"/>
          </p:nvPr>
        </p:nvSpPr>
        <p:spPr/>
        <p:txBody>
          <a:bodyPr>
            <a:noAutofit/>
          </a:bodyPr>
          <a:lstStyle/>
          <a:p>
            <a:r>
              <a:rPr lang="en-US" sz="2800" b="1" dirty="0"/>
              <a:t>Acid Fast - use caution (Nocardia)</a:t>
            </a:r>
          </a:p>
          <a:p>
            <a:r>
              <a:rPr lang="en-US" sz="2800" b="1" dirty="0"/>
              <a:t>Immunohistochemistry</a:t>
            </a:r>
          </a:p>
          <a:p>
            <a:r>
              <a:rPr lang="en-US" sz="2800" b="1" dirty="0"/>
              <a:t>Amplified M. tuberculosis direct test (MTD)</a:t>
            </a:r>
          </a:p>
          <a:p>
            <a:r>
              <a:rPr lang="en-US" sz="2800" b="1" dirty="0"/>
              <a:t>Multiplex polymerase chain reaction (PCR)</a:t>
            </a:r>
          </a:p>
          <a:p>
            <a:r>
              <a:rPr lang="en-US" sz="2800" b="1" dirty="0"/>
              <a:t>Gene probes</a:t>
            </a:r>
          </a:p>
          <a:p>
            <a:r>
              <a:rPr lang="en-US" sz="2800" b="1" dirty="0"/>
              <a:t>PCR (fresh and formalin-fixed tissues)</a:t>
            </a:r>
          </a:p>
          <a:p>
            <a:r>
              <a:rPr lang="en-US" sz="2800" b="1" dirty="0"/>
              <a:t>Antigens </a:t>
            </a:r>
            <a:r>
              <a:rPr lang="mr-IN" sz="2800" b="1" dirty="0"/>
              <a:t>–</a:t>
            </a:r>
            <a:r>
              <a:rPr lang="en-US" sz="2800" b="1" dirty="0"/>
              <a:t> Antigen 85 (Ag85)</a:t>
            </a:r>
          </a:p>
        </p:txBody>
      </p:sp>
    </p:spTree>
    <p:extLst>
      <p:ext uri="{BB962C8B-B14F-4D97-AF65-F5344CB8AC3E}">
        <p14:creationId xmlns:p14="http://schemas.microsoft.com/office/powerpoint/2010/main" val="2102020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FAE04-2E57-A3C5-510F-2892CA0CD69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5869F0F-0E51-AD1E-0862-9E7B638E06AE}"/>
              </a:ext>
            </a:extLst>
          </p:cNvPr>
          <p:cNvSpPr>
            <a:spLocks noGrp="1"/>
          </p:cNvSpPr>
          <p:nvPr>
            <p:ph idx="1"/>
          </p:nvPr>
        </p:nvSpPr>
        <p:spPr/>
        <p:txBody>
          <a:bodyPr/>
          <a:lstStyle/>
          <a:p>
            <a:endParaRPr lang="en-US"/>
          </a:p>
        </p:txBody>
      </p:sp>
      <p:pic>
        <p:nvPicPr>
          <p:cNvPr id="4" name="Picture 3" descr="Figure 2">
            <a:extLst>
              <a:ext uri="{FF2B5EF4-FFF2-40B4-BE49-F238E27FC236}">
                <a16:creationId xmlns:a16="http://schemas.microsoft.com/office/drawing/2014/main" id="{4FD849FB-0BA2-E0B9-B7E5-A653DB705EF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406900" y="1785968"/>
            <a:ext cx="7772400" cy="5042741"/>
          </a:xfrm>
          <a:prstGeom prst="rect">
            <a:avLst/>
          </a:prstGeom>
          <a:ln>
            <a:solidFill>
              <a:schemeClr val="tx1"/>
            </a:solidFill>
          </a:ln>
        </p:spPr>
      </p:pic>
      <p:pic>
        <p:nvPicPr>
          <p:cNvPr id="5" name="Picture 4" descr="Article on diagnosis of tuberculosis in wildlife: a systematic review">
            <a:extLst>
              <a:ext uri="{FF2B5EF4-FFF2-40B4-BE49-F238E27FC236}">
                <a16:creationId xmlns:a16="http://schemas.microsoft.com/office/drawing/2014/main" id="{802F94CF-5A0D-BA69-A0D0-A09DDBD895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9972" y="173690"/>
            <a:ext cx="5215082" cy="2084845"/>
          </a:xfrm>
          <a:prstGeom prst="rect">
            <a:avLst/>
          </a:prstGeom>
          <a:ln>
            <a:solidFill>
              <a:schemeClr val="tx1"/>
            </a:solidFill>
          </a:ln>
        </p:spPr>
      </p:pic>
    </p:spTree>
    <p:extLst>
      <p:ext uri="{BB962C8B-B14F-4D97-AF65-F5344CB8AC3E}">
        <p14:creationId xmlns:p14="http://schemas.microsoft.com/office/powerpoint/2010/main" val="2246031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Tuberculosis Testing</a:t>
            </a:r>
          </a:p>
        </p:txBody>
      </p:sp>
      <p:pic>
        <p:nvPicPr>
          <p:cNvPr id="4" name="Content Placeholder 3" descr="Cellular and humoral response for TB testing"/>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088146" y="2133600"/>
            <a:ext cx="5917533" cy="3778250"/>
          </a:xfrm>
          <a:ln>
            <a:solidFill>
              <a:schemeClr val="tx1"/>
            </a:solidFill>
          </a:ln>
        </p:spPr>
      </p:pic>
      <p:sp>
        <p:nvSpPr>
          <p:cNvPr id="3" name="TextBox 2">
            <a:extLst>
              <a:ext uri="{FF2B5EF4-FFF2-40B4-BE49-F238E27FC236}">
                <a16:creationId xmlns:a16="http://schemas.microsoft.com/office/drawing/2014/main" id="{194FFB91-F874-DE42-8F43-19A08B5AE553}"/>
              </a:ext>
            </a:extLst>
          </p:cNvPr>
          <p:cNvSpPr txBox="1"/>
          <p:nvPr/>
        </p:nvSpPr>
        <p:spPr>
          <a:xfrm rot="20231485">
            <a:off x="2104375" y="1800554"/>
            <a:ext cx="3212078" cy="523220"/>
          </a:xfrm>
          <a:prstGeom prst="rect">
            <a:avLst/>
          </a:prstGeom>
          <a:noFill/>
        </p:spPr>
        <p:txBody>
          <a:bodyPr wrap="square" rtlCol="0">
            <a:spAutoFit/>
          </a:bodyPr>
          <a:lstStyle/>
          <a:p>
            <a:r>
              <a:rPr lang="en-US" sz="2800" b="1" dirty="0"/>
              <a:t>Cellular response</a:t>
            </a:r>
          </a:p>
        </p:txBody>
      </p:sp>
      <p:sp>
        <p:nvSpPr>
          <p:cNvPr id="5" name="TextBox 4">
            <a:extLst>
              <a:ext uri="{FF2B5EF4-FFF2-40B4-BE49-F238E27FC236}">
                <a16:creationId xmlns:a16="http://schemas.microsoft.com/office/drawing/2014/main" id="{A9036CFD-A197-3341-9DF8-957EFB860681}"/>
              </a:ext>
            </a:extLst>
          </p:cNvPr>
          <p:cNvSpPr txBox="1"/>
          <p:nvPr/>
        </p:nvSpPr>
        <p:spPr>
          <a:xfrm rot="913960">
            <a:off x="8417239" y="1643390"/>
            <a:ext cx="3457098" cy="523220"/>
          </a:xfrm>
          <a:prstGeom prst="rect">
            <a:avLst/>
          </a:prstGeom>
          <a:noFill/>
        </p:spPr>
        <p:txBody>
          <a:bodyPr wrap="square" rtlCol="0">
            <a:spAutoFit/>
          </a:bodyPr>
          <a:lstStyle/>
          <a:p>
            <a:r>
              <a:rPr lang="en-US" sz="2800" b="1" dirty="0"/>
              <a:t>Humoral response</a:t>
            </a:r>
          </a:p>
        </p:txBody>
      </p:sp>
    </p:spTree>
    <p:extLst>
      <p:ext uri="{BB962C8B-B14F-4D97-AF65-F5344CB8AC3E}">
        <p14:creationId xmlns:p14="http://schemas.microsoft.com/office/powerpoint/2010/main" val="778312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Cell-Mediated Immunologic Test</a:t>
            </a:r>
          </a:p>
        </p:txBody>
      </p:sp>
      <p:sp>
        <p:nvSpPr>
          <p:cNvPr id="3" name="Content Placeholder 2"/>
          <p:cNvSpPr>
            <a:spLocks noGrp="1"/>
          </p:cNvSpPr>
          <p:nvPr>
            <p:ph idx="1"/>
          </p:nvPr>
        </p:nvSpPr>
        <p:spPr>
          <a:xfrm>
            <a:off x="2589212" y="1905000"/>
            <a:ext cx="6539290" cy="4484176"/>
          </a:xfrm>
        </p:spPr>
        <p:txBody>
          <a:bodyPr>
            <a:normAutofit/>
          </a:bodyPr>
          <a:lstStyle/>
          <a:p>
            <a:r>
              <a:rPr lang="en-US" sz="2800" b="1" dirty="0"/>
              <a:t>Intradermal test</a:t>
            </a:r>
          </a:p>
          <a:p>
            <a:pPr lvl="1"/>
            <a:r>
              <a:rPr lang="en-US" sz="2800" b="1" dirty="0"/>
              <a:t>0.1 ml (5,000 tuberculin units)</a:t>
            </a:r>
          </a:p>
          <a:p>
            <a:pPr lvl="1"/>
            <a:r>
              <a:rPr lang="en-US" sz="2800" b="1" dirty="0"/>
              <a:t>Purified protein derivative (PPD) </a:t>
            </a:r>
            <a:r>
              <a:rPr lang="mr-IN" sz="2800" b="1" dirty="0"/>
              <a:t>–</a:t>
            </a:r>
            <a:r>
              <a:rPr lang="en-US" sz="2800" b="1" dirty="0"/>
              <a:t> M. bovis, M. avium</a:t>
            </a:r>
          </a:p>
          <a:p>
            <a:pPr lvl="1"/>
            <a:r>
              <a:rPr lang="en-US" sz="2800" b="1" dirty="0"/>
              <a:t>Purified protein derivative (PPD) </a:t>
            </a:r>
            <a:r>
              <a:rPr lang="mr-IN" sz="2800" b="1" dirty="0"/>
              <a:t>–</a:t>
            </a:r>
            <a:r>
              <a:rPr lang="en-US" sz="2800" b="1" dirty="0"/>
              <a:t> Old Tuberculin (OT) from M. tuberculosis or M. bovis; or Mammalian Old Tuberculin (MOT)</a:t>
            </a:r>
          </a:p>
        </p:txBody>
      </p:sp>
      <p:pic>
        <p:nvPicPr>
          <p:cNvPr id="1026" name="Picture 2" descr="An Introduction to Zoo Animal Medicine">
            <a:extLst>
              <a:ext uri="{FF2B5EF4-FFF2-40B4-BE49-F238E27FC236}">
                <a16:creationId xmlns:a16="http://schemas.microsoft.com/office/drawing/2014/main" id="{5F397DE8-D1C0-EF41-9562-EA861A5E7F9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28502" y="1905000"/>
            <a:ext cx="3048000" cy="2286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5702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Intra-dermal test sites</a:t>
            </a:r>
          </a:p>
        </p:txBody>
      </p:sp>
      <p:sp>
        <p:nvSpPr>
          <p:cNvPr id="3" name="Content Placeholder 2"/>
          <p:cNvSpPr>
            <a:spLocks noGrp="1"/>
          </p:cNvSpPr>
          <p:nvPr>
            <p:ph idx="1"/>
          </p:nvPr>
        </p:nvSpPr>
        <p:spPr>
          <a:xfrm>
            <a:off x="2592925" y="1905000"/>
            <a:ext cx="8915400" cy="3777622"/>
          </a:xfrm>
        </p:spPr>
        <p:txBody>
          <a:bodyPr>
            <a:noAutofit/>
          </a:bodyPr>
          <a:lstStyle/>
          <a:p>
            <a:r>
              <a:rPr lang="en-US" sz="2800" b="1" dirty="0"/>
              <a:t>Caudal tail-fold</a:t>
            </a:r>
          </a:p>
          <a:p>
            <a:r>
              <a:rPr lang="en-US" sz="2800" b="1" dirty="0"/>
              <a:t>Cervical skin</a:t>
            </a:r>
          </a:p>
          <a:p>
            <a:r>
              <a:rPr lang="en-US" sz="2800" b="1" dirty="0"/>
              <a:t>Upper eyelid</a:t>
            </a:r>
          </a:p>
          <a:p>
            <a:r>
              <a:rPr lang="en-US" sz="2800" b="1" dirty="0"/>
              <a:t>Chest skin</a:t>
            </a:r>
          </a:p>
          <a:p>
            <a:r>
              <a:rPr lang="en-US" sz="2800" b="1" dirty="0"/>
              <a:t>Lateral thorax</a:t>
            </a:r>
          </a:p>
          <a:p>
            <a:r>
              <a:rPr lang="en-US" sz="2800" b="1" dirty="0"/>
              <a:t>Axillary skin</a:t>
            </a:r>
          </a:p>
          <a:p>
            <a:r>
              <a:rPr lang="en-US" sz="2800" b="1" dirty="0"/>
              <a:t>Abdomen</a:t>
            </a:r>
          </a:p>
          <a:p>
            <a:r>
              <a:rPr lang="en-US" sz="2800" b="1" dirty="0"/>
              <a:t>Ear</a:t>
            </a:r>
          </a:p>
        </p:txBody>
      </p:sp>
      <p:pic>
        <p:nvPicPr>
          <p:cNvPr id="4" name="Picture 3" descr="camel tb test 2">
            <a:extLst>
              <a:ext uri="{FF2B5EF4-FFF2-40B4-BE49-F238E27FC236}">
                <a16:creationId xmlns:a16="http://schemas.microsoft.com/office/drawing/2014/main" id="{D2FE752B-C42F-2644-8851-1C8358164B6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743175" y="469127"/>
            <a:ext cx="4271456" cy="611377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329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Intra-dermal testing</a:t>
            </a:r>
          </a:p>
        </p:txBody>
      </p:sp>
      <p:sp>
        <p:nvSpPr>
          <p:cNvPr id="3" name="Content Placeholder 2"/>
          <p:cNvSpPr>
            <a:spLocks noGrp="1"/>
          </p:cNvSpPr>
          <p:nvPr>
            <p:ph idx="1"/>
          </p:nvPr>
        </p:nvSpPr>
        <p:spPr>
          <a:xfrm>
            <a:off x="2589212" y="2133600"/>
            <a:ext cx="6000186" cy="3777622"/>
          </a:xfrm>
        </p:spPr>
        <p:txBody>
          <a:bodyPr>
            <a:normAutofit/>
          </a:bodyPr>
          <a:lstStyle/>
          <a:p>
            <a:r>
              <a:rPr lang="en-US" sz="2800" b="1" dirty="0"/>
              <a:t>Injection</a:t>
            </a:r>
          </a:p>
          <a:p>
            <a:r>
              <a:rPr lang="en-US" sz="2800" b="1" dirty="0"/>
              <a:t>Measure</a:t>
            </a:r>
          </a:p>
          <a:p>
            <a:r>
              <a:rPr lang="en-US" sz="2800" b="1" dirty="0"/>
              <a:t>48 hours </a:t>
            </a:r>
            <a:r>
              <a:rPr lang="mr-IN" sz="2800" b="1" dirty="0"/>
              <a:t>–</a:t>
            </a:r>
            <a:r>
              <a:rPr lang="en-US" sz="2800" b="1" dirty="0"/>
              <a:t> primates and swine</a:t>
            </a:r>
          </a:p>
          <a:p>
            <a:r>
              <a:rPr lang="en-US" sz="2800" b="1" dirty="0"/>
              <a:t>72 hours </a:t>
            </a:r>
            <a:r>
              <a:rPr lang="mr-IN" sz="2800" b="1" dirty="0"/>
              <a:t>–</a:t>
            </a:r>
            <a:r>
              <a:rPr lang="en-US" sz="2800" b="1" dirty="0"/>
              <a:t> ungulates</a:t>
            </a:r>
          </a:p>
          <a:p>
            <a:r>
              <a:rPr lang="en-US" sz="2800" b="1" dirty="0"/>
              <a:t>Comparative Cervical Testing (CCT)</a:t>
            </a:r>
          </a:p>
        </p:txBody>
      </p:sp>
      <p:pic>
        <p:nvPicPr>
          <p:cNvPr id="3074" name="Picture 2" descr="Bovine Tuberculosis Livestock Testing Procedures">
            <a:extLst>
              <a:ext uri="{FF2B5EF4-FFF2-40B4-BE49-F238E27FC236}">
                <a16:creationId xmlns:a16="http://schemas.microsoft.com/office/drawing/2014/main" id="{9B1D6AEB-0A01-B046-B78F-F3EB9BA4E19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589398" y="901700"/>
            <a:ext cx="3289300" cy="2463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F763C5C-7844-084C-9E5B-0CC488880FFC}"/>
              </a:ext>
            </a:extLst>
          </p:cNvPr>
          <p:cNvSpPr/>
          <p:nvPr/>
        </p:nvSpPr>
        <p:spPr>
          <a:xfrm>
            <a:off x="8589398" y="3484199"/>
            <a:ext cx="3289300" cy="830997"/>
          </a:xfrm>
          <a:prstGeom prst="rect">
            <a:avLst/>
          </a:prstGeom>
        </p:spPr>
        <p:txBody>
          <a:bodyPr wrap="square">
            <a:spAutoFit/>
          </a:bodyPr>
          <a:lstStyle/>
          <a:p>
            <a:r>
              <a:rPr lang="en-US" sz="1200" dirty="0"/>
              <a:t>https://www.michigan.gov/documents/emergingdiseases/Web-bovinetuberculosislivestocktesting-sara_137663_7_421100_7.pdf</a:t>
            </a:r>
          </a:p>
        </p:txBody>
      </p:sp>
    </p:spTree>
    <p:extLst>
      <p:ext uri="{BB962C8B-B14F-4D97-AF65-F5344CB8AC3E}">
        <p14:creationId xmlns:p14="http://schemas.microsoft.com/office/powerpoint/2010/main" val="14696712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Bovid Intradermal testing</a:t>
            </a:r>
          </a:p>
        </p:txBody>
      </p:sp>
      <p:sp>
        <p:nvSpPr>
          <p:cNvPr id="3" name="Content Placeholder 2"/>
          <p:cNvSpPr>
            <a:spLocks noGrp="1"/>
          </p:cNvSpPr>
          <p:nvPr>
            <p:ph idx="1"/>
          </p:nvPr>
        </p:nvSpPr>
        <p:spPr/>
        <p:txBody>
          <a:bodyPr>
            <a:normAutofit/>
          </a:bodyPr>
          <a:lstStyle/>
          <a:p>
            <a:r>
              <a:rPr lang="en-US" sz="2800" b="1" dirty="0"/>
              <a:t>Caudal tail fold</a:t>
            </a:r>
          </a:p>
          <a:p>
            <a:r>
              <a:rPr lang="en-US" sz="2800" b="1" dirty="0"/>
              <a:t>Examine 72 hours +/- 6 hours</a:t>
            </a:r>
          </a:p>
          <a:p>
            <a:r>
              <a:rPr lang="en-US" sz="2800" b="1" dirty="0"/>
              <a:t>Feel and observe site</a:t>
            </a:r>
          </a:p>
          <a:p>
            <a:r>
              <a:rPr lang="en-US" sz="2800" b="1" dirty="0"/>
              <a:t>Reactor </a:t>
            </a:r>
            <a:r>
              <a:rPr lang="mr-IN" sz="2800" b="1" dirty="0"/>
              <a:t>–</a:t>
            </a:r>
            <a:r>
              <a:rPr lang="en-US" sz="2800" b="1" dirty="0"/>
              <a:t> comparative cervical test</a:t>
            </a:r>
          </a:p>
          <a:p>
            <a:r>
              <a:rPr lang="en-US" sz="2800" b="1" dirty="0"/>
              <a:t>Examine 72 hours +/- 6 hours later</a:t>
            </a:r>
          </a:p>
        </p:txBody>
      </p:sp>
    </p:spTree>
    <p:extLst>
      <p:ext uri="{BB962C8B-B14F-4D97-AF65-F5344CB8AC3E}">
        <p14:creationId xmlns:p14="http://schemas.microsoft.com/office/powerpoint/2010/main" val="5819907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Intra-dermal testing</a:t>
            </a:r>
          </a:p>
        </p:txBody>
      </p:sp>
      <p:sp>
        <p:nvSpPr>
          <p:cNvPr id="3" name="Content Placeholder 2"/>
          <p:cNvSpPr>
            <a:spLocks noGrp="1"/>
          </p:cNvSpPr>
          <p:nvPr>
            <p:ph idx="1"/>
          </p:nvPr>
        </p:nvSpPr>
        <p:spPr/>
        <p:txBody>
          <a:bodyPr>
            <a:normAutofit/>
          </a:bodyPr>
          <a:lstStyle/>
          <a:p>
            <a:r>
              <a:rPr lang="en-US" sz="2800" b="1" dirty="0"/>
              <a:t>Antinergic responses</a:t>
            </a:r>
          </a:p>
          <a:p>
            <a:r>
              <a:rPr lang="en-US" sz="2800" b="1" dirty="0"/>
              <a:t>Variability in response</a:t>
            </a:r>
          </a:p>
          <a:p>
            <a:pPr lvl="1"/>
            <a:r>
              <a:rPr lang="en-US" sz="2600" b="1" dirty="0"/>
              <a:t>75% PPV when infection prevalence &gt;10%</a:t>
            </a:r>
          </a:p>
          <a:p>
            <a:pPr lvl="1"/>
            <a:r>
              <a:rPr lang="en-US" sz="2600" b="1" dirty="0"/>
              <a:t>&lt;PPV when lower prevalence</a:t>
            </a:r>
          </a:p>
          <a:p>
            <a:r>
              <a:rPr lang="en-US" sz="2800" b="1" dirty="0"/>
              <a:t>False positive/negative</a:t>
            </a:r>
          </a:p>
          <a:p>
            <a:r>
              <a:rPr lang="en-US" sz="2800" b="1" dirty="0"/>
              <a:t>Non-specific reactions (tapirs, bongo, reindeer, orangutans)</a:t>
            </a:r>
          </a:p>
        </p:txBody>
      </p:sp>
    </p:spTree>
    <p:extLst>
      <p:ext uri="{BB962C8B-B14F-4D97-AF65-F5344CB8AC3E}">
        <p14:creationId xmlns:p14="http://schemas.microsoft.com/office/powerpoint/2010/main" val="17831253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Dual Path Platform VetTB Assay (DPP)</a:t>
            </a:r>
          </a:p>
        </p:txBody>
      </p:sp>
      <p:sp>
        <p:nvSpPr>
          <p:cNvPr id="3" name="Content Placeholder 2"/>
          <p:cNvSpPr>
            <a:spLocks noGrp="1"/>
          </p:cNvSpPr>
          <p:nvPr>
            <p:ph idx="1"/>
          </p:nvPr>
        </p:nvSpPr>
        <p:spPr>
          <a:xfrm>
            <a:off x="2589212" y="1905000"/>
            <a:ext cx="8915400" cy="4391186"/>
          </a:xfrm>
        </p:spPr>
        <p:txBody>
          <a:bodyPr>
            <a:normAutofit lnSpcReduction="10000"/>
          </a:bodyPr>
          <a:lstStyle/>
          <a:p>
            <a:r>
              <a:rPr lang="en-US" sz="2800" b="1" dirty="0"/>
              <a:t>Primary test for deer</a:t>
            </a:r>
          </a:p>
          <a:p>
            <a:r>
              <a:rPr lang="en-US" sz="2800" b="1" dirty="0"/>
              <a:t>Approved in farmed and captive elk, red deer, white-tailed deer, fallow deer, reindeer</a:t>
            </a:r>
          </a:p>
          <a:p>
            <a:r>
              <a:rPr lang="en-US" sz="2800" b="1" dirty="0"/>
              <a:t>2 ml serum</a:t>
            </a:r>
          </a:p>
          <a:p>
            <a:r>
              <a:rPr lang="en-US" sz="2800" b="1" dirty="0"/>
              <a:t>Only accredited veterinarian</a:t>
            </a:r>
          </a:p>
          <a:p>
            <a:r>
              <a:rPr lang="en-US" sz="2800" b="1" dirty="0"/>
              <a:t>Test at NVSL or APHIS-approved laboratory</a:t>
            </a:r>
          </a:p>
          <a:p>
            <a:r>
              <a:rPr lang="en-US" sz="2800" b="1" dirty="0"/>
              <a:t>https://www.aphis.usda.gov/animal_health/animal_diseases/cwd/downloads/faqs_for_cervid_tb_dpp_testing.pdf</a:t>
            </a:r>
          </a:p>
        </p:txBody>
      </p:sp>
    </p:spTree>
    <p:extLst>
      <p:ext uri="{BB962C8B-B14F-4D97-AF65-F5344CB8AC3E}">
        <p14:creationId xmlns:p14="http://schemas.microsoft.com/office/powerpoint/2010/main" val="14445862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rtifcle on rapid detection of serum antibody by dual-path platform vetTB assay in white-tailed deer infected with Mycobacterium bovis">
            <a:extLst>
              <a:ext uri="{FF2B5EF4-FFF2-40B4-BE49-F238E27FC236}">
                <a16:creationId xmlns:a16="http://schemas.microsoft.com/office/drawing/2014/main" id="{D299B90D-E9FC-1340-87F6-72039CF9B11B}"/>
              </a:ext>
            </a:extLst>
          </p:cNvPr>
          <p:cNvPicPr>
            <a:picLocks noChangeAspect="1"/>
          </p:cNvPicPr>
          <p:nvPr/>
        </p:nvPicPr>
        <p:blipFill>
          <a:blip r:embed="rId3"/>
          <a:stretch>
            <a:fillRect/>
          </a:stretch>
        </p:blipFill>
        <p:spPr>
          <a:xfrm>
            <a:off x="1800220" y="0"/>
            <a:ext cx="9986406" cy="6858000"/>
          </a:xfrm>
          <a:prstGeom prst="rect">
            <a:avLst/>
          </a:prstGeom>
          <a:ln>
            <a:solidFill>
              <a:schemeClr val="tx1"/>
            </a:solidFill>
          </a:ln>
        </p:spPr>
      </p:pic>
      <p:sp>
        <p:nvSpPr>
          <p:cNvPr id="2" name="TextBox 1">
            <a:extLst>
              <a:ext uri="{FF2B5EF4-FFF2-40B4-BE49-F238E27FC236}">
                <a16:creationId xmlns:a16="http://schemas.microsoft.com/office/drawing/2014/main" id="{8BB38250-28E6-5C19-937C-F8645550E95F}"/>
              </a:ext>
            </a:extLst>
          </p:cNvPr>
          <p:cNvSpPr txBox="1"/>
          <p:nvPr/>
        </p:nvSpPr>
        <p:spPr>
          <a:xfrm>
            <a:off x="3954484" y="166256"/>
            <a:ext cx="6699270" cy="584775"/>
          </a:xfrm>
          <a:prstGeom prst="rect">
            <a:avLst/>
          </a:prstGeom>
          <a:noFill/>
        </p:spPr>
        <p:txBody>
          <a:bodyPr wrap="none" rtlCol="0">
            <a:spAutoFit/>
          </a:bodyPr>
          <a:lstStyle/>
          <a:p>
            <a:r>
              <a:rPr lang="en-US" sz="3200" b="1" dirty="0"/>
              <a:t>Vet TB Assay in White Tailed Deer</a:t>
            </a:r>
          </a:p>
        </p:txBody>
      </p:sp>
    </p:spTree>
    <p:extLst>
      <p:ext uri="{BB962C8B-B14F-4D97-AF65-F5344CB8AC3E}">
        <p14:creationId xmlns:p14="http://schemas.microsoft.com/office/powerpoint/2010/main" val="3119606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DPP Test</a:t>
            </a:r>
          </a:p>
        </p:txBody>
      </p:sp>
      <p:sp>
        <p:nvSpPr>
          <p:cNvPr id="3" name="Content Placeholder 2"/>
          <p:cNvSpPr>
            <a:spLocks noGrp="1"/>
          </p:cNvSpPr>
          <p:nvPr>
            <p:ph idx="1"/>
          </p:nvPr>
        </p:nvSpPr>
        <p:spPr/>
        <p:txBody>
          <a:bodyPr>
            <a:normAutofit lnSpcReduction="10000"/>
          </a:bodyPr>
          <a:lstStyle/>
          <a:p>
            <a:r>
              <a:rPr lang="en-US" sz="2800" b="1" dirty="0"/>
              <a:t>Positive</a:t>
            </a:r>
          </a:p>
          <a:p>
            <a:r>
              <a:rPr lang="en-US" sz="2800" b="1" dirty="0"/>
              <a:t>Reactor</a:t>
            </a:r>
          </a:p>
          <a:p>
            <a:r>
              <a:rPr lang="en-US" sz="2800" b="1" dirty="0"/>
              <a:t>Depopulate</a:t>
            </a:r>
          </a:p>
          <a:p>
            <a:r>
              <a:rPr lang="en-US" sz="2800" b="1" dirty="0"/>
              <a:t>Necropsy</a:t>
            </a:r>
          </a:p>
          <a:p>
            <a:r>
              <a:rPr lang="en-US" sz="2800" b="1" dirty="0"/>
              <a:t>Histopathology</a:t>
            </a:r>
          </a:p>
          <a:p>
            <a:r>
              <a:rPr lang="en-US" sz="2800" b="1" dirty="0"/>
              <a:t>Culture</a:t>
            </a:r>
          </a:p>
          <a:p>
            <a:r>
              <a:rPr lang="en-US" sz="2800" b="1" dirty="0"/>
              <a:t>PCR</a:t>
            </a:r>
          </a:p>
          <a:p>
            <a:endParaRPr lang="en-US" dirty="0"/>
          </a:p>
        </p:txBody>
      </p:sp>
    </p:spTree>
    <p:extLst>
      <p:ext uri="{BB962C8B-B14F-4D97-AF65-F5344CB8AC3E}">
        <p14:creationId xmlns:p14="http://schemas.microsoft.com/office/powerpoint/2010/main" val="21242238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Interferon Gamma Testing</a:t>
            </a:r>
          </a:p>
        </p:txBody>
      </p:sp>
      <p:sp>
        <p:nvSpPr>
          <p:cNvPr id="3" name="Content Placeholder 2"/>
          <p:cNvSpPr>
            <a:spLocks noGrp="1"/>
          </p:cNvSpPr>
          <p:nvPr>
            <p:ph idx="1"/>
          </p:nvPr>
        </p:nvSpPr>
        <p:spPr>
          <a:xfrm>
            <a:off x="2589212" y="1905000"/>
            <a:ext cx="8915400" cy="3777622"/>
          </a:xfrm>
        </p:spPr>
        <p:txBody>
          <a:bodyPr>
            <a:noAutofit/>
          </a:bodyPr>
          <a:lstStyle/>
          <a:p>
            <a:r>
              <a:rPr lang="en-US" sz="2800" b="1" dirty="0"/>
              <a:t>Measure in vitro cytokine production by lymphocytosis in a blood sample when exposed to mycobacterial agents</a:t>
            </a:r>
          </a:p>
          <a:p>
            <a:r>
              <a:rPr lang="en-US" sz="2800" b="1" dirty="0"/>
              <a:t>Measure adaptive immune response </a:t>
            </a:r>
          </a:p>
          <a:p>
            <a:r>
              <a:rPr lang="en-US" sz="2800" b="1" dirty="0"/>
              <a:t>Indirect measure of exposure</a:t>
            </a:r>
          </a:p>
          <a:p>
            <a:r>
              <a:rPr lang="en-US" sz="2800" b="1" dirty="0"/>
              <a:t>Bovigam or Primagam</a:t>
            </a:r>
          </a:p>
          <a:p>
            <a:r>
              <a:rPr lang="en-US" sz="2800" b="1" dirty="0"/>
              <a:t>Add positive control</a:t>
            </a:r>
          </a:p>
          <a:p>
            <a:r>
              <a:rPr lang="en-US" sz="2800" b="1" dirty="0"/>
              <a:t>Good for early detection cellular immune response</a:t>
            </a:r>
          </a:p>
        </p:txBody>
      </p:sp>
    </p:spTree>
    <p:extLst>
      <p:ext uri="{BB962C8B-B14F-4D97-AF65-F5344CB8AC3E}">
        <p14:creationId xmlns:p14="http://schemas.microsoft.com/office/powerpoint/2010/main" val="1828621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Primates</a:t>
            </a:r>
          </a:p>
        </p:txBody>
      </p:sp>
      <p:sp>
        <p:nvSpPr>
          <p:cNvPr id="3" name="Content Placeholder 2"/>
          <p:cNvSpPr>
            <a:spLocks noGrp="1"/>
          </p:cNvSpPr>
          <p:nvPr>
            <p:ph idx="1"/>
          </p:nvPr>
        </p:nvSpPr>
        <p:spPr>
          <a:xfrm>
            <a:off x="2589212" y="1473200"/>
            <a:ext cx="8915400" cy="4368800"/>
          </a:xfrm>
        </p:spPr>
        <p:txBody>
          <a:bodyPr>
            <a:normAutofit/>
          </a:bodyPr>
          <a:lstStyle/>
          <a:p>
            <a:r>
              <a:rPr lang="en-US" sz="2400" b="1" i="1" dirty="0"/>
              <a:t>M. tuberculosis </a:t>
            </a:r>
            <a:r>
              <a:rPr lang="en-US" sz="2400" b="1" dirty="0"/>
              <a:t>and </a:t>
            </a:r>
            <a:r>
              <a:rPr lang="en-US" sz="2400" b="1" i="1" dirty="0"/>
              <a:t>M. bovis, M. ,microti</a:t>
            </a:r>
            <a:r>
              <a:rPr lang="en-US" sz="2400" b="1" dirty="0"/>
              <a:t>, TB complexes</a:t>
            </a:r>
          </a:p>
          <a:p>
            <a:r>
              <a:rPr lang="en-US" sz="2400" b="1" dirty="0"/>
              <a:t>Intradermal skin test</a:t>
            </a:r>
          </a:p>
          <a:p>
            <a:r>
              <a:rPr lang="en-US" sz="2400" b="1" dirty="0"/>
              <a:t>24, 28, 72 hours</a:t>
            </a:r>
          </a:p>
          <a:p>
            <a:r>
              <a:rPr lang="en-US" sz="2400" b="1" dirty="0"/>
              <a:t>Higher tuberculin units required  (1,500 units for old mammalian tuberculin)</a:t>
            </a:r>
          </a:p>
          <a:p>
            <a:r>
              <a:rPr lang="en-US" sz="2400" b="1" dirty="0"/>
              <a:t>Tuberculin testing sites </a:t>
            </a:r>
            <a:r>
              <a:rPr lang="mr-IN" sz="2400" b="1" dirty="0"/>
              <a:t>–</a:t>
            </a:r>
            <a:r>
              <a:rPr lang="en-US" sz="2400" b="1" dirty="0"/>
              <a:t> upper eyelid, abdominal skin</a:t>
            </a:r>
          </a:p>
          <a:p>
            <a:r>
              <a:rPr lang="en-US" sz="2400" b="1" dirty="0"/>
              <a:t>0.1 ml larger animals; 0.05 ml smaller</a:t>
            </a:r>
          </a:p>
          <a:p>
            <a:r>
              <a:rPr lang="en-US" sz="2400" b="1" dirty="0"/>
              <a:t>Use 25 or 27 ga needle</a:t>
            </a:r>
          </a:p>
        </p:txBody>
      </p:sp>
      <p:pic>
        <p:nvPicPr>
          <p:cNvPr id="6" name="Picture 5" descr="Gibbon with swollen eyelid"/>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6200000">
            <a:off x="9442639" y="3941728"/>
            <a:ext cx="2356595" cy="3142126"/>
          </a:xfrm>
          <a:prstGeom prst="rect">
            <a:avLst/>
          </a:prstGeom>
          <a:ln>
            <a:solidFill>
              <a:schemeClr val="tx1"/>
            </a:solidFill>
          </a:ln>
        </p:spPr>
      </p:pic>
      <p:pic>
        <p:nvPicPr>
          <p:cNvPr id="4" name="Picture 6" descr="Image result for old mammalian tuberculin">
            <a:extLst>
              <a:ext uri="{FF2B5EF4-FFF2-40B4-BE49-F238E27FC236}">
                <a16:creationId xmlns:a16="http://schemas.microsoft.com/office/drawing/2014/main" id="{F765F286-0DDB-1619-2123-117970DC49A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91290" y="4930676"/>
            <a:ext cx="2433329" cy="18226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52117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8D67F-7555-B997-FFBE-80DE81FBCF70}"/>
              </a:ext>
            </a:extLst>
          </p:cNvPr>
          <p:cNvSpPr>
            <a:spLocks noGrp="1"/>
          </p:cNvSpPr>
          <p:nvPr>
            <p:ph type="title"/>
          </p:nvPr>
        </p:nvSpPr>
        <p:spPr>
          <a:xfrm>
            <a:off x="5464600" y="377926"/>
            <a:ext cx="8911687" cy="1280890"/>
          </a:xfrm>
        </p:spPr>
        <p:txBody>
          <a:bodyPr/>
          <a:lstStyle/>
          <a:p>
            <a:r>
              <a:rPr lang="en-US" b="1" dirty="0"/>
              <a:t>Primate Tuberculosis Grading</a:t>
            </a:r>
          </a:p>
        </p:txBody>
      </p:sp>
      <p:pic>
        <p:nvPicPr>
          <p:cNvPr id="7" name="Content Placeholder 6" descr="A table of TB test results">
            <a:extLst>
              <a:ext uri="{FF2B5EF4-FFF2-40B4-BE49-F238E27FC236}">
                <a16:creationId xmlns:a16="http://schemas.microsoft.com/office/drawing/2014/main" id="{A29FB4D2-240F-0701-8559-28ACCB4BD8F9}"/>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464600" y="1460177"/>
            <a:ext cx="6490126" cy="2759040"/>
          </a:xfrm>
          <a:ln>
            <a:solidFill>
              <a:schemeClr val="tx1"/>
            </a:solidFill>
          </a:ln>
        </p:spPr>
      </p:pic>
      <p:pic>
        <p:nvPicPr>
          <p:cNvPr id="1026" name="Picture 2" descr="Marmoset Colony Health Management">
            <a:extLst>
              <a:ext uri="{FF2B5EF4-FFF2-40B4-BE49-F238E27FC236}">
                <a16:creationId xmlns:a16="http://schemas.microsoft.com/office/drawing/2014/main" id="{8C4D7B77-D7AD-E375-73B7-30AEA326385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92651" y="179783"/>
            <a:ext cx="5055713" cy="651114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9E1FE3A-4D55-5EDE-126A-A0CB8546E187}"/>
              </a:ext>
            </a:extLst>
          </p:cNvPr>
          <p:cNvSpPr txBox="1"/>
          <p:nvPr/>
        </p:nvSpPr>
        <p:spPr>
          <a:xfrm>
            <a:off x="5464601" y="5494788"/>
            <a:ext cx="6490125" cy="1200329"/>
          </a:xfrm>
          <a:prstGeom prst="rect">
            <a:avLst/>
          </a:prstGeom>
          <a:noFill/>
        </p:spPr>
        <p:txBody>
          <a:bodyPr wrap="square">
            <a:spAutoFit/>
          </a:bodyPr>
          <a:lstStyle/>
          <a:p>
            <a:r>
              <a:rPr lang="en-US" dirty="0"/>
              <a:t>https://</a:t>
            </a:r>
            <a:r>
              <a:rPr lang="en-US" dirty="0" err="1"/>
              <a:t>www.nationalacademies.org</a:t>
            </a:r>
            <a:r>
              <a:rPr lang="en-US" dirty="0"/>
              <a:t>/documents/embed/link/LF2255DA3DD1C41C0A42D3BEF0989ACAECE3053A6A9B/file/DF1560C6A62317AC99A5C8A37FB3DD62D701893B7F2B?noSaveAs=1</a:t>
            </a:r>
          </a:p>
        </p:txBody>
      </p:sp>
    </p:spTree>
    <p:extLst>
      <p:ext uri="{BB962C8B-B14F-4D97-AF65-F5344CB8AC3E}">
        <p14:creationId xmlns:p14="http://schemas.microsoft.com/office/powerpoint/2010/main" val="3045489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Primates</a:t>
            </a:r>
          </a:p>
        </p:txBody>
      </p:sp>
      <p:sp>
        <p:nvSpPr>
          <p:cNvPr id="3" name="Content Placeholder 2"/>
          <p:cNvSpPr>
            <a:spLocks noGrp="1"/>
          </p:cNvSpPr>
          <p:nvPr>
            <p:ph idx="1"/>
          </p:nvPr>
        </p:nvSpPr>
        <p:spPr>
          <a:xfrm>
            <a:off x="2589212" y="2133600"/>
            <a:ext cx="5607368" cy="3777622"/>
          </a:xfrm>
        </p:spPr>
        <p:txBody>
          <a:bodyPr>
            <a:normAutofit/>
          </a:bodyPr>
          <a:lstStyle/>
          <a:p>
            <a:r>
              <a:rPr lang="en-US" sz="2800" b="1" dirty="0"/>
              <a:t>Modification of BOVIGAM</a:t>
            </a:r>
          </a:p>
          <a:p>
            <a:r>
              <a:rPr lang="en-US" sz="2800" b="1" dirty="0"/>
              <a:t>Cell mediated immunity test</a:t>
            </a:r>
          </a:p>
          <a:p>
            <a:r>
              <a:rPr lang="en-US" sz="2800" b="1" dirty="0"/>
              <a:t>Positive by cytokine IFN-gamma</a:t>
            </a:r>
          </a:p>
        </p:txBody>
      </p:sp>
      <p:pic>
        <p:nvPicPr>
          <p:cNvPr id="5" name="Picture 4" descr="Table of gamma interferon released by stimulation of each mitogen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96580" y="0"/>
            <a:ext cx="3624044" cy="6858000"/>
          </a:xfrm>
          <a:prstGeom prst="rect">
            <a:avLst/>
          </a:prstGeom>
          <a:ln>
            <a:solidFill>
              <a:schemeClr val="tx1"/>
            </a:solidFill>
          </a:ln>
        </p:spPr>
      </p:pic>
      <p:sp>
        <p:nvSpPr>
          <p:cNvPr id="6" name="Rectangle 5"/>
          <p:cNvSpPr/>
          <p:nvPr/>
        </p:nvSpPr>
        <p:spPr>
          <a:xfrm>
            <a:off x="1708368" y="5216492"/>
            <a:ext cx="6096000" cy="923330"/>
          </a:xfrm>
          <a:prstGeom prst="rect">
            <a:avLst/>
          </a:prstGeom>
        </p:spPr>
        <p:txBody>
          <a:bodyPr>
            <a:spAutoFit/>
          </a:bodyPr>
          <a:lstStyle/>
          <a:p>
            <a:r>
              <a:rPr lang="en-US" dirty="0"/>
              <a:t>http://www.dpz.eu/fileadmin/content/Infektionspathologie/Bilder/Dokumente/SCHROEDER%20TB%20FORMAT%20Cop_Korr.pdf</a:t>
            </a:r>
          </a:p>
        </p:txBody>
      </p:sp>
    </p:spTree>
    <p:extLst>
      <p:ext uri="{BB962C8B-B14F-4D97-AF65-F5344CB8AC3E}">
        <p14:creationId xmlns:p14="http://schemas.microsoft.com/office/powerpoint/2010/main" val="20090136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PRIMAGAM</a:t>
            </a:r>
          </a:p>
        </p:txBody>
      </p:sp>
      <p:sp>
        <p:nvSpPr>
          <p:cNvPr id="3" name="Content Placeholder 2"/>
          <p:cNvSpPr>
            <a:spLocks noGrp="1"/>
          </p:cNvSpPr>
          <p:nvPr>
            <p:ph idx="1"/>
          </p:nvPr>
        </p:nvSpPr>
        <p:spPr>
          <a:xfrm>
            <a:off x="2092254" y="1550504"/>
            <a:ext cx="6810445" cy="5128592"/>
          </a:xfrm>
        </p:spPr>
        <p:txBody>
          <a:bodyPr>
            <a:noAutofit/>
          </a:bodyPr>
          <a:lstStyle/>
          <a:p>
            <a:r>
              <a:rPr lang="en-US" sz="2400" b="1" dirty="0"/>
              <a:t>2 stages</a:t>
            </a:r>
          </a:p>
          <a:p>
            <a:r>
              <a:rPr lang="en-US" sz="2400" b="1" dirty="0"/>
              <a:t>Blood incubated with tuberculin PPD to stimulate lymphocytes</a:t>
            </a:r>
          </a:p>
          <a:p>
            <a:r>
              <a:rPr lang="en-US" sz="2400" b="1" dirty="0"/>
              <a:t>Second </a:t>
            </a:r>
            <a:r>
              <a:rPr lang="mr-IN" sz="2400" b="1" dirty="0"/>
              <a:t>–</a:t>
            </a:r>
            <a:r>
              <a:rPr lang="en-US" sz="2400" b="1" dirty="0"/>
              <a:t> EIA to find IFN-gamma</a:t>
            </a:r>
          </a:p>
          <a:p>
            <a:r>
              <a:rPr lang="en-US" sz="2400" b="1" dirty="0"/>
              <a:t>All bacterial and viral have base-line IFN-gamma =need controls</a:t>
            </a:r>
          </a:p>
          <a:p>
            <a:r>
              <a:rPr lang="en-US" sz="2400" b="1" dirty="0"/>
              <a:t>100% specificity for macaques, 92% sensitivity (similar to skin test)</a:t>
            </a:r>
          </a:p>
          <a:p>
            <a:r>
              <a:rPr lang="en-US" sz="2400" b="1" dirty="0"/>
              <a:t>Baboons are only species where contradictory results reported</a:t>
            </a:r>
          </a:p>
          <a:p>
            <a:r>
              <a:rPr lang="en-US" sz="2400" b="1" dirty="0"/>
              <a:t>Primary screening test or auxiliary test in combination with others</a:t>
            </a:r>
          </a:p>
        </p:txBody>
      </p:sp>
      <p:pic>
        <p:nvPicPr>
          <p:cNvPr id="4" name="Picture 3" descr="Priagam test kit"/>
          <p:cNvPicPr>
            <a:picLocks noChangeAspect="1"/>
          </p:cNvPicPr>
          <p:nvPr/>
        </p:nvPicPr>
        <p:blipFill>
          <a:blip r:embed="rId3"/>
          <a:stretch>
            <a:fillRect/>
          </a:stretch>
        </p:blipFill>
        <p:spPr>
          <a:xfrm>
            <a:off x="8902700" y="2790511"/>
            <a:ext cx="3289300" cy="2463800"/>
          </a:xfrm>
          <a:prstGeom prst="rect">
            <a:avLst/>
          </a:prstGeom>
          <a:ln>
            <a:solidFill>
              <a:schemeClr val="tx1"/>
            </a:solidFill>
          </a:ln>
        </p:spPr>
      </p:pic>
    </p:spTree>
    <p:extLst>
      <p:ext uri="{BB962C8B-B14F-4D97-AF65-F5344CB8AC3E}">
        <p14:creationId xmlns:p14="http://schemas.microsoft.com/office/powerpoint/2010/main" val="1363888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0045" y="243110"/>
            <a:ext cx="8911687" cy="1280890"/>
          </a:xfrm>
        </p:spPr>
        <p:txBody>
          <a:bodyPr/>
          <a:lstStyle/>
          <a:p>
            <a:r>
              <a:rPr lang="en-US" b="1" dirty="0"/>
              <a:t>PRIMAGAM</a:t>
            </a:r>
          </a:p>
        </p:txBody>
      </p:sp>
      <p:pic>
        <p:nvPicPr>
          <p:cNvPr id="4" name="Content Placeholder 3" descr="Primagam test method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957037" y="1127760"/>
            <a:ext cx="8307368" cy="5593080"/>
          </a:xfrm>
          <a:ln>
            <a:solidFill>
              <a:schemeClr val="tx1"/>
            </a:solidFill>
          </a:ln>
        </p:spPr>
      </p:pic>
    </p:spTree>
    <p:extLst>
      <p:ext uri="{BB962C8B-B14F-4D97-AF65-F5344CB8AC3E}">
        <p14:creationId xmlns:p14="http://schemas.microsoft.com/office/powerpoint/2010/main" val="105080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7685" y="333280"/>
            <a:ext cx="8911687" cy="1280890"/>
          </a:xfrm>
        </p:spPr>
        <p:txBody>
          <a:bodyPr/>
          <a:lstStyle/>
          <a:p>
            <a:r>
              <a:rPr lang="en-US" b="1" dirty="0"/>
              <a:t>Math</a:t>
            </a:r>
            <a:r>
              <a:rPr lang="mr-IN" b="1" dirty="0"/>
              <a:t>…</a:t>
            </a:r>
            <a:r>
              <a:rPr lang="en-US" b="1" dirty="0"/>
              <a:t>.</a:t>
            </a:r>
          </a:p>
        </p:txBody>
      </p:sp>
      <p:pic>
        <p:nvPicPr>
          <p:cNvPr id="4" name="Content Placeholder 3" descr="Table of rhesus macaque primagam test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3211513" y="1905000"/>
            <a:ext cx="7213600" cy="1790700"/>
          </a:xfrm>
          <a:ln>
            <a:solidFill>
              <a:schemeClr val="tx1"/>
            </a:solidFill>
          </a:ln>
        </p:spPr>
      </p:pic>
      <p:pic>
        <p:nvPicPr>
          <p:cNvPr id="5" name="Picture 4" descr="Rhesus macaque skin test for primagam"/>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00413" y="4277360"/>
            <a:ext cx="7124700" cy="1778000"/>
          </a:xfrm>
          <a:prstGeom prst="rect">
            <a:avLst/>
          </a:prstGeom>
          <a:ln>
            <a:solidFill>
              <a:schemeClr val="tx1"/>
            </a:solidFill>
          </a:ln>
        </p:spPr>
      </p:pic>
      <p:sp>
        <p:nvSpPr>
          <p:cNvPr id="6" name="TextBox 5"/>
          <p:cNvSpPr txBox="1"/>
          <p:nvPr/>
        </p:nvSpPr>
        <p:spPr>
          <a:xfrm>
            <a:off x="4832466" y="1385801"/>
            <a:ext cx="4613764" cy="461665"/>
          </a:xfrm>
          <a:prstGeom prst="rect">
            <a:avLst/>
          </a:prstGeom>
          <a:noFill/>
        </p:spPr>
        <p:txBody>
          <a:bodyPr wrap="none" rtlCol="0">
            <a:spAutoFit/>
          </a:bodyPr>
          <a:lstStyle/>
          <a:p>
            <a:r>
              <a:rPr lang="en-US" sz="2400" b="1" dirty="0"/>
              <a:t>Species tested by PRIMAGAM</a:t>
            </a:r>
          </a:p>
        </p:txBody>
      </p:sp>
      <p:sp>
        <p:nvSpPr>
          <p:cNvPr id="7" name="TextBox 6"/>
          <p:cNvSpPr txBox="1"/>
          <p:nvPr/>
        </p:nvSpPr>
        <p:spPr>
          <a:xfrm>
            <a:off x="5241175" y="3815695"/>
            <a:ext cx="2896947" cy="461665"/>
          </a:xfrm>
          <a:prstGeom prst="rect">
            <a:avLst/>
          </a:prstGeom>
          <a:noFill/>
        </p:spPr>
        <p:txBody>
          <a:bodyPr wrap="none" rtlCol="0">
            <a:spAutoFit/>
          </a:bodyPr>
          <a:lstStyle/>
          <a:p>
            <a:r>
              <a:rPr lang="en-US" sz="2400" b="1" dirty="0"/>
              <a:t>Rhesus macaques</a:t>
            </a:r>
          </a:p>
        </p:txBody>
      </p:sp>
    </p:spTree>
    <p:extLst>
      <p:ext uri="{BB962C8B-B14F-4D97-AF65-F5344CB8AC3E}">
        <p14:creationId xmlns:p14="http://schemas.microsoft.com/office/powerpoint/2010/main" val="2096849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577685" y="333280"/>
            <a:ext cx="8911687" cy="128089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Math</a:t>
            </a:r>
            <a:r>
              <a:rPr lang="mr-IN" b="1" dirty="0"/>
              <a:t>…</a:t>
            </a:r>
            <a:r>
              <a:rPr lang="en-US" b="1" dirty="0"/>
              <a:t>.</a:t>
            </a:r>
          </a:p>
        </p:txBody>
      </p:sp>
      <p:pic>
        <p:nvPicPr>
          <p:cNvPr id="5" name="Content Placeholder 3" descr="Primagam species tested tab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11513" y="959485"/>
            <a:ext cx="7213600" cy="1790700"/>
          </a:xfrm>
          <a:prstGeom prst="rect">
            <a:avLst/>
          </a:prstGeom>
        </p:spPr>
      </p:pic>
      <p:sp>
        <p:nvSpPr>
          <p:cNvPr id="7" name="TextBox 6"/>
          <p:cNvSpPr txBox="1"/>
          <p:nvPr/>
        </p:nvSpPr>
        <p:spPr>
          <a:xfrm>
            <a:off x="5058055" y="604393"/>
            <a:ext cx="3520516" cy="369332"/>
          </a:xfrm>
          <a:prstGeom prst="rect">
            <a:avLst/>
          </a:prstGeom>
          <a:noFill/>
        </p:spPr>
        <p:txBody>
          <a:bodyPr wrap="none" rtlCol="0">
            <a:spAutoFit/>
          </a:bodyPr>
          <a:lstStyle/>
          <a:p>
            <a:r>
              <a:rPr lang="en-US" dirty="0"/>
              <a:t>Species tested by PRIMAGAM</a:t>
            </a:r>
          </a:p>
        </p:txBody>
      </p:sp>
      <p:sp>
        <p:nvSpPr>
          <p:cNvPr id="8" name="TextBox 7"/>
          <p:cNvSpPr txBox="1"/>
          <p:nvPr/>
        </p:nvSpPr>
        <p:spPr>
          <a:xfrm>
            <a:off x="5058055" y="3105277"/>
            <a:ext cx="3744936" cy="1384995"/>
          </a:xfrm>
          <a:prstGeom prst="rect">
            <a:avLst/>
          </a:prstGeom>
          <a:noFill/>
        </p:spPr>
        <p:txBody>
          <a:bodyPr wrap="none" rtlCol="0">
            <a:spAutoFit/>
          </a:bodyPr>
          <a:lstStyle/>
          <a:p>
            <a:r>
              <a:rPr lang="en-US" sz="2800" dirty="0"/>
              <a:t>Sensitivity = a/(a+c)</a:t>
            </a:r>
          </a:p>
          <a:p>
            <a:endParaRPr lang="en-US" sz="2800" dirty="0"/>
          </a:p>
          <a:p>
            <a:r>
              <a:rPr lang="en-US" sz="2800" dirty="0"/>
              <a:t>Specificity =d/(b+d) </a:t>
            </a:r>
          </a:p>
        </p:txBody>
      </p:sp>
      <p:sp>
        <p:nvSpPr>
          <p:cNvPr id="9" name="Rectangle 8"/>
          <p:cNvSpPr/>
          <p:nvPr/>
        </p:nvSpPr>
        <p:spPr>
          <a:xfrm>
            <a:off x="3882523" y="4845364"/>
            <a:ext cx="6096000" cy="1815882"/>
          </a:xfrm>
          <a:prstGeom prst="rect">
            <a:avLst/>
          </a:prstGeom>
        </p:spPr>
        <p:txBody>
          <a:bodyPr>
            <a:spAutoFit/>
          </a:bodyPr>
          <a:lstStyle/>
          <a:p>
            <a:r>
              <a:rPr lang="en-US" sz="2800" dirty="0"/>
              <a:t>Sensitivity = a/(a+c) = 12/15 = 80%</a:t>
            </a:r>
          </a:p>
          <a:p>
            <a:endParaRPr lang="en-US" sz="2800" dirty="0"/>
          </a:p>
          <a:p>
            <a:endParaRPr lang="en-US" sz="2800" dirty="0"/>
          </a:p>
          <a:p>
            <a:r>
              <a:rPr lang="en-US" sz="2800" dirty="0"/>
              <a:t>Specificity =d/(b+d) = 36/39 = 92%</a:t>
            </a:r>
          </a:p>
        </p:txBody>
      </p:sp>
    </p:spTree>
    <p:extLst>
      <p:ext uri="{BB962C8B-B14F-4D97-AF65-F5344CB8AC3E}">
        <p14:creationId xmlns:p14="http://schemas.microsoft.com/office/powerpoint/2010/main" val="30742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Math</a:t>
            </a:r>
          </a:p>
        </p:txBody>
      </p:sp>
      <p:pic>
        <p:nvPicPr>
          <p:cNvPr id="4" name="Picture 3" descr="Rhesus macaque primagam test"/>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16580" y="2411273"/>
            <a:ext cx="7124700" cy="1778000"/>
          </a:xfrm>
          <a:prstGeom prst="rect">
            <a:avLst/>
          </a:prstGeom>
        </p:spPr>
      </p:pic>
      <p:sp>
        <p:nvSpPr>
          <p:cNvPr id="5" name="TextBox 4"/>
          <p:cNvSpPr txBox="1"/>
          <p:nvPr/>
        </p:nvSpPr>
        <p:spPr>
          <a:xfrm>
            <a:off x="5273040" y="1923534"/>
            <a:ext cx="2218877" cy="369332"/>
          </a:xfrm>
          <a:prstGeom prst="rect">
            <a:avLst/>
          </a:prstGeom>
          <a:noFill/>
        </p:spPr>
        <p:txBody>
          <a:bodyPr wrap="none" rtlCol="0">
            <a:spAutoFit/>
          </a:bodyPr>
          <a:lstStyle/>
          <a:p>
            <a:r>
              <a:rPr lang="en-US" dirty="0"/>
              <a:t>Rhesus macaques</a:t>
            </a:r>
          </a:p>
        </p:txBody>
      </p:sp>
      <p:sp>
        <p:nvSpPr>
          <p:cNvPr id="6" name="Rectangle 5"/>
          <p:cNvSpPr/>
          <p:nvPr/>
        </p:nvSpPr>
        <p:spPr>
          <a:xfrm>
            <a:off x="1918915" y="4410193"/>
            <a:ext cx="6096000" cy="1200329"/>
          </a:xfrm>
          <a:prstGeom prst="rect">
            <a:avLst/>
          </a:prstGeom>
        </p:spPr>
        <p:txBody>
          <a:bodyPr>
            <a:spAutoFit/>
          </a:bodyPr>
          <a:lstStyle/>
          <a:p>
            <a:r>
              <a:rPr lang="en-US" sz="2400" dirty="0"/>
              <a:t>Sensitivity = a/(a+c)</a:t>
            </a:r>
          </a:p>
          <a:p>
            <a:endParaRPr lang="en-US" sz="2400" dirty="0"/>
          </a:p>
          <a:p>
            <a:r>
              <a:rPr lang="en-US" sz="2400" dirty="0"/>
              <a:t>Specificity =d/(b+d) </a:t>
            </a:r>
          </a:p>
        </p:txBody>
      </p:sp>
      <p:sp>
        <p:nvSpPr>
          <p:cNvPr id="3" name="Rectangle 2"/>
          <p:cNvSpPr/>
          <p:nvPr/>
        </p:nvSpPr>
        <p:spPr>
          <a:xfrm>
            <a:off x="5743244" y="4410193"/>
            <a:ext cx="6096000" cy="1815882"/>
          </a:xfrm>
          <a:prstGeom prst="rect">
            <a:avLst/>
          </a:prstGeom>
        </p:spPr>
        <p:txBody>
          <a:bodyPr>
            <a:spAutoFit/>
          </a:bodyPr>
          <a:lstStyle/>
          <a:p>
            <a:r>
              <a:rPr lang="en-US" sz="2800" dirty="0"/>
              <a:t>Sensitivity = a/(a+c) = 8/8 = 100%</a:t>
            </a:r>
          </a:p>
          <a:p>
            <a:endParaRPr lang="en-US" sz="2800" dirty="0"/>
          </a:p>
          <a:p>
            <a:r>
              <a:rPr lang="en-US" sz="2800" dirty="0"/>
              <a:t>Specificity =d/(b+d)  = 14/14 = 100%</a:t>
            </a:r>
          </a:p>
        </p:txBody>
      </p:sp>
    </p:spTree>
    <p:extLst>
      <p:ext uri="{BB962C8B-B14F-4D97-AF65-F5344CB8AC3E}">
        <p14:creationId xmlns:p14="http://schemas.microsoft.com/office/powerpoint/2010/main" val="785812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476500" y="335598"/>
            <a:ext cx="8001000" cy="11430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dirty="0"/>
              <a:t>Diagnostic Tests</a:t>
            </a:r>
          </a:p>
        </p:txBody>
      </p:sp>
      <p:sp>
        <p:nvSpPr>
          <p:cNvPr id="5" name="Content Placeholder 2"/>
          <p:cNvSpPr txBox="1">
            <a:spLocks/>
          </p:cNvSpPr>
          <p:nvPr/>
        </p:nvSpPr>
        <p:spPr>
          <a:xfrm>
            <a:off x="2476500" y="1965960"/>
            <a:ext cx="8001000" cy="41148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sz="2800" b="1" dirty="0"/>
              <a:t>Screening Test = high sensitivity</a:t>
            </a:r>
          </a:p>
          <a:p>
            <a:r>
              <a:rPr lang="en-US" sz="2800" b="1" dirty="0"/>
              <a:t>Confirmatory Test = high specificity</a:t>
            </a:r>
          </a:p>
        </p:txBody>
      </p:sp>
      <p:pic>
        <p:nvPicPr>
          <p:cNvPr id="6" name="Picture 5" descr="Calvin and hobbs cartoon on surveys"/>
          <p:cNvPicPr>
            <a:picLocks noChangeAspect="1"/>
          </p:cNvPicPr>
          <p:nvPr/>
        </p:nvPicPr>
        <p:blipFill>
          <a:blip r:embed="rId3"/>
          <a:stretch>
            <a:fillRect/>
          </a:stretch>
        </p:blipFill>
        <p:spPr>
          <a:xfrm>
            <a:off x="2361161" y="3906732"/>
            <a:ext cx="8355035" cy="2721716"/>
          </a:xfrm>
          <a:prstGeom prst="rect">
            <a:avLst/>
          </a:prstGeom>
        </p:spPr>
      </p:pic>
    </p:spTree>
    <p:extLst>
      <p:ext uri="{BB962C8B-B14F-4D97-AF65-F5344CB8AC3E}">
        <p14:creationId xmlns:p14="http://schemas.microsoft.com/office/powerpoint/2010/main" val="1951881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ensitivity, specificity, false negative, false positive, positive predictive value and negative predictive value"/>
          <p:cNvPicPr>
            <a:picLocks noChangeAspect="1"/>
          </p:cNvPicPr>
          <p:nvPr/>
        </p:nvPicPr>
        <p:blipFill>
          <a:blip r:embed="rId3"/>
          <a:stretch>
            <a:fillRect/>
          </a:stretch>
        </p:blipFill>
        <p:spPr>
          <a:xfrm>
            <a:off x="2158553" y="821735"/>
            <a:ext cx="9058087" cy="4367567"/>
          </a:xfrm>
          <a:prstGeom prst="rect">
            <a:avLst/>
          </a:prstGeom>
          <a:ln>
            <a:solidFill>
              <a:schemeClr val="tx1"/>
            </a:solidFill>
          </a:ln>
        </p:spPr>
      </p:pic>
      <p:sp>
        <p:nvSpPr>
          <p:cNvPr id="3" name="Rectangle 2"/>
          <p:cNvSpPr/>
          <p:nvPr/>
        </p:nvSpPr>
        <p:spPr>
          <a:xfrm>
            <a:off x="6644640" y="5586829"/>
            <a:ext cx="4572000" cy="646331"/>
          </a:xfrm>
          <a:prstGeom prst="rect">
            <a:avLst/>
          </a:prstGeom>
        </p:spPr>
        <p:txBody>
          <a:bodyPr>
            <a:spAutoFit/>
          </a:bodyPr>
          <a:lstStyle/>
          <a:p>
            <a:r>
              <a:rPr lang="en-US" dirty="0"/>
              <a:t>http://www.nature.com/nrneph/journal/v10/n4/fig_tab/nrneph.2013.281_F1.html</a:t>
            </a:r>
          </a:p>
        </p:txBody>
      </p:sp>
      <p:sp>
        <p:nvSpPr>
          <p:cNvPr id="4" name="Title 3">
            <a:extLst>
              <a:ext uri="{FF2B5EF4-FFF2-40B4-BE49-F238E27FC236}">
                <a16:creationId xmlns:a16="http://schemas.microsoft.com/office/drawing/2014/main" id="{B95EC23F-7103-B2FD-37D6-2AA354C5F86E}"/>
              </a:ext>
            </a:extLst>
          </p:cNvPr>
          <p:cNvSpPr>
            <a:spLocks noGrp="1"/>
          </p:cNvSpPr>
          <p:nvPr>
            <p:ph type="title" idx="4294967295"/>
          </p:nvPr>
        </p:nvSpPr>
        <p:spPr>
          <a:xfrm>
            <a:off x="2487416" y="-17473"/>
            <a:ext cx="8911687" cy="1280890"/>
          </a:xfrm>
        </p:spPr>
        <p:txBody>
          <a:bodyPr/>
          <a:lstStyle/>
          <a:p>
            <a:r>
              <a:rPr lang="en-US" b="1" dirty="0"/>
              <a:t>Tests</a:t>
            </a:r>
          </a:p>
        </p:txBody>
      </p:sp>
    </p:spTree>
    <p:extLst>
      <p:ext uri="{BB962C8B-B14F-4D97-AF65-F5344CB8AC3E}">
        <p14:creationId xmlns:p14="http://schemas.microsoft.com/office/powerpoint/2010/main" val="1115055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cell mediated immunity, agent detection, clinical assessment, and humoral immunity">
            <a:extLst>
              <a:ext uri="{FF2B5EF4-FFF2-40B4-BE49-F238E27FC236}">
                <a16:creationId xmlns:a16="http://schemas.microsoft.com/office/drawing/2014/main" id="{125B8C15-9C3B-C542-7394-4FFF5F49FF57}"/>
              </a:ext>
            </a:extLst>
          </p:cNvPr>
          <p:cNvPicPr>
            <a:picLocks noChangeAspect="1"/>
          </p:cNvPicPr>
          <p:nvPr/>
        </p:nvPicPr>
        <p:blipFill>
          <a:blip r:embed="rId3"/>
          <a:stretch>
            <a:fillRect/>
          </a:stretch>
        </p:blipFill>
        <p:spPr>
          <a:xfrm>
            <a:off x="2834593" y="214909"/>
            <a:ext cx="6667215" cy="6291908"/>
          </a:xfrm>
          <a:prstGeom prst="rect">
            <a:avLst/>
          </a:prstGeom>
          <a:ln>
            <a:solidFill>
              <a:schemeClr val="tx1"/>
            </a:solidFill>
          </a:ln>
        </p:spPr>
      </p:pic>
      <p:sp>
        <p:nvSpPr>
          <p:cNvPr id="2" name="TextBox 1">
            <a:extLst>
              <a:ext uri="{FF2B5EF4-FFF2-40B4-BE49-F238E27FC236}">
                <a16:creationId xmlns:a16="http://schemas.microsoft.com/office/drawing/2014/main" id="{C3F26EBF-A627-C877-4AB0-BF4CCAD41F33}"/>
              </a:ext>
            </a:extLst>
          </p:cNvPr>
          <p:cNvSpPr txBox="1"/>
          <p:nvPr/>
        </p:nvSpPr>
        <p:spPr>
          <a:xfrm>
            <a:off x="8589732" y="214909"/>
            <a:ext cx="3602268" cy="1200329"/>
          </a:xfrm>
          <a:prstGeom prst="rect">
            <a:avLst/>
          </a:prstGeom>
          <a:noFill/>
        </p:spPr>
        <p:txBody>
          <a:bodyPr wrap="none" rtlCol="0">
            <a:spAutoFit/>
          </a:bodyPr>
          <a:lstStyle/>
          <a:p>
            <a:r>
              <a:rPr lang="en-US" sz="3600" b="1" dirty="0"/>
              <a:t>Comparison of </a:t>
            </a:r>
          </a:p>
          <a:p>
            <a:pPr algn="ctr"/>
            <a:r>
              <a:rPr lang="en-US" sz="3600" b="1" dirty="0"/>
              <a:t>Tests</a:t>
            </a:r>
          </a:p>
        </p:txBody>
      </p:sp>
    </p:spTree>
    <p:extLst>
      <p:ext uri="{BB962C8B-B14F-4D97-AF65-F5344CB8AC3E}">
        <p14:creationId xmlns:p14="http://schemas.microsoft.com/office/powerpoint/2010/main" val="3579227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1B1B09-D42D-4332-69F3-A3139E4589C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6104" y="2384103"/>
            <a:ext cx="5514370" cy="4255655"/>
          </a:xfrm>
          <a:prstGeom prst="rect">
            <a:avLst/>
          </a:prstGeom>
          <a:ln>
            <a:solidFill>
              <a:schemeClr val="tx1"/>
            </a:solidFill>
          </a:ln>
        </p:spPr>
      </p:pic>
      <p:pic>
        <p:nvPicPr>
          <p:cNvPr id="5" name="Picture 4" descr="Article on Avian mycobacteriosis in Psittacines: A retrospective study of 123 cases">
            <a:extLst>
              <a:ext uri="{FF2B5EF4-FFF2-40B4-BE49-F238E27FC236}">
                <a16:creationId xmlns:a16="http://schemas.microsoft.com/office/drawing/2014/main" id="{758FA002-14DA-4C83-6B4F-BF1F5EB68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98758" y="0"/>
            <a:ext cx="6193242" cy="3122213"/>
          </a:xfrm>
          <a:prstGeom prst="rect">
            <a:avLst/>
          </a:prstGeom>
          <a:ln>
            <a:solidFill>
              <a:schemeClr val="tx1"/>
            </a:solidFill>
          </a:ln>
        </p:spPr>
      </p:pic>
      <p:sp>
        <p:nvSpPr>
          <p:cNvPr id="6" name="TextBox 5">
            <a:extLst>
              <a:ext uri="{FF2B5EF4-FFF2-40B4-BE49-F238E27FC236}">
                <a16:creationId xmlns:a16="http://schemas.microsoft.com/office/drawing/2014/main" id="{9D411F3F-65A8-13C8-BE53-AC4A192A5535}"/>
              </a:ext>
            </a:extLst>
          </p:cNvPr>
          <p:cNvSpPr txBox="1"/>
          <p:nvPr/>
        </p:nvSpPr>
        <p:spPr>
          <a:xfrm>
            <a:off x="6331527" y="3429000"/>
            <a:ext cx="5910592" cy="2523768"/>
          </a:xfrm>
          <a:prstGeom prst="rect">
            <a:avLst/>
          </a:prstGeom>
          <a:noFill/>
        </p:spPr>
        <p:txBody>
          <a:bodyPr wrap="none" rtlCol="0">
            <a:spAutoFit/>
          </a:bodyPr>
          <a:lstStyle/>
          <a:p>
            <a:pPr marL="285750" indent="-285750">
              <a:buFont typeface="Arial" panose="020B0604020202020204" pitchFamily="34" charset="0"/>
              <a:buChar char="•"/>
            </a:pPr>
            <a:r>
              <a:rPr lang="en-US" sz="2800" b="1" dirty="0"/>
              <a:t>M. Avium subspecies avium</a:t>
            </a:r>
          </a:p>
          <a:p>
            <a:pPr marL="285750" indent="-285750">
              <a:buFont typeface="Arial" panose="020B0604020202020204" pitchFamily="34" charset="0"/>
              <a:buChar char="•"/>
            </a:pPr>
            <a:r>
              <a:rPr lang="en-US" sz="2800" b="1" dirty="0"/>
              <a:t>M. </a:t>
            </a:r>
            <a:r>
              <a:rPr lang="en-US" sz="2800" b="1" dirty="0" err="1"/>
              <a:t>genevanvnse</a:t>
            </a:r>
            <a:endParaRPr lang="en-US" sz="2800" b="1" dirty="0"/>
          </a:p>
          <a:p>
            <a:pPr marL="285750" indent="-285750">
              <a:buFont typeface="Arial" panose="020B0604020202020204" pitchFamily="34" charset="0"/>
              <a:buChar char="•"/>
            </a:pPr>
            <a:r>
              <a:rPr lang="en-US" sz="2800" b="1" dirty="0"/>
              <a:t>Atypical </a:t>
            </a:r>
            <a:r>
              <a:rPr lang="en-US" sz="2800" b="1" dirty="0" err="1"/>
              <a:t>mycobacetria</a:t>
            </a:r>
            <a:endParaRPr lang="en-US" sz="2800" b="1" dirty="0"/>
          </a:p>
          <a:p>
            <a:pPr marL="285750" indent="-285750">
              <a:buFont typeface="Arial" panose="020B0604020202020204" pitchFamily="34" charset="0"/>
              <a:buChar char="•"/>
            </a:pPr>
            <a:r>
              <a:rPr lang="en-US" sz="2800" b="1" dirty="0"/>
              <a:t>Rod shaped and vary in length </a:t>
            </a:r>
          </a:p>
          <a:p>
            <a:pPr marL="285750" indent="-285750">
              <a:buFont typeface="Arial" panose="020B0604020202020204" pitchFamily="34" charset="0"/>
              <a:buChar char="•"/>
            </a:pPr>
            <a:r>
              <a:rPr lang="en-US" sz="2800" b="1" dirty="0"/>
              <a:t>Survives in soil up to 4 years</a:t>
            </a:r>
          </a:p>
          <a:p>
            <a:endParaRPr lang="en-US" dirty="0"/>
          </a:p>
        </p:txBody>
      </p:sp>
      <p:sp>
        <p:nvSpPr>
          <p:cNvPr id="7" name="TextBox 6">
            <a:extLst>
              <a:ext uri="{FF2B5EF4-FFF2-40B4-BE49-F238E27FC236}">
                <a16:creationId xmlns:a16="http://schemas.microsoft.com/office/drawing/2014/main" id="{156EF693-861B-6F21-FEF1-491C0D4F716C}"/>
              </a:ext>
            </a:extLst>
          </p:cNvPr>
          <p:cNvSpPr txBox="1"/>
          <p:nvPr/>
        </p:nvSpPr>
        <p:spPr>
          <a:xfrm>
            <a:off x="946949" y="0"/>
            <a:ext cx="4913525" cy="584775"/>
          </a:xfrm>
          <a:prstGeom prst="rect">
            <a:avLst/>
          </a:prstGeom>
          <a:noFill/>
        </p:spPr>
        <p:txBody>
          <a:bodyPr wrap="none" rtlCol="0">
            <a:spAutoFit/>
          </a:bodyPr>
          <a:lstStyle/>
          <a:p>
            <a:r>
              <a:rPr lang="en-US" sz="3200" b="1" dirty="0"/>
              <a:t>Mycobacteria in Avians</a:t>
            </a:r>
          </a:p>
        </p:txBody>
      </p:sp>
    </p:spTree>
    <p:extLst>
      <p:ext uri="{BB962C8B-B14F-4D97-AF65-F5344CB8AC3E}">
        <p14:creationId xmlns:p14="http://schemas.microsoft.com/office/powerpoint/2010/main" val="36283224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6E844A-2632-EE61-1102-065D33FBCD50}"/>
              </a:ext>
            </a:extLst>
          </p:cNvPr>
          <p:cNvSpPr>
            <a:spLocks noGrp="1"/>
          </p:cNvSpPr>
          <p:nvPr>
            <p:ph type="title"/>
          </p:nvPr>
        </p:nvSpPr>
        <p:spPr/>
        <p:txBody>
          <a:bodyPr/>
          <a:lstStyle/>
          <a:p>
            <a:r>
              <a:rPr lang="en-US" b="1" dirty="0"/>
              <a:t>Elephant TB Seroconversion</a:t>
            </a:r>
          </a:p>
        </p:txBody>
      </p:sp>
      <p:pic>
        <p:nvPicPr>
          <p:cNvPr id="5" name="Content Placeholder 4" descr="Article on Seroconversion can precede culture confirmed diagnosis of Mycobacterium tuberculosis infection in Asian elephants (Elephas maximus) by decades">
            <a:extLst>
              <a:ext uri="{FF2B5EF4-FFF2-40B4-BE49-F238E27FC236}">
                <a16:creationId xmlns:a16="http://schemas.microsoft.com/office/drawing/2014/main" id="{45D55A23-12D9-AE35-87D3-87D092C0A4F2}"/>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543299" y="1379222"/>
            <a:ext cx="6943725" cy="5239094"/>
          </a:xfrm>
          <a:prstGeom prst="rect">
            <a:avLst/>
          </a:prstGeom>
        </p:spPr>
      </p:pic>
      <p:sp>
        <p:nvSpPr>
          <p:cNvPr id="6" name="TextBox 5">
            <a:extLst>
              <a:ext uri="{FF2B5EF4-FFF2-40B4-BE49-F238E27FC236}">
                <a16:creationId xmlns:a16="http://schemas.microsoft.com/office/drawing/2014/main" id="{603D7131-F9A8-5F14-E1BA-82DA8770B0BA}"/>
              </a:ext>
            </a:extLst>
          </p:cNvPr>
          <p:cNvSpPr txBox="1"/>
          <p:nvPr/>
        </p:nvSpPr>
        <p:spPr>
          <a:xfrm>
            <a:off x="1628992" y="6233890"/>
            <a:ext cx="1914307" cy="369332"/>
          </a:xfrm>
          <a:prstGeom prst="rect">
            <a:avLst/>
          </a:prstGeom>
          <a:noFill/>
        </p:spPr>
        <p:txBody>
          <a:bodyPr wrap="none" rtlCol="0">
            <a:spAutoFit/>
          </a:bodyPr>
          <a:lstStyle/>
          <a:p>
            <a:r>
              <a:rPr lang="en-US" dirty="0"/>
              <a:t>Greenfield-Feig</a:t>
            </a:r>
          </a:p>
        </p:txBody>
      </p:sp>
    </p:spTree>
    <p:extLst>
      <p:ext uri="{BB962C8B-B14F-4D97-AF65-F5344CB8AC3E}">
        <p14:creationId xmlns:p14="http://schemas.microsoft.com/office/powerpoint/2010/main" val="39890348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able on Mycobacterium tuberculosis in Asian elephants">
            <a:extLst>
              <a:ext uri="{FF2B5EF4-FFF2-40B4-BE49-F238E27FC236}">
                <a16:creationId xmlns:a16="http://schemas.microsoft.com/office/drawing/2014/main" id="{A12C539B-37EE-CDB2-3E77-F62409586809}"/>
              </a:ext>
            </a:extLst>
          </p:cNvPr>
          <p:cNvPicPr>
            <a:picLocks noChangeAspect="1"/>
          </p:cNvPicPr>
          <p:nvPr/>
        </p:nvPicPr>
        <p:blipFill>
          <a:blip r:embed="rId2"/>
          <a:stretch>
            <a:fillRect/>
          </a:stretch>
        </p:blipFill>
        <p:spPr>
          <a:xfrm>
            <a:off x="1943099" y="1428750"/>
            <a:ext cx="9521850" cy="5106475"/>
          </a:xfrm>
          <a:prstGeom prst="rect">
            <a:avLst/>
          </a:prstGeom>
        </p:spPr>
      </p:pic>
      <p:sp>
        <p:nvSpPr>
          <p:cNvPr id="4" name="Title 3">
            <a:extLst>
              <a:ext uri="{FF2B5EF4-FFF2-40B4-BE49-F238E27FC236}">
                <a16:creationId xmlns:a16="http://schemas.microsoft.com/office/drawing/2014/main" id="{A44BC2C2-FBB4-DDCF-D2F0-49AD789A534D}"/>
              </a:ext>
            </a:extLst>
          </p:cNvPr>
          <p:cNvSpPr>
            <a:spLocks noGrp="1"/>
          </p:cNvSpPr>
          <p:nvPr>
            <p:ph type="title"/>
          </p:nvPr>
        </p:nvSpPr>
        <p:spPr>
          <a:xfrm>
            <a:off x="1943099" y="228707"/>
            <a:ext cx="8911687" cy="1280890"/>
          </a:xfrm>
        </p:spPr>
        <p:txBody>
          <a:bodyPr/>
          <a:lstStyle/>
          <a:p>
            <a:r>
              <a:rPr lang="en-US" b="1" dirty="0"/>
              <a:t>Elephant TB Seroconversion or Culture</a:t>
            </a:r>
          </a:p>
        </p:txBody>
      </p:sp>
    </p:spTree>
    <p:extLst>
      <p:ext uri="{BB962C8B-B14F-4D97-AF65-F5344CB8AC3E}">
        <p14:creationId xmlns:p14="http://schemas.microsoft.com/office/powerpoint/2010/main" val="3609288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ED8F2-15EB-F43B-EC84-BD9F1A60FF1F}"/>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87CB27A8-AF3B-0328-764B-5C3AB898B7C1}"/>
              </a:ext>
            </a:extLst>
          </p:cNvPr>
          <p:cNvSpPr>
            <a:spLocks noGrp="1"/>
          </p:cNvSpPr>
          <p:nvPr>
            <p:ph idx="1"/>
          </p:nvPr>
        </p:nvSpPr>
        <p:spPr>
          <a:xfrm>
            <a:off x="2589212" y="1514475"/>
            <a:ext cx="9369426" cy="4972049"/>
          </a:xfrm>
        </p:spPr>
        <p:txBody>
          <a:bodyPr>
            <a:normAutofit fontScale="92500" lnSpcReduction="20000"/>
          </a:bodyPr>
          <a:lstStyle/>
          <a:p>
            <a:pPr marL="0" indent="0">
              <a:buNone/>
            </a:pPr>
            <a:r>
              <a:rPr lang="en-US" sz="2800" b="1" dirty="0"/>
              <a:t>In a study evaluating </a:t>
            </a:r>
            <a:r>
              <a:rPr lang="en-US" sz="2800" b="1" i="1" dirty="0"/>
              <a:t>Mycobacterium tuberculosis</a:t>
            </a:r>
            <a:r>
              <a:rPr lang="en-US" sz="2800" b="1" dirty="0"/>
              <a:t> infection in Asian elephants (</a:t>
            </a:r>
            <a:r>
              <a:rPr lang="en-US" sz="2800" b="1" i="1" dirty="0"/>
              <a:t>Elephas maximus</a:t>
            </a:r>
            <a:r>
              <a:rPr lang="en-US" sz="2800" b="1" dirty="0"/>
              <a:t>), which of the following statements is correct?</a:t>
            </a:r>
          </a:p>
          <a:p>
            <a:pPr marL="0" indent="0">
              <a:buNone/>
            </a:pPr>
            <a:endParaRPr lang="en-US" sz="2800" b="1" dirty="0"/>
          </a:p>
          <a:p>
            <a:pPr marL="0" indent="0">
              <a:buNone/>
            </a:pPr>
            <a:r>
              <a:rPr lang="en-US" sz="2800" b="1" dirty="0"/>
              <a:t>a) Trunk wash culture is a highly sensitive method for detecting </a:t>
            </a:r>
            <a:r>
              <a:rPr lang="en-US" sz="2800" b="1" i="1" dirty="0"/>
              <a:t>M. tuberculosis</a:t>
            </a:r>
            <a:r>
              <a:rPr lang="en-US" sz="2800" b="1" dirty="0"/>
              <a:t> infection in elephants.</a:t>
            </a:r>
            <a:br>
              <a:rPr lang="en-US" sz="2800" b="1" dirty="0"/>
            </a:br>
            <a:r>
              <a:rPr lang="en-US" sz="2800" b="1" dirty="0"/>
              <a:t>b) Most elephants in the study were calves or juveniles at the time of first seroconversion.</a:t>
            </a:r>
            <a:br>
              <a:rPr lang="en-US" sz="2800" b="1" dirty="0"/>
            </a:br>
            <a:r>
              <a:rPr lang="en-US" sz="2800" b="1" dirty="0"/>
              <a:t>c) Seroconversion typically occurred within a few months of exposure to a positive elephant.</a:t>
            </a:r>
            <a:br>
              <a:rPr lang="en-US" sz="2800" b="1" dirty="0"/>
            </a:br>
            <a:r>
              <a:rPr lang="en-US" sz="2800" b="1" dirty="0"/>
              <a:t>d) Elephants could remain seropositive for decades prior to a positive culture results.</a:t>
            </a:r>
            <a:br>
              <a:rPr lang="en-US" sz="2800" b="1" dirty="0"/>
            </a:br>
            <a:r>
              <a:rPr lang="en-US" sz="2800" b="1" dirty="0"/>
              <a:t>e) All </a:t>
            </a:r>
            <a:r>
              <a:rPr lang="en-US" sz="2800" b="1" i="1" dirty="0"/>
              <a:t>M. tuberculosis</a:t>
            </a:r>
            <a:r>
              <a:rPr lang="en-US" sz="2800" b="1" dirty="0"/>
              <a:t>–positive elephants were diagnosed antemortem with a positive culture. </a:t>
            </a:r>
          </a:p>
          <a:p>
            <a:endParaRPr lang="en-US" dirty="0"/>
          </a:p>
        </p:txBody>
      </p:sp>
    </p:spTree>
    <p:extLst>
      <p:ext uri="{BB962C8B-B14F-4D97-AF65-F5344CB8AC3E}">
        <p14:creationId xmlns:p14="http://schemas.microsoft.com/office/powerpoint/2010/main" val="29561558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2E420-1203-7461-FD29-C4BABD46B68D}"/>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F88910F5-350D-EFDD-EA84-66A72FCCB760}"/>
              </a:ext>
            </a:extLst>
          </p:cNvPr>
          <p:cNvSpPr>
            <a:spLocks noGrp="1"/>
          </p:cNvSpPr>
          <p:nvPr>
            <p:ph idx="1"/>
          </p:nvPr>
        </p:nvSpPr>
        <p:spPr>
          <a:xfrm>
            <a:off x="2143125" y="1314450"/>
            <a:ext cx="10048875" cy="5543550"/>
          </a:xfrm>
        </p:spPr>
        <p:txBody>
          <a:bodyPr>
            <a:normAutofit fontScale="70000" lnSpcReduction="20000"/>
          </a:bodyPr>
          <a:lstStyle/>
          <a:p>
            <a:pPr marL="0" indent="0">
              <a:buNone/>
            </a:pPr>
            <a:r>
              <a:rPr lang="en-US" sz="2800" b="1" dirty="0"/>
              <a:t>In a study evaluating </a:t>
            </a:r>
            <a:r>
              <a:rPr lang="en-US" sz="2800" b="1" i="1" dirty="0"/>
              <a:t>Mycobacterium tuberculosis</a:t>
            </a:r>
            <a:r>
              <a:rPr lang="en-US" sz="2800" b="1" dirty="0"/>
              <a:t> infection in Asian elephants (</a:t>
            </a:r>
            <a:r>
              <a:rPr lang="en-US" sz="2800" b="1" i="1" dirty="0"/>
              <a:t>Elephas maximus</a:t>
            </a:r>
            <a:r>
              <a:rPr lang="en-US" sz="2800" b="1" dirty="0"/>
              <a:t>), which of the following statements is correct?</a:t>
            </a:r>
          </a:p>
          <a:p>
            <a:pPr marL="0" indent="0">
              <a:buNone/>
            </a:pPr>
            <a:endParaRPr lang="en-US" sz="2800" b="1" dirty="0"/>
          </a:p>
          <a:p>
            <a:pPr marL="0" indent="0">
              <a:buNone/>
            </a:pPr>
            <a:r>
              <a:rPr lang="en-US" sz="2800" b="1" dirty="0"/>
              <a:t>a) Trunk wash culture is a highly sensitive method for detecting </a:t>
            </a:r>
            <a:r>
              <a:rPr lang="en-US" sz="2800" b="1" i="1" dirty="0"/>
              <a:t>M. tuberculosis</a:t>
            </a:r>
            <a:r>
              <a:rPr lang="en-US" sz="2800" b="1" dirty="0"/>
              <a:t> infection in elephants.</a:t>
            </a:r>
            <a:br>
              <a:rPr lang="en-US" sz="2800" b="1" dirty="0"/>
            </a:br>
            <a:r>
              <a:rPr lang="en-US" sz="2800" b="1" dirty="0"/>
              <a:t>b) Most elephants in the study were calves or juveniles at the time of first seroconversion.</a:t>
            </a:r>
            <a:br>
              <a:rPr lang="en-US" sz="2800" b="1" dirty="0"/>
            </a:br>
            <a:r>
              <a:rPr lang="en-US" sz="2800" b="1" dirty="0"/>
              <a:t>c) Seroconversion typically occurred within a few months of exposure to a positive elephant.</a:t>
            </a:r>
            <a:br>
              <a:rPr lang="en-US" sz="2800" b="1" dirty="0"/>
            </a:br>
            <a:r>
              <a:rPr lang="en-US" sz="2800" b="1" dirty="0">
                <a:highlight>
                  <a:srgbClr val="FFFF00"/>
                </a:highlight>
              </a:rPr>
              <a:t>d) Elephants could remain seropositive for decades prior to a positive culture results.</a:t>
            </a:r>
            <a:br>
              <a:rPr lang="en-US" sz="2800" b="1" dirty="0"/>
            </a:br>
            <a:r>
              <a:rPr lang="en-US" sz="2800" b="1" dirty="0"/>
              <a:t>e) All </a:t>
            </a:r>
            <a:r>
              <a:rPr lang="en-US" sz="2800" b="1" i="1" dirty="0"/>
              <a:t>M. tuberculosis</a:t>
            </a:r>
            <a:r>
              <a:rPr lang="en-US" sz="2800" b="1" dirty="0"/>
              <a:t>–positive elephants were diagnosed antemortem with a positive culture. </a:t>
            </a:r>
          </a:p>
          <a:p>
            <a:pPr marL="0" indent="0">
              <a:buNone/>
            </a:pPr>
            <a:endParaRPr lang="en-US" sz="2800" b="1" dirty="0"/>
          </a:p>
          <a:p>
            <a:pPr marL="0" indent="0">
              <a:buNone/>
            </a:pPr>
            <a:r>
              <a:rPr lang="en-US" sz="2800" b="1" dirty="0"/>
              <a:t>Answer: D; A - trunk wash cultures are insensitive method for diagnosis; B - most elephants adults; C - could be years between exposure and seroconversion; D - could be years between seropositive and culture positive; E - some were only positive postmortem on isolation </a:t>
            </a:r>
          </a:p>
          <a:p>
            <a:pPr marL="0" indent="0">
              <a:buNone/>
            </a:pPr>
            <a:endParaRPr lang="en-US" dirty="0"/>
          </a:p>
        </p:txBody>
      </p:sp>
    </p:spTree>
    <p:extLst>
      <p:ext uri="{BB962C8B-B14F-4D97-AF65-F5344CB8AC3E}">
        <p14:creationId xmlns:p14="http://schemas.microsoft.com/office/powerpoint/2010/main" val="39713852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Elephant tuberculosis</a:t>
            </a:r>
          </a:p>
        </p:txBody>
      </p:sp>
      <p:sp>
        <p:nvSpPr>
          <p:cNvPr id="3" name="Content Placeholder 2"/>
          <p:cNvSpPr>
            <a:spLocks noGrp="1"/>
          </p:cNvSpPr>
          <p:nvPr>
            <p:ph idx="1"/>
          </p:nvPr>
        </p:nvSpPr>
        <p:spPr>
          <a:xfrm>
            <a:off x="2036319" y="2282916"/>
            <a:ext cx="5215086" cy="3777622"/>
          </a:xfrm>
        </p:spPr>
        <p:txBody>
          <a:bodyPr>
            <a:normAutofit/>
          </a:bodyPr>
          <a:lstStyle/>
          <a:p>
            <a:r>
              <a:rPr lang="en-US" sz="2800" b="1" dirty="0"/>
              <a:t>Mycobacterium tuberculosis (Mtb)</a:t>
            </a:r>
          </a:p>
          <a:p>
            <a:r>
              <a:rPr lang="en-US" sz="2800" b="1" dirty="0"/>
              <a:t>Transmission</a:t>
            </a:r>
          </a:p>
        </p:txBody>
      </p:sp>
      <p:pic>
        <p:nvPicPr>
          <p:cNvPr id="4" name="Picture 3" descr="Elephant TB recommendations&#10;Elephant Taskforce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028901" y="1485455"/>
            <a:ext cx="4475711" cy="5372545"/>
          </a:xfrm>
          <a:prstGeom prst="rect">
            <a:avLst/>
          </a:prstGeom>
          <a:ln>
            <a:solidFill>
              <a:schemeClr val="tx1"/>
            </a:solidFill>
          </a:ln>
        </p:spPr>
      </p:pic>
    </p:spTree>
    <p:extLst>
      <p:ext uri="{BB962C8B-B14F-4D97-AF65-F5344CB8AC3E}">
        <p14:creationId xmlns:p14="http://schemas.microsoft.com/office/powerpoint/2010/main" val="17895661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Trunk wash</a:t>
            </a:r>
          </a:p>
        </p:txBody>
      </p:sp>
      <p:sp>
        <p:nvSpPr>
          <p:cNvPr id="3" name="Content Placeholder 2"/>
          <p:cNvSpPr>
            <a:spLocks noGrp="1"/>
          </p:cNvSpPr>
          <p:nvPr>
            <p:ph idx="1"/>
          </p:nvPr>
        </p:nvSpPr>
        <p:spPr/>
        <p:txBody>
          <a:bodyPr>
            <a:normAutofit/>
          </a:bodyPr>
          <a:lstStyle/>
          <a:p>
            <a:r>
              <a:rPr lang="en-US" sz="2800" b="1" dirty="0"/>
              <a:t>Trained elephant (2-4 weeks)</a:t>
            </a:r>
          </a:p>
          <a:p>
            <a:r>
              <a:rPr lang="en-US" sz="2800" b="1" dirty="0"/>
              <a:t>Materials </a:t>
            </a:r>
            <a:r>
              <a:rPr lang="mr-IN" sz="2800" b="1" dirty="0"/>
              <a:t>–</a:t>
            </a:r>
            <a:r>
              <a:rPr lang="en-US" sz="2800" b="1" dirty="0"/>
              <a:t> sterile 0.9% saline, sterile 60 ml syringe, 1 gallon zip bag, 50 ml screw top plastic jar or centrifuge tube</a:t>
            </a:r>
          </a:p>
          <a:p>
            <a:r>
              <a:rPr lang="en-US" sz="2800" b="1" dirty="0"/>
              <a:t>Series of 3 collected on separate days in 1 week</a:t>
            </a:r>
          </a:p>
          <a:p>
            <a:r>
              <a:rPr lang="en-US" sz="2800" b="1" dirty="0"/>
              <a:t>No food/water for 2 hours minimum before</a:t>
            </a:r>
          </a:p>
        </p:txBody>
      </p:sp>
    </p:spTree>
    <p:extLst>
      <p:ext uri="{BB962C8B-B14F-4D97-AF65-F5344CB8AC3E}">
        <p14:creationId xmlns:p14="http://schemas.microsoft.com/office/powerpoint/2010/main" val="1729504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Trunk wash</a:t>
            </a:r>
          </a:p>
        </p:txBody>
      </p:sp>
      <p:sp>
        <p:nvSpPr>
          <p:cNvPr id="3" name="Content Placeholder 2"/>
          <p:cNvSpPr>
            <a:spLocks noGrp="1"/>
          </p:cNvSpPr>
          <p:nvPr>
            <p:ph idx="1"/>
          </p:nvPr>
        </p:nvSpPr>
        <p:spPr>
          <a:xfrm>
            <a:off x="2589212" y="1905000"/>
            <a:ext cx="8915400" cy="4551218"/>
          </a:xfrm>
        </p:spPr>
        <p:txBody>
          <a:bodyPr>
            <a:noAutofit/>
          </a:bodyPr>
          <a:lstStyle/>
          <a:p>
            <a:r>
              <a:rPr lang="en-US" sz="2800" b="1" dirty="0"/>
              <a:t>Restrain trunk, tip up</a:t>
            </a:r>
          </a:p>
          <a:p>
            <a:r>
              <a:rPr lang="en-US" sz="2800" b="1" dirty="0"/>
              <a:t>60ml saline into nostril</a:t>
            </a:r>
          </a:p>
          <a:p>
            <a:r>
              <a:rPr lang="en-US" sz="2800" b="1" dirty="0"/>
              <a:t>Lift trunk</a:t>
            </a:r>
          </a:p>
          <a:p>
            <a:r>
              <a:rPr lang="en-US" sz="2800" b="1" dirty="0"/>
              <a:t> Drain/exhale fluid into bag</a:t>
            </a:r>
          </a:p>
          <a:p>
            <a:r>
              <a:rPr lang="en-US" sz="2800" b="1" dirty="0"/>
              <a:t>Should have 40 ml</a:t>
            </a:r>
          </a:p>
          <a:p>
            <a:r>
              <a:rPr lang="en-US" sz="2800" b="1" dirty="0"/>
              <a:t>Refrigerate and send to lab</a:t>
            </a:r>
          </a:p>
          <a:p>
            <a:r>
              <a:rPr lang="en-US" sz="2800" b="1" dirty="0"/>
              <a:t>Frozen regular freezer until sent to lab</a:t>
            </a:r>
          </a:p>
          <a:p>
            <a:r>
              <a:rPr lang="en-US" sz="2800" b="1" dirty="0"/>
              <a:t>qPCR</a:t>
            </a:r>
          </a:p>
        </p:txBody>
      </p:sp>
    </p:spTree>
    <p:extLst>
      <p:ext uri="{BB962C8B-B14F-4D97-AF65-F5344CB8AC3E}">
        <p14:creationId xmlns:p14="http://schemas.microsoft.com/office/powerpoint/2010/main" val="5289169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Trunk wash issues</a:t>
            </a:r>
          </a:p>
        </p:txBody>
      </p:sp>
      <p:sp>
        <p:nvSpPr>
          <p:cNvPr id="3" name="Content Placeholder 2"/>
          <p:cNvSpPr>
            <a:spLocks noGrp="1"/>
          </p:cNvSpPr>
          <p:nvPr>
            <p:ph idx="1"/>
          </p:nvPr>
        </p:nvSpPr>
        <p:spPr>
          <a:xfrm>
            <a:off x="2592925" y="1731818"/>
            <a:ext cx="8915400" cy="4502072"/>
          </a:xfrm>
        </p:spPr>
        <p:txBody>
          <a:bodyPr>
            <a:noAutofit/>
          </a:bodyPr>
          <a:lstStyle/>
          <a:p>
            <a:r>
              <a:rPr lang="en-US" sz="2800" b="1" dirty="0"/>
              <a:t>Safety</a:t>
            </a:r>
          </a:p>
          <a:p>
            <a:r>
              <a:rPr lang="en-US" sz="2800" b="1" dirty="0"/>
              <a:t>Zoonoses</a:t>
            </a:r>
          </a:p>
          <a:p>
            <a:r>
              <a:rPr lang="en-US" sz="2800" b="1" dirty="0"/>
              <a:t>Assumption that has respiratory form</a:t>
            </a:r>
          </a:p>
          <a:p>
            <a:r>
              <a:rPr lang="en-US" sz="2800" b="1" dirty="0"/>
              <a:t>Assumption shed organism in respiratory tract</a:t>
            </a:r>
          </a:p>
          <a:p>
            <a:r>
              <a:rPr lang="en-US" sz="2800" b="1" dirty="0"/>
              <a:t>Assumption will shed in 3 day testing period</a:t>
            </a:r>
          </a:p>
          <a:p>
            <a:r>
              <a:rPr lang="en-US" sz="2800" b="1" dirty="0"/>
              <a:t>Overgrowth potential from trunk contents</a:t>
            </a:r>
          </a:p>
          <a:p>
            <a:r>
              <a:rPr lang="en-US" sz="2800" b="1" dirty="0"/>
              <a:t>Positive = likely positive</a:t>
            </a:r>
          </a:p>
          <a:p>
            <a:r>
              <a:rPr lang="en-US" sz="2800" b="1" dirty="0"/>
              <a:t>Negative = not definitive</a:t>
            </a:r>
          </a:p>
        </p:txBody>
      </p:sp>
    </p:spTree>
    <p:extLst>
      <p:ext uri="{BB962C8B-B14F-4D97-AF65-F5344CB8AC3E}">
        <p14:creationId xmlns:p14="http://schemas.microsoft.com/office/powerpoint/2010/main" val="702044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Positive Elephant</a:t>
            </a:r>
          </a:p>
        </p:txBody>
      </p:sp>
      <p:sp>
        <p:nvSpPr>
          <p:cNvPr id="3" name="Content Placeholder 2"/>
          <p:cNvSpPr>
            <a:spLocks noGrp="1"/>
          </p:cNvSpPr>
          <p:nvPr>
            <p:ph idx="1"/>
          </p:nvPr>
        </p:nvSpPr>
        <p:spPr/>
        <p:txBody>
          <a:bodyPr>
            <a:normAutofit lnSpcReduction="10000"/>
          </a:bodyPr>
          <a:lstStyle/>
          <a:p>
            <a:r>
              <a:rPr lang="en-US" sz="2800" b="1" dirty="0"/>
              <a:t>Notify regulator</a:t>
            </a:r>
          </a:p>
          <a:p>
            <a:r>
              <a:rPr lang="en-US" sz="2800" b="1" dirty="0"/>
              <a:t>Notify personnel</a:t>
            </a:r>
          </a:p>
          <a:p>
            <a:r>
              <a:rPr lang="en-US" sz="2800" b="1" dirty="0"/>
              <a:t>Notify other facilities</a:t>
            </a:r>
          </a:p>
          <a:p>
            <a:r>
              <a:rPr lang="en-US" sz="2800" b="1" dirty="0"/>
              <a:t>Confirm positive</a:t>
            </a:r>
          </a:p>
          <a:p>
            <a:r>
              <a:rPr lang="en-US" sz="2800" b="1" dirty="0"/>
              <a:t>Sequencing</a:t>
            </a:r>
          </a:p>
          <a:p>
            <a:r>
              <a:rPr lang="en-US" sz="2800" b="1" dirty="0"/>
              <a:t>Sensitivity</a:t>
            </a:r>
          </a:p>
          <a:p>
            <a:r>
              <a:rPr lang="en-US" sz="2800" b="1" dirty="0"/>
              <a:t>Medications</a:t>
            </a:r>
          </a:p>
          <a:p>
            <a:endParaRPr lang="en-US" dirty="0"/>
          </a:p>
        </p:txBody>
      </p:sp>
      <p:pic>
        <p:nvPicPr>
          <p:cNvPr id="4" name="Picture 3" descr="Mycobacteria stained"/>
          <p:cNvPicPr>
            <a:picLocks noChangeAspect="1"/>
          </p:cNvPicPr>
          <p:nvPr/>
        </p:nvPicPr>
        <p:blipFill>
          <a:blip r:embed="rId3"/>
          <a:stretch>
            <a:fillRect/>
          </a:stretch>
        </p:blipFill>
        <p:spPr>
          <a:xfrm>
            <a:off x="7046912" y="2487468"/>
            <a:ext cx="4759512" cy="3069885"/>
          </a:xfrm>
          <a:prstGeom prst="rect">
            <a:avLst/>
          </a:prstGeom>
          <a:ln>
            <a:solidFill>
              <a:schemeClr val="tx1"/>
            </a:solidFill>
          </a:ln>
        </p:spPr>
      </p:pic>
    </p:spTree>
    <p:extLst>
      <p:ext uri="{BB962C8B-B14F-4D97-AF65-F5344CB8AC3E}">
        <p14:creationId xmlns:p14="http://schemas.microsoft.com/office/powerpoint/2010/main" val="7735036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198808"/>
            <a:ext cx="8911687" cy="1280890"/>
          </a:xfrm>
        </p:spPr>
        <p:txBody>
          <a:bodyPr/>
          <a:lstStyle/>
          <a:p>
            <a:r>
              <a:rPr lang="en-US" b="1" dirty="0"/>
              <a:t>Treatment</a:t>
            </a:r>
          </a:p>
        </p:txBody>
      </p:sp>
      <p:sp>
        <p:nvSpPr>
          <p:cNvPr id="3" name="Content Placeholder 2"/>
          <p:cNvSpPr>
            <a:spLocks noGrp="1"/>
          </p:cNvSpPr>
          <p:nvPr>
            <p:ph idx="1"/>
          </p:nvPr>
        </p:nvSpPr>
        <p:spPr>
          <a:xfrm>
            <a:off x="2589212" y="1098364"/>
            <a:ext cx="6012070" cy="5560828"/>
          </a:xfrm>
        </p:spPr>
        <p:txBody>
          <a:bodyPr>
            <a:normAutofit/>
          </a:bodyPr>
          <a:lstStyle/>
          <a:p>
            <a:r>
              <a:rPr lang="en-US" sz="2800" dirty="0"/>
              <a:t>I</a:t>
            </a:r>
            <a:r>
              <a:rPr lang="en-US" sz="2800" b="1" dirty="0"/>
              <a:t>soniazid, Rifampin, Pyrazinamide, and Ethambutol typically used</a:t>
            </a:r>
          </a:p>
          <a:p>
            <a:r>
              <a:rPr lang="en-US" sz="2800" b="1" dirty="0"/>
              <a:t>Isoniazid and Rifampin (or fluroquinolone) in all treatments</a:t>
            </a:r>
          </a:p>
          <a:p>
            <a:r>
              <a:rPr lang="en-US" sz="2800" b="1" dirty="0"/>
              <a:t>Isoniazid is drug to have in all protocols</a:t>
            </a:r>
          </a:p>
          <a:p>
            <a:r>
              <a:rPr lang="en-US" sz="2800" b="1" dirty="0"/>
              <a:t>Tolerance issues</a:t>
            </a:r>
          </a:p>
          <a:p>
            <a:r>
              <a:rPr lang="en-US" sz="2800" b="1" dirty="0"/>
              <a:t>Resistance issues</a:t>
            </a:r>
          </a:p>
          <a:p>
            <a:r>
              <a:rPr lang="en-US" sz="2800" b="1" dirty="0"/>
              <a:t>4 drug regimen for 6-12 months</a:t>
            </a:r>
          </a:p>
          <a:p>
            <a:r>
              <a:rPr lang="en-US" sz="2800" b="1" dirty="0"/>
              <a:t>Oral or rectal</a:t>
            </a:r>
          </a:p>
          <a:p>
            <a:endParaRPr lang="en-US" dirty="0"/>
          </a:p>
          <a:p>
            <a:endParaRPr lang="en-US" dirty="0"/>
          </a:p>
        </p:txBody>
      </p:sp>
      <p:pic>
        <p:nvPicPr>
          <p:cNvPr id="5" name="Picture 4" descr="Elephant medications for Mycobacteria"/>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601282" y="3135741"/>
            <a:ext cx="2669692" cy="3375869"/>
          </a:xfrm>
          <a:prstGeom prst="rect">
            <a:avLst/>
          </a:prstGeom>
          <a:ln>
            <a:solidFill>
              <a:schemeClr val="tx1"/>
            </a:solidFill>
          </a:ln>
        </p:spPr>
      </p:pic>
    </p:spTree>
    <p:extLst>
      <p:ext uri="{BB962C8B-B14F-4D97-AF65-F5344CB8AC3E}">
        <p14:creationId xmlns:p14="http://schemas.microsoft.com/office/powerpoint/2010/main" val="19081067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432724"/>
            <a:ext cx="8911687" cy="1280890"/>
          </a:xfrm>
        </p:spPr>
        <p:txBody>
          <a:bodyPr/>
          <a:lstStyle/>
          <a:p>
            <a:r>
              <a:rPr lang="en-US" b="1" dirty="0"/>
              <a:t>Free-ranging wildlife Bovine tuberculosis reservoirs</a:t>
            </a:r>
          </a:p>
        </p:txBody>
      </p:sp>
      <p:sp>
        <p:nvSpPr>
          <p:cNvPr id="3" name="Content Placeholder 2"/>
          <p:cNvSpPr>
            <a:spLocks noGrp="1"/>
          </p:cNvSpPr>
          <p:nvPr>
            <p:ph idx="1"/>
          </p:nvPr>
        </p:nvSpPr>
        <p:spPr/>
        <p:txBody>
          <a:bodyPr>
            <a:normAutofit/>
          </a:bodyPr>
          <a:lstStyle/>
          <a:p>
            <a:r>
              <a:rPr lang="en-US" sz="2800" b="1" dirty="0"/>
              <a:t>White tailed deer in Michigan</a:t>
            </a:r>
          </a:p>
          <a:p>
            <a:r>
              <a:rPr lang="en-US" sz="2800" b="1" dirty="0"/>
              <a:t>Badgers in Great Britain</a:t>
            </a:r>
          </a:p>
          <a:p>
            <a:r>
              <a:rPr lang="en-US" sz="2800" b="1" dirty="0"/>
              <a:t>Feral pigs in Europe</a:t>
            </a:r>
          </a:p>
          <a:p>
            <a:r>
              <a:rPr lang="en-US" sz="2800" b="1" dirty="0"/>
              <a:t>Brush tailed possums in New Zealand</a:t>
            </a:r>
          </a:p>
          <a:p>
            <a:r>
              <a:rPr lang="en-US" sz="2800" b="1" dirty="0"/>
              <a:t>Buffalo in South Africa</a:t>
            </a:r>
          </a:p>
        </p:txBody>
      </p:sp>
    </p:spTree>
    <p:extLst>
      <p:ext uri="{BB962C8B-B14F-4D97-AF65-F5344CB8AC3E}">
        <p14:creationId xmlns:p14="http://schemas.microsoft.com/office/powerpoint/2010/main" val="7941842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rticle Wildlife reservoirs of bovine tuberculosis worldwide: hosts, pathology, surveillance, and control"/>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1987825" y="0"/>
            <a:ext cx="9912404" cy="6858000"/>
          </a:xfrm>
          <a:ln>
            <a:solidFill>
              <a:schemeClr val="tx1"/>
            </a:solidFill>
          </a:ln>
        </p:spPr>
      </p:pic>
    </p:spTree>
    <p:extLst>
      <p:ext uri="{BB962C8B-B14F-4D97-AF65-F5344CB8AC3E}">
        <p14:creationId xmlns:p14="http://schemas.microsoft.com/office/powerpoint/2010/main" val="1010949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able of summary of features of bovine tuberculosis in willdlife reservoirs"/>
          <p:cNvPicPr>
            <a:picLocks noGrp="1" noChangeAspect="1"/>
          </p:cNvPicPr>
          <p:nvPr>
            <p:ph idx="4294967295"/>
          </p:nvPr>
        </p:nvPicPr>
        <p:blipFill>
          <a:blip r:embed="rId3">
            <a:extLst>
              <a:ext uri="{28A0092B-C50C-407E-A947-70E740481C1C}">
                <a14:useLocalDpi xmlns:a14="http://schemas.microsoft.com/office/drawing/2010/main"/>
              </a:ext>
            </a:extLst>
          </a:blip>
          <a:stretch>
            <a:fillRect/>
          </a:stretch>
        </p:blipFill>
        <p:spPr>
          <a:xfrm>
            <a:off x="1311965" y="546296"/>
            <a:ext cx="10895653" cy="5934017"/>
          </a:xfrm>
          <a:ln>
            <a:solidFill>
              <a:schemeClr val="tx1"/>
            </a:solidFill>
          </a:ln>
        </p:spPr>
      </p:pic>
    </p:spTree>
    <p:extLst>
      <p:ext uri="{BB962C8B-B14F-4D97-AF65-F5344CB8AC3E}">
        <p14:creationId xmlns:p14="http://schemas.microsoft.com/office/powerpoint/2010/main" val="29607597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26456-3E6E-3932-1274-977C01F899B3}"/>
              </a:ext>
            </a:extLst>
          </p:cNvPr>
          <p:cNvSpPr>
            <a:spLocks noGrp="1"/>
          </p:cNvSpPr>
          <p:nvPr>
            <p:ph type="title"/>
          </p:nvPr>
        </p:nvSpPr>
        <p:spPr/>
        <p:txBody>
          <a:bodyPr/>
          <a:lstStyle/>
          <a:p>
            <a:r>
              <a:rPr lang="en-US" b="1" dirty="0"/>
              <a:t>Bovine tuberculosis and Wild Boar</a:t>
            </a:r>
          </a:p>
        </p:txBody>
      </p:sp>
      <p:pic>
        <p:nvPicPr>
          <p:cNvPr id="4" name="Picture 3" descr="Article: Bovine tuberculosis in wild boar (Sus scrofa) in Slovenia">
            <a:extLst>
              <a:ext uri="{FF2B5EF4-FFF2-40B4-BE49-F238E27FC236}">
                <a16:creationId xmlns:a16="http://schemas.microsoft.com/office/drawing/2014/main" id="{C2C9D3A9-E7AD-88A2-20AD-32BB84F0EA9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55925" y="1357220"/>
            <a:ext cx="7073900" cy="5500779"/>
          </a:xfrm>
          <a:prstGeom prst="rect">
            <a:avLst/>
          </a:prstGeom>
          <a:ln>
            <a:solidFill>
              <a:schemeClr val="tx1"/>
            </a:solidFill>
          </a:ln>
        </p:spPr>
      </p:pic>
    </p:spTree>
    <p:extLst>
      <p:ext uri="{BB962C8B-B14F-4D97-AF65-F5344CB8AC3E}">
        <p14:creationId xmlns:p14="http://schemas.microsoft.com/office/powerpoint/2010/main" val="11819291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6DCC-C076-31E9-9A1F-C180C3E49B5A}"/>
              </a:ext>
            </a:extLst>
          </p:cNvPr>
          <p:cNvSpPr>
            <a:spLocks noGrp="1"/>
          </p:cNvSpPr>
          <p:nvPr>
            <p:ph type="title"/>
          </p:nvPr>
        </p:nvSpPr>
        <p:spPr/>
        <p:txBody>
          <a:bodyPr/>
          <a:lstStyle/>
          <a:p>
            <a:r>
              <a:rPr lang="en-US" b="1" dirty="0"/>
              <a:t>Bovine tuberculosis and Wild Boar</a:t>
            </a:r>
            <a:endParaRPr lang="en-US" dirty="0"/>
          </a:p>
        </p:txBody>
      </p:sp>
      <p:pic>
        <p:nvPicPr>
          <p:cNvPr id="5" name="Content Placeholder 4" descr="Table on Bovine tuberculosis in wild boar">
            <a:extLst>
              <a:ext uri="{FF2B5EF4-FFF2-40B4-BE49-F238E27FC236}">
                <a16:creationId xmlns:a16="http://schemas.microsoft.com/office/drawing/2014/main" id="{19777380-23A2-CFB8-31BD-01947ACBD8A8}"/>
              </a:ext>
            </a:extLst>
          </p:cNvPr>
          <p:cNvPicPr>
            <a:picLocks noGrp="1" noChangeAspect="1"/>
          </p:cNvPicPr>
          <p:nvPr>
            <p:ph idx="1"/>
          </p:nvPr>
        </p:nvPicPr>
        <p:blipFill>
          <a:blip r:embed="rId2"/>
          <a:stretch>
            <a:fillRect/>
          </a:stretch>
        </p:blipFill>
        <p:spPr>
          <a:xfrm>
            <a:off x="2185988" y="1385889"/>
            <a:ext cx="9514165" cy="5391360"/>
          </a:xfrm>
          <a:prstGeom prst="rect">
            <a:avLst/>
          </a:prstGeom>
          <a:ln>
            <a:solidFill>
              <a:schemeClr val="tx1"/>
            </a:solidFill>
          </a:ln>
        </p:spPr>
      </p:pic>
    </p:spTree>
    <p:extLst>
      <p:ext uri="{BB962C8B-B14F-4D97-AF65-F5344CB8AC3E}">
        <p14:creationId xmlns:p14="http://schemas.microsoft.com/office/powerpoint/2010/main" val="31302378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2C8CA-D3BD-F1FD-7AEA-A2399AC0A157}"/>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3DCF0DD0-4F0D-8340-E17D-DB689558EC9D}"/>
              </a:ext>
            </a:extLst>
          </p:cNvPr>
          <p:cNvSpPr>
            <a:spLocks noGrp="1"/>
          </p:cNvSpPr>
          <p:nvPr>
            <p:ph idx="1"/>
          </p:nvPr>
        </p:nvSpPr>
        <p:spPr>
          <a:xfrm>
            <a:off x="2589211" y="1457325"/>
            <a:ext cx="9212263" cy="5243513"/>
          </a:xfrm>
        </p:spPr>
        <p:txBody>
          <a:bodyPr>
            <a:normAutofit/>
          </a:bodyPr>
          <a:lstStyle/>
          <a:p>
            <a:pPr marL="0" indent="0">
              <a:buNone/>
            </a:pPr>
            <a:r>
              <a:rPr lang="en-US" sz="2800" b="1" dirty="0"/>
              <a:t>In a recent paper evaluating for the presence of Mycobacterium </a:t>
            </a:r>
            <a:r>
              <a:rPr lang="en-US" sz="2800" b="1" dirty="0" err="1"/>
              <a:t>bovis</a:t>
            </a:r>
            <a:r>
              <a:rPr lang="en-US" sz="2800" b="1" dirty="0"/>
              <a:t> in wild boar (</a:t>
            </a:r>
            <a:r>
              <a:rPr lang="en-US" sz="2800" b="1" i="1" dirty="0"/>
              <a:t>Sus scrofa</a:t>
            </a:r>
            <a:r>
              <a:rPr lang="en-US" sz="2800" b="1" dirty="0"/>
              <a:t>) in Slovenia, which of the following testing methods </a:t>
            </a:r>
            <a:r>
              <a:rPr lang="en-US" sz="2800" b="1" u="sng" dirty="0"/>
              <a:t>were employed</a:t>
            </a:r>
            <a:r>
              <a:rPr lang="en-US" sz="2800" b="1" dirty="0"/>
              <a:t> and which is also considered an </a:t>
            </a:r>
            <a:r>
              <a:rPr lang="en-US" sz="2800" b="1" u="sng" dirty="0"/>
              <a:t>indirect testing method</a:t>
            </a:r>
            <a:r>
              <a:rPr lang="en-US" sz="2800" b="1" dirty="0"/>
              <a:t>?</a:t>
            </a:r>
          </a:p>
          <a:p>
            <a:pPr marL="0" lvl="0" indent="0">
              <a:buNone/>
            </a:pPr>
            <a:r>
              <a:rPr lang="en-US" sz="2800" b="1" dirty="0"/>
              <a:t>A. Acid fast staining</a:t>
            </a:r>
          </a:p>
          <a:p>
            <a:pPr marL="0" lvl="0" indent="0">
              <a:buNone/>
            </a:pPr>
            <a:r>
              <a:rPr lang="en-US" sz="2800" b="1" i="1" dirty="0"/>
              <a:t>B. M. </a:t>
            </a:r>
            <a:r>
              <a:rPr lang="en-US" sz="2800" b="1" i="1" dirty="0" err="1"/>
              <a:t>bovis</a:t>
            </a:r>
            <a:r>
              <a:rPr lang="en-US" sz="2800" b="1" dirty="0"/>
              <a:t> ELISA</a:t>
            </a:r>
          </a:p>
          <a:p>
            <a:pPr marL="0" lvl="0" indent="0">
              <a:buNone/>
            </a:pPr>
            <a:r>
              <a:rPr lang="en-US" sz="2800" b="1" dirty="0"/>
              <a:t>C. Tissue PCR, rRNA sequencing</a:t>
            </a:r>
          </a:p>
          <a:p>
            <a:pPr marL="0" lvl="0" indent="0">
              <a:buNone/>
            </a:pPr>
            <a:r>
              <a:rPr lang="en-US" sz="2800" b="1" dirty="0"/>
              <a:t>D. Tuberculin skin test of the ear</a:t>
            </a:r>
          </a:p>
          <a:p>
            <a:pPr marL="0" lvl="0" indent="0">
              <a:buNone/>
            </a:pPr>
            <a:r>
              <a:rPr lang="en-US" sz="2800" b="1" dirty="0"/>
              <a:t>E. Mass spectrometry</a:t>
            </a:r>
          </a:p>
          <a:p>
            <a:pPr marL="0" indent="0">
              <a:buNone/>
            </a:pPr>
            <a:endParaRPr lang="en-US" dirty="0"/>
          </a:p>
        </p:txBody>
      </p:sp>
    </p:spTree>
    <p:extLst>
      <p:ext uri="{BB962C8B-B14F-4D97-AF65-F5344CB8AC3E}">
        <p14:creationId xmlns:p14="http://schemas.microsoft.com/office/powerpoint/2010/main" val="36841217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6CDEB-871B-27F2-4545-3908F9BC7E8E}"/>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916D9A04-BC68-A8FB-0552-3BEE2EDAC928}"/>
              </a:ext>
            </a:extLst>
          </p:cNvPr>
          <p:cNvSpPr>
            <a:spLocks noGrp="1"/>
          </p:cNvSpPr>
          <p:nvPr>
            <p:ph idx="1"/>
          </p:nvPr>
        </p:nvSpPr>
        <p:spPr>
          <a:xfrm>
            <a:off x="2589211" y="1528763"/>
            <a:ext cx="9269413" cy="5143499"/>
          </a:xfrm>
        </p:spPr>
        <p:txBody>
          <a:bodyPr>
            <a:normAutofit lnSpcReduction="10000"/>
          </a:bodyPr>
          <a:lstStyle/>
          <a:p>
            <a:pPr marL="0" indent="0">
              <a:buNone/>
            </a:pPr>
            <a:r>
              <a:rPr lang="en-US" sz="3200" b="1" dirty="0"/>
              <a:t>In a recent paper evaluating for the presence of Mycobacterium </a:t>
            </a:r>
            <a:r>
              <a:rPr lang="en-US" sz="3200" b="1" dirty="0" err="1"/>
              <a:t>bovis</a:t>
            </a:r>
            <a:r>
              <a:rPr lang="en-US" sz="3200" b="1" dirty="0"/>
              <a:t> in wild boar (</a:t>
            </a:r>
            <a:r>
              <a:rPr lang="en-US" sz="3200" b="1" i="1" dirty="0"/>
              <a:t>Sus scrofa</a:t>
            </a:r>
            <a:r>
              <a:rPr lang="en-US" sz="3200" b="1" dirty="0"/>
              <a:t>) in Slovenia, which of the following testing methods </a:t>
            </a:r>
            <a:r>
              <a:rPr lang="en-US" sz="3200" b="1" u="sng" dirty="0"/>
              <a:t>were employed</a:t>
            </a:r>
            <a:r>
              <a:rPr lang="en-US" sz="3200" b="1" dirty="0"/>
              <a:t> and which is also considered an </a:t>
            </a:r>
            <a:r>
              <a:rPr lang="en-US" sz="3200" b="1" u="sng" dirty="0"/>
              <a:t>indirect testing method</a:t>
            </a:r>
            <a:r>
              <a:rPr lang="en-US" sz="3200" b="1" dirty="0"/>
              <a:t>?</a:t>
            </a:r>
          </a:p>
          <a:p>
            <a:pPr marL="0" lvl="0" indent="0">
              <a:buNone/>
            </a:pPr>
            <a:r>
              <a:rPr lang="en-US" sz="3200" b="1" dirty="0"/>
              <a:t>A. Acid fast staining</a:t>
            </a:r>
          </a:p>
          <a:p>
            <a:pPr marL="0" lvl="0" indent="0">
              <a:buNone/>
            </a:pPr>
            <a:r>
              <a:rPr lang="en-US" sz="3200" b="1" i="1" dirty="0">
                <a:highlight>
                  <a:srgbClr val="FFFF00"/>
                </a:highlight>
              </a:rPr>
              <a:t>B. M. </a:t>
            </a:r>
            <a:r>
              <a:rPr lang="en-US" sz="3200" b="1" i="1" dirty="0" err="1">
                <a:highlight>
                  <a:srgbClr val="FFFF00"/>
                </a:highlight>
              </a:rPr>
              <a:t>bovis</a:t>
            </a:r>
            <a:r>
              <a:rPr lang="en-US" sz="3200" b="1" dirty="0">
                <a:highlight>
                  <a:srgbClr val="FFFF00"/>
                </a:highlight>
              </a:rPr>
              <a:t> ELISA</a:t>
            </a:r>
          </a:p>
          <a:p>
            <a:pPr marL="0" lvl="0" indent="0">
              <a:buNone/>
            </a:pPr>
            <a:r>
              <a:rPr lang="en-US" sz="3200" b="1" dirty="0"/>
              <a:t>C. Tissue PCR, rRNA sequencing</a:t>
            </a:r>
          </a:p>
          <a:p>
            <a:pPr marL="0" lvl="0" indent="0">
              <a:buNone/>
            </a:pPr>
            <a:r>
              <a:rPr lang="en-US" sz="3200" b="1" dirty="0"/>
              <a:t>D. Tuberculin skin test of the ear</a:t>
            </a:r>
          </a:p>
          <a:p>
            <a:pPr marL="0" lvl="0" indent="0">
              <a:buNone/>
            </a:pPr>
            <a:r>
              <a:rPr lang="en-US" sz="3200" b="1" dirty="0"/>
              <a:t>E. Mass spectrometry</a:t>
            </a:r>
          </a:p>
          <a:p>
            <a:pPr marL="0" indent="0">
              <a:buNone/>
            </a:pPr>
            <a:endParaRPr lang="en-US" dirty="0"/>
          </a:p>
        </p:txBody>
      </p:sp>
    </p:spTree>
    <p:extLst>
      <p:ext uri="{BB962C8B-B14F-4D97-AF65-F5344CB8AC3E}">
        <p14:creationId xmlns:p14="http://schemas.microsoft.com/office/powerpoint/2010/main" val="38528225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
            <a:extLst>
              <a:ext uri="{FF2B5EF4-FFF2-40B4-BE49-F238E27FC236}">
                <a16:creationId xmlns:a16="http://schemas.microsoft.com/office/drawing/2014/main" id="{ADDAD018-2C06-7FCB-1C54-290DD5665A5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17127" y="2862792"/>
            <a:ext cx="6649302" cy="3995208"/>
          </a:xfrm>
          <a:prstGeom prst="rect">
            <a:avLst/>
          </a:prstGeom>
          <a:ln>
            <a:solidFill>
              <a:schemeClr val="tx1"/>
            </a:solidFill>
          </a:ln>
        </p:spPr>
      </p:pic>
      <p:sp>
        <p:nvSpPr>
          <p:cNvPr id="3" name="Title 2">
            <a:extLst>
              <a:ext uri="{FF2B5EF4-FFF2-40B4-BE49-F238E27FC236}">
                <a16:creationId xmlns:a16="http://schemas.microsoft.com/office/drawing/2014/main" id="{576734CF-EF2E-E527-0D07-280ECFCEAB27}"/>
              </a:ext>
            </a:extLst>
          </p:cNvPr>
          <p:cNvSpPr>
            <a:spLocks noGrp="1"/>
          </p:cNvSpPr>
          <p:nvPr>
            <p:ph type="title"/>
          </p:nvPr>
        </p:nvSpPr>
        <p:spPr/>
        <p:txBody>
          <a:bodyPr/>
          <a:lstStyle/>
          <a:p>
            <a:r>
              <a:rPr lang="en-US" b="1" dirty="0"/>
              <a:t>Diagnosis of Tuberculosis in wildlife</a:t>
            </a:r>
          </a:p>
        </p:txBody>
      </p:sp>
      <p:pic>
        <p:nvPicPr>
          <p:cNvPr id="6" name="Picture 5" descr="Diagnosis of tuberculosis in wildlife: a systemic review">
            <a:extLst>
              <a:ext uri="{FF2B5EF4-FFF2-40B4-BE49-F238E27FC236}">
                <a16:creationId xmlns:a16="http://schemas.microsoft.com/office/drawing/2014/main" id="{B5CE7CBD-E179-5105-5A8D-17B39738000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8300" y="1671206"/>
            <a:ext cx="5173518" cy="2068228"/>
          </a:xfrm>
          <a:prstGeom prst="rect">
            <a:avLst/>
          </a:prstGeom>
          <a:ln>
            <a:solidFill>
              <a:schemeClr val="tx1"/>
            </a:solidFill>
          </a:ln>
        </p:spPr>
      </p:pic>
    </p:spTree>
    <p:extLst>
      <p:ext uri="{BB962C8B-B14F-4D97-AF65-F5344CB8AC3E}">
        <p14:creationId xmlns:p14="http://schemas.microsoft.com/office/powerpoint/2010/main" val="4490862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60FA-5F3B-40C8-574D-160F63317A40}"/>
              </a:ext>
            </a:extLst>
          </p:cNvPr>
          <p:cNvSpPr>
            <a:spLocks noGrp="1"/>
          </p:cNvSpPr>
          <p:nvPr>
            <p:ph type="title"/>
          </p:nvPr>
        </p:nvSpPr>
        <p:spPr/>
        <p:txBody>
          <a:bodyPr/>
          <a:lstStyle/>
          <a:p>
            <a:r>
              <a:rPr lang="en-US" b="1" dirty="0"/>
              <a:t>Mycobacteria </a:t>
            </a:r>
            <a:r>
              <a:rPr lang="en-US" b="1" dirty="0" err="1"/>
              <a:t>bovis</a:t>
            </a:r>
            <a:endParaRPr lang="en-US" b="1" dirty="0"/>
          </a:p>
        </p:txBody>
      </p:sp>
      <p:sp>
        <p:nvSpPr>
          <p:cNvPr id="3" name="Content Placeholder 2">
            <a:extLst>
              <a:ext uri="{FF2B5EF4-FFF2-40B4-BE49-F238E27FC236}">
                <a16:creationId xmlns:a16="http://schemas.microsoft.com/office/drawing/2014/main" id="{C07242F2-7F78-F212-9E31-E11A5126B4BB}"/>
              </a:ext>
            </a:extLst>
          </p:cNvPr>
          <p:cNvSpPr>
            <a:spLocks noGrp="1"/>
          </p:cNvSpPr>
          <p:nvPr>
            <p:ph idx="1"/>
          </p:nvPr>
        </p:nvSpPr>
        <p:spPr/>
        <p:txBody>
          <a:bodyPr/>
          <a:lstStyle/>
          <a:p>
            <a:endParaRPr lang="en-US"/>
          </a:p>
        </p:txBody>
      </p:sp>
      <p:pic>
        <p:nvPicPr>
          <p:cNvPr id="4" name="Picture 3" descr="https://bulletin.woah.org/wp-content/uploads/2019/Panorama2019-1/3-1_map_ENG_72.jpg Map of Mycobacteria bovis">
            <a:extLst>
              <a:ext uri="{FF2B5EF4-FFF2-40B4-BE49-F238E27FC236}">
                <a16:creationId xmlns:a16="http://schemas.microsoft.com/office/drawing/2014/main" id="{63A4F739-574A-EF6A-A8BD-DDFF71F998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63039" y="1905000"/>
            <a:ext cx="9454173" cy="4798438"/>
          </a:xfrm>
          <a:prstGeom prst="rect">
            <a:avLst/>
          </a:prstGeom>
          <a:ln>
            <a:solidFill>
              <a:schemeClr val="tx1"/>
            </a:solidFill>
          </a:ln>
        </p:spPr>
      </p:pic>
    </p:spTree>
    <p:extLst>
      <p:ext uri="{BB962C8B-B14F-4D97-AF65-F5344CB8AC3E}">
        <p14:creationId xmlns:p14="http://schemas.microsoft.com/office/powerpoint/2010/main" val="14777725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434401-2AAB-6343-F848-F223B1FAE360}"/>
              </a:ext>
            </a:extLst>
          </p:cNvPr>
          <p:cNvSpPr>
            <a:spLocks noGrp="1"/>
          </p:cNvSpPr>
          <p:nvPr>
            <p:ph type="title"/>
          </p:nvPr>
        </p:nvSpPr>
        <p:spPr/>
        <p:txBody>
          <a:bodyPr/>
          <a:lstStyle/>
          <a:p>
            <a:endParaRPr lang="en-US"/>
          </a:p>
        </p:txBody>
      </p:sp>
      <p:pic>
        <p:nvPicPr>
          <p:cNvPr id="6" name="Content Placeholder 5" descr="Will we ever eradicate animal tuberculosis">
            <a:extLst>
              <a:ext uri="{FF2B5EF4-FFF2-40B4-BE49-F238E27FC236}">
                <a16:creationId xmlns:a16="http://schemas.microsoft.com/office/drawing/2014/main" id="{95D2D3C7-F9D1-B364-02D4-614CF5DC9036}"/>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261650" y="1732035"/>
            <a:ext cx="5895266" cy="2244220"/>
          </a:xfrm>
          <a:prstGeom prst="rect">
            <a:avLst/>
          </a:prstGeom>
          <a:ln>
            <a:solidFill>
              <a:schemeClr val="tx1"/>
            </a:solidFill>
          </a:ln>
        </p:spPr>
      </p:pic>
      <p:pic>
        <p:nvPicPr>
          <p:cNvPr id="4" name="Picture 3" descr="Table of animals with tuberculosis">
            <a:extLst>
              <a:ext uri="{FF2B5EF4-FFF2-40B4-BE49-F238E27FC236}">
                <a16:creationId xmlns:a16="http://schemas.microsoft.com/office/drawing/2014/main" id="{48B4C2D0-4F61-9599-10E1-5CE1304DD67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24987" y="0"/>
            <a:ext cx="4828425" cy="6858000"/>
          </a:xfrm>
          <a:prstGeom prst="rect">
            <a:avLst/>
          </a:prstGeom>
          <a:ln>
            <a:solidFill>
              <a:schemeClr val="tx1"/>
            </a:solidFill>
          </a:ln>
        </p:spPr>
      </p:pic>
    </p:spTree>
    <p:extLst>
      <p:ext uri="{BB962C8B-B14F-4D97-AF65-F5344CB8AC3E}">
        <p14:creationId xmlns:p14="http://schemas.microsoft.com/office/powerpoint/2010/main" val="738174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0BCF-4D2B-605E-0229-F702FB0EC4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CA4D80F-CCBA-E861-0FB1-1BD1D5E31565}"/>
              </a:ext>
            </a:extLst>
          </p:cNvPr>
          <p:cNvSpPr>
            <a:spLocks noGrp="1"/>
          </p:cNvSpPr>
          <p:nvPr>
            <p:ph idx="1"/>
          </p:nvPr>
        </p:nvSpPr>
        <p:spPr/>
        <p:txBody>
          <a:bodyPr/>
          <a:lstStyle/>
          <a:p>
            <a:endParaRPr lang="en-US"/>
          </a:p>
        </p:txBody>
      </p:sp>
      <p:pic>
        <p:nvPicPr>
          <p:cNvPr id="4" name="Picture 3" descr="TB control in cattle and possums farmed deer and cattle">
            <a:extLst>
              <a:ext uri="{FF2B5EF4-FFF2-40B4-BE49-F238E27FC236}">
                <a16:creationId xmlns:a16="http://schemas.microsoft.com/office/drawing/2014/main" id="{2A91FA27-7019-3B9F-A14C-E1AD4E652212}"/>
              </a:ext>
            </a:extLst>
          </p:cNvPr>
          <p:cNvPicPr>
            <a:picLocks noChangeAspect="1"/>
          </p:cNvPicPr>
          <p:nvPr/>
        </p:nvPicPr>
        <p:blipFill>
          <a:blip r:embed="rId2"/>
          <a:stretch>
            <a:fillRect/>
          </a:stretch>
        </p:blipFill>
        <p:spPr>
          <a:xfrm>
            <a:off x="2133600" y="1296767"/>
            <a:ext cx="9185564" cy="4942904"/>
          </a:xfrm>
          <a:prstGeom prst="rect">
            <a:avLst/>
          </a:prstGeom>
          <a:ln>
            <a:solidFill>
              <a:schemeClr val="tx1"/>
            </a:solidFill>
          </a:ln>
        </p:spPr>
      </p:pic>
    </p:spTree>
    <p:extLst>
      <p:ext uri="{BB962C8B-B14F-4D97-AF65-F5344CB8AC3E}">
        <p14:creationId xmlns:p14="http://schemas.microsoft.com/office/powerpoint/2010/main" val="1988076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82E90-8897-EE02-0EBE-0A8A3C3FEA68}"/>
              </a:ext>
            </a:extLst>
          </p:cNvPr>
          <p:cNvSpPr>
            <a:spLocks noGrp="1"/>
          </p:cNvSpPr>
          <p:nvPr>
            <p:ph type="title"/>
          </p:nvPr>
        </p:nvSpPr>
        <p:spPr/>
        <p:txBody>
          <a:bodyPr/>
          <a:lstStyle/>
          <a:p>
            <a:r>
              <a:rPr lang="en-US" b="1" dirty="0"/>
              <a:t>M. </a:t>
            </a:r>
            <a:r>
              <a:rPr lang="en-US" b="1" dirty="0" err="1"/>
              <a:t>bovis</a:t>
            </a:r>
            <a:r>
              <a:rPr lang="en-US" b="1" dirty="0"/>
              <a:t> in South Africa – Index Cases</a:t>
            </a:r>
          </a:p>
        </p:txBody>
      </p:sp>
      <p:pic>
        <p:nvPicPr>
          <p:cNvPr id="6" name="Content Placeholder 5" descr="Article Review of diagnostic tests for detection of Mycobacterium bovis infection in South African wildlife">
            <a:extLst>
              <a:ext uri="{FF2B5EF4-FFF2-40B4-BE49-F238E27FC236}">
                <a16:creationId xmlns:a16="http://schemas.microsoft.com/office/drawing/2014/main" id="{60029085-A674-122B-7F9C-F02191EFA930}"/>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429491" y="1448588"/>
            <a:ext cx="6687028" cy="2999118"/>
          </a:xfrm>
          <a:prstGeom prst="rect">
            <a:avLst/>
          </a:prstGeom>
          <a:ln>
            <a:solidFill>
              <a:schemeClr val="tx1"/>
            </a:solidFill>
          </a:ln>
        </p:spPr>
      </p:pic>
      <p:pic>
        <p:nvPicPr>
          <p:cNvPr id="4" name="Picture 3" descr="Figure 1">
            <a:extLst>
              <a:ext uri="{FF2B5EF4-FFF2-40B4-BE49-F238E27FC236}">
                <a16:creationId xmlns:a16="http://schemas.microsoft.com/office/drawing/2014/main" id="{6E626E33-4B4B-2A0E-C36A-165E0173958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17672" y="3558080"/>
            <a:ext cx="5874327" cy="3299920"/>
          </a:xfrm>
          <a:prstGeom prst="rect">
            <a:avLst/>
          </a:prstGeom>
          <a:ln>
            <a:solidFill>
              <a:schemeClr val="tx1"/>
            </a:solidFill>
          </a:ln>
        </p:spPr>
      </p:pic>
    </p:spTree>
    <p:extLst>
      <p:ext uri="{BB962C8B-B14F-4D97-AF65-F5344CB8AC3E}">
        <p14:creationId xmlns:p14="http://schemas.microsoft.com/office/powerpoint/2010/main" val="32213702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haracterizing tuberculosis progression in wild meerkats (Suricata suricatta) from fecal samples and clinical signs&#10;&#10;">
            <a:extLst>
              <a:ext uri="{FF2B5EF4-FFF2-40B4-BE49-F238E27FC236}">
                <a16:creationId xmlns:a16="http://schemas.microsoft.com/office/drawing/2014/main" id="{E1E94301-FAA3-4BD0-6099-F189B384AA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08925" y="24987"/>
            <a:ext cx="7772400" cy="6808025"/>
          </a:xfrm>
          <a:prstGeom prst="rect">
            <a:avLst/>
          </a:prstGeom>
          <a:ln>
            <a:solidFill>
              <a:schemeClr val="tx1"/>
            </a:solidFill>
          </a:ln>
        </p:spPr>
      </p:pic>
    </p:spTree>
    <p:extLst>
      <p:ext uri="{BB962C8B-B14F-4D97-AF65-F5344CB8AC3E}">
        <p14:creationId xmlns:p14="http://schemas.microsoft.com/office/powerpoint/2010/main" val="42333198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B exposure of meerkats&#10;&#10;">
            <a:extLst>
              <a:ext uri="{FF2B5EF4-FFF2-40B4-BE49-F238E27FC236}">
                <a16:creationId xmlns:a16="http://schemas.microsoft.com/office/drawing/2014/main" id="{4AC56B0A-611E-528A-9989-7C0265F5E71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0894" y="69540"/>
            <a:ext cx="6983895" cy="3198421"/>
          </a:xfrm>
          <a:prstGeom prst="rect">
            <a:avLst/>
          </a:prstGeom>
          <a:ln>
            <a:solidFill>
              <a:schemeClr val="tx1"/>
            </a:solidFill>
          </a:ln>
        </p:spPr>
      </p:pic>
      <p:pic>
        <p:nvPicPr>
          <p:cNvPr id="5" name="Picture 4" descr="Meerkats exposed to TB">
            <a:extLst>
              <a:ext uri="{FF2B5EF4-FFF2-40B4-BE49-F238E27FC236}">
                <a16:creationId xmlns:a16="http://schemas.microsoft.com/office/drawing/2014/main" id="{8951C694-F24D-C621-A5EF-8367EED6AAD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64789" y="2230849"/>
            <a:ext cx="5127211" cy="4186516"/>
          </a:xfrm>
          <a:prstGeom prst="rect">
            <a:avLst/>
          </a:prstGeom>
          <a:ln>
            <a:solidFill>
              <a:schemeClr val="tx1"/>
            </a:solidFill>
          </a:ln>
        </p:spPr>
      </p:pic>
      <p:pic>
        <p:nvPicPr>
          <p:cNvPr id="9" name="Picture 8" descr="A meerkat standing on its hind legs&#10;&#10;">
            <a:extLst>
              <a:ext uri="{FF2B5EF4-FFF2-40B4-BE49-F238E27FC236}">
                <a16:creationId xmlns:a16="http://schemas.microsoft.com/office/drawing/2014/main" id="{BF576A57-FD84-31DE-5347-477932849A9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715318" y="3345018"/>
            <a:ext cx="2227744" cy="3512982"/>
          </a:xfrm>
          <a:prstGeom prst="rect">
            <a:avLst/>
          </a:prstGeom>
          <a:ln>
            <a:solidFill>
              <a:schemeClr val="tx1"/>
            </a:solidFill>
          </a:ln>
        </p:spPr>
      </p:pic>
    </p:spTree>
    <p:extLst>
      <p:ext uri="{BB962C8B-B14F-4D97-AF65-F5344CB8AC3E}">
        <p14:creationId xmlns:p14="http://schemas.microsoft.com/office/powerpoint/2010/main" val="4425837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ange overlap for known reservoir hosts of lineage 6 Mycobacterium... |  Download Scientific Diagram">
            <a:extLst>
              <a:ext uri="{FF2B5EF4-FFF2-40B4-BE49-F238E27FC236}">
                <a16:creationId xmlns:a16="http://schemas.microsoft.com/office/drawing/2014/main" id="{951D6F95-5DE0-9FEB-A627-87AD0E140FFC}"/>
              </a:ext>
            </a:extLst>
          </p:cNvPr>
          <p:cNvPicPr>
            <a:picLocks noChangeAspect="1"/>
          </p:cNvPicPr>
          <p:nvPr/>
        </p:nvPicPr>
        <p:blipFill>
          <a:blip r:embed="rId2"/>
          <a:stretch>
            <a:fillRect/>
          </a:stretch>
        </p:blipFill>
        <p:spPr>
          <a:xfrm>
            <a:off x="8165054" y="3561018"/>
            <a:ext cx="4026946" cy="2709306"/>
          </a:xfrm>
          <a:prstGeom prst="rect">
            <a:avLst/>
          </a:prstGeom>
          <a:ln>
            <a:solidFill>
              <a:schemeClr val="tx1"/>
            </a:solidFill>
          </a:ln>
        </p:spPr>
      </p:pic>
      <p:pic>
        <p:nvPicPr>
          <p:cNvPr id="4" name="Picture 3" descr="Meerkats that are normal and infected wtih M. mungi (Mycobacterium tuberculosis complex)">
            <a:extLst>
              <a:ext uri="{FF2B5EF4-FFF2-40B4-BE49-F238E27FC236}">
                <a16:creationId xmlns:a16="http://schemas.microsoft.com/office/drawing/2014/main" id="{366695B7-D209-8A3F-5E4D-3CDFD3C64A3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1842" y="3296983"/>
            <a:ext cx="7772400" cy="3561017"/>
          </a:xfrm>
          <a:prstGeom prst="rect">
            <a:avLst/>
          </a:prstGeom>
          <a:ln>
            <a:solidFill>
              <a:schemeClr val="tx1"/>
            </a:solidFill>
          </a:ln>
        </p:spPr>
      </p:pic>
      <p:pic>
        <p:nvPicPr>
          <p:cNvPr id="6" name="Picture 5" descr="Article Emerging tuberculosis pathogen hijacks social communication behavior in the group-living banded mongoose">
            <a:extLst>
              <a:ext uri="{FF2B5EF4-FFF2-40B4-BE49-F238E27FC236}">
                <a16:creationId xmlns:a16="http://schemas.microsoft.com/office/drawing/2014/main" id="{52A4E393-12B4-11B7-6007-9AAB8A6817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71854" y="111144"/>
            <a:ext cx="4220441" cy="3075003"/>
          </a:xfrm>
          <a:prstGeom prst="rect">
            <a:avLst/>
          </a:prstGeom>
          <a:ln>
            <a:solidFill>
              <a:schemeClr val="tx1"/>
            </a:solidFill>
          </a:ln>
        </p:spPr>
      </p:pic>
      <p:sp>
        <p:nvSpPr>
          <p:cNvPr id="7" name="TextBox 6">
            <a:extLst>
              <a:ext uri="{FF2B5EF4-FFF2-40B4-BE49-F238E27FC236}">
                <a16:creationId xmlns:a16="http://schemas.microsoft.com/office/drawing/2014/main" id="{48C1B0BF-CADC-DECB-1233-5F474B3FC35C}"/>
              </a:ext>
            </a:extLst>
          </p:cNvPr>
          <p:cNvSpPr txBox="1"/>
          <p:nvPr/>
        </p:nvSpPr>
        <p:spPr>
          <a:xfrm>
            <a:off x="1676400" y="263237"/>
            <a:ext cx="4546437" cy="1077218"/>
          </a:xfrm>
          <a:prstGeom prst="rect">
            <a:avLst/>
          </a:prstGeom>
          <a:noFill/>
        </p:spPr>
        <p:txBody>
          <a:bodyPr wrap="none" rtlCol="0">
            <a:spAutoFit/>
          </a:bodyPr>
          <a:lstStyle/>
          <a:p>
            <a:r>
              <a:rPr lang="en-US" sz="3200" b="1" dirty="0"/>
              <a:t>Tuberculosis Complex</a:t>
            </a:r>
          </a:p>
          <a:p>
            <a:r>
              <a:rPr lang="en-US" sz="3200" b="1" dirty="0"/>
              <a:t>In Banded Mongoose</a:t>
            </a:r>
          </a:p>
        </p:txBody>
      </p:sp>
    </p:spTree>
    <p:extLst>
      <p:ext uri="{BB962C8B-B14F-4D97-AF65-F5344CB8AC3E}">
        <p14:creationId xmlns:p14="http://schemas.microsoft.com/office/powerpoint/2010/main" val="36548280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3302" y="246423"/>
            <a:ext cx="8911687" cy="1280890"/>
          </a:xfrm>
        </p:spPr>
        <p:txBody>
          <a:bodyPr/>
          <a:lstStyle/>
          <a:p>
            <a:r>
              <a:rPr lang="en-US" b="1" dirty="0"/>
              <a:t>Rhinoceros Tuberculosis testing</a:t>
            </a:r>
          </a:p>
        </p:txBody>
      </p:sp>
      <p:pic>
        <p:nvPicPr>
          <p:cNvPr id="4" name="Content Placeholder 3" descr="Article Application of elephant TB stat-pak assay and MAPIA (multi-antigen print immunoassay) for detection of tuberculosis and monitoring of treatment in black rhinoceros (Diceros bicornis)"/>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846711" y="1238437"/>
            <a:ext cx="8324871" cy="5619563"/>
          </a:xfrm>
          <a:ln>
            <a:solidFill>
              <a:schemeClr val="tx1"/>
            </a:solidFill>
          </a:ln>
        </p:spPr>
      </p:pic>
    </p:spTree>
    <p:extLst>
      <p:ext uri="{BB962C8B-B14F-4D97-AF65-F5344CB8AC3E}">
        <p14:creationId xmlns:p14="http://schemas.microsoft.com/office/powerpoint/2010/main" val="9789066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Camelids</a:t>
            </a:r>
          </a:p>
        </p:txBody>
      </p:sp>
      <p:sp>
        <p:nvSpPr>
          <p:cNvPr id="3" name="Content Placeholder 2"/>
          <p:cNvSpPr>
            <a:spLocks noGrp="1"/>
          </p:cNvSpPr>
          <p:nvPr>
            <p:ph idx="1"/>
          </p:nvPr>
        </p:nvSpPr>
        <p:spPr/>
        <p:txBody>
          <a:bodyPr>
            <a:normAutofit/>
          </a:bodyPr>
          <a:lstStyle/>
          <a:p>
            <a:r>
              <a:rPr lang="en-US" sz="2800" b="1" i="1" dirty="0"/>
              <a:t>M. bovis and M. tuberculosis</a:t>
            </a:r>
          </a:p>
          <a:p>
            <a:r>
              <a:rPr lang="en-US" sz="2800" b="1" i="1" dirty="0"/>
              <a:t>M. microti</a:t>
            </a:r>
            <a:r>
              <a:rPr lang="en-US" sz="2800" b="1" dirty="0"/>
              <a:t> South American camelids</a:t>
            </a:r>
          </a:p>
          <a:p>
            <a:r>
              <a:rPr lang="en-US" sz="2800" b="1" dirty="0"/>
              <a:t>Combination testing (antibody and Interferon Gamma Release Assay)</a:t>
            </a:r>
          </a:p>
          <a:p>
            <a:r>
              <a:rPr lang="en-US" sz="2800" b="1" dirty="0"/>
              <a:t>TB test in axilla (&lt; 2.0 mm increase </a:t>
            </a:r>
            <a:r>
              <a:rPr lang="mr-IN" sz="2800" b="1" dirty="0"/>
              <a:t>–</a:t>
            </a:r>
            <a:r>
              <a:rPr lang="en-US" sz="2800" b="1" dirty="0"/>
              <a:t> negative; 2-4 mm increase = suspect; &gt;4.0mm = positive)</a:t>
            </a:r>
          </a:p>
        </p:txBody>
      </p:sp>
    </p:spTree>
    <p:extLst>
      <p:ext uri="{BB962C8B-B14F-4D97-AF65-F5344CB8AC3E}">
        <p14:creationId xmlns:p14="http://schemas.microsoft.com/office/powerpoint/2010/main" val="5770404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2679-D9F2-2ECB-2047-1AAA4C8A1097}"/>
              </a:ext>
            </a:extLst>
          </p:cNvPr>
          <p:cNvSpPr>
            <a:spLocks noGrp="1"/>
          </p:cNvSpPr>
          <p:nvPr>
            <p:ph type="title"/>
          </p:nvPr>
        </p:nvSpPr>
        <p:spPr>
          <a:xfrm>
            <a:off x="2564350" y="159224"/>
            <a:ext cx="8911687" cy="1280890"/>
          </a:xfrm>
        </p:spPr>
        <p:txBody>
          <a:bodyPr/>
          <a:lstStyle/>
          <a:p>
            <a:r>
              <a:rPr lang="en-US" b="1" dirty="0"/>
              <a:t>Johne’s Disease in Bison</a:t>
            </a:r>
          </a:p>
        </p:txBody>
      </p:sp>
      <p:pic>
        <p:nvPicPr>
          <p:cNvPr id="5" name="Content Placeholder 4" descr="Article Diagnositic strategies adn strain typing for Johne’s disease in wood bison">
            <a:extLst>
              <a:ext uri="{FF2B5EF4-FFF2-40B4-BE49-F238E27FC236}">
                <a16:creationId xmlns:a16="http://schemas.microsoft.com/office/drawing/2014/main" id="{5687DC9A-E364-FFF1-4F08-C95FB14682B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3400425" y="955303"/>
            <a:ext cx="6869645" cy="5743474"/>
          </a:xfrm>
          <a:prstGeom prst="rect">
            <a:avLst/>
          </a:prstGeom>
          <a:ln>
            <a:solidFill>
              <a:schemeClr val="tx1"/>
            </a:solidFill>
          </a:ln>
        </p:spPr>
      </p:pic>
      <p:sp>
        <p:nvSpPr>
          <p:cNvPr id="6" name="TextBox 5">
            <a:extLst>
              <a:ext uri="{FF2B5EF4-FFF2-40B4-BE49-F238E27FC236}">
                <a16:creationId xmlns:a16="http://schemas.microsoft.com/office/drawing/2014/main" id="{D7602346-2B29-7BC5-3227-CFA9500F7743}"/>
              </a:ext>
            </a:extLst>
          </p:cNvPr>
          <p:cNvSpPr txBox="1"/>
          <p:nvPr/>
        </p:nvSpPr>
        <p:spPr>
          <a:xfrm>
            <a:off x="10887075" y="6315075"/>
            <a:ext cx="636713" cy="369332"/>
          </a:xfrm>
          <a:prstGeom prst="rect">
            <a:avLst/>
          </a:prstGeom>
          <a:noFill/>
        </p:spPr>
        <p:txBody>
          <a:bodyPr wrap="none" rtlCol="0">
            <a:spAutoFit/>
          </a:bodyPr>
          <a:lstStyle/>
          <a:p>
            <a:r>
              <a:rPr lang="en-US" dirty="0"/>
              <a:t>Day</a:t>
            </a:r>
          </a:p>
        </p:txBody>
      </p:sp>
    </p:spTree>
    <p:extLst>
      <p:ext uri="{BB962C8B-B14F-4D97-AF65-F5344CB8AC3E}">
        <p14:creationId xmlns:p14="http://schemas.microsoft.com/office/powerpoint/2010/main" val="555374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DAB9-E6F8-B932-430E-AB5555CCE7F4}"/>
              </a:ext>
            </a:extLst>
          </p:cNvPr>
          <p:cNvSpPr>
            <a:spLocks noGrp="1"/>
          </p:cNvSpPr>
          <p:nvPr>
            <p:ph type="title"/>
          </p:nvPr>
        </p:nvSpPr>
        <p:spPr/>
        <p:txBody>
          <a:bodyPr/>
          <a:lstStyle/>
          <a:p>
            <a:r>
              <a:rPr lang="en-US" b="1" dirty="0"/>
              <a:t>Johne’s Disease in Bison</a:t>
            </a:r>
          </a:p>
        </p:txBody>
      </p:sp>
      <p:pic>
        <p:nvPicPr>
          <p:cNvPr id="5" name="Content Placeholder 4" descr="Johne’s disease in bison figure">
            <a:extLst>
              <a:ext uri="{FF2B5EF4-FFF2-40B4-BE49-F238E27FC236}">
                <a16:creationId xmlns:a16="http://schemas.microsoft.com/office/drawing/2014/main" id="{4779925D-5A82-BFB8-4D3F-1D31FC4B3463}"/>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343274" y="1272125"/>
            <a:ext cx="7300913" cy="5422207"/>
          </a:xfrm>
          <a:prstGeom prst="rect">
            <a:avLst/>
          </a:prstGeom>
          <a:ln>
            <a:solidFill>
              <a:schemeClr val="tx1"/>
            </a:solidFill>
          </a:ln>
        </p:spPr>
      </p:pic>
    </p:spTree>
    <p:extLst>
      <p:ext uri="{BB962C8B-B14F-4D97-AF65-F5344CB8AC3E}">
        <p14:creationId xmlns:p14="http://schemas.microsoft.com/office/powerpoint/2010/main" val="1907862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78D35-9DC6-3851-BD41-88998B251ECC}"/>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5DB7EE93-0C69-F172-D98D-8B04985E9C66}"/>
              </a:ext>
            </a:extLst>
          </p:cNvPr>
          <p:cNvSpPr>
            <a:spLocks noGrp="1"/>
          </p:cNvSpPr>
          <p:nvPr>
            <p:ph idx="1"/>
          </p:nvPr>
        </p:nvSpPr>
        <p:spPr>
          <a:xfrm>
            <a:off x="4146550" y="4176713"/>
            <a:ext cx="8915400" cy="3777622"/>
          </a:xfrm>
        </p:spPr>
        <p:txBody>
          <a:bodyPr/>
          <a:lstStyle/>
          <a:p>
            <a:endParaRPr lang="en-US" dirty="0"/>
          </a:p>
        </p:txBody>
      </p:sp>
      <p:sp>
        <p:nvSpPr>
          <p:cNvPr id="4" name="Rectangle 2">
            <a:extLst>
              <a:ext uri="{FF2B5EF4-FFF2-40B4-BE49-F238E27FC236}">
                <a16:creationId xmlns:a16="http://schemas.microsoft.com/office/drawing/2014/main" id="{77CB15FA-978F-987A-D39C-769BFC74DBA0}"/>
              </a:ext>
            </a:extLst>
          </p:cNvPr>
          <p:cNvSpPr>
            <a:spLocks noChangeArrowheads="1"/>
          </p:cNvSpPr>
          <p:nvPr/>
        </p:nvSpPr>
        <p:spPr bwMode="auto">
          <a:xfrm>
            <a:off x="808139" y="1287770"/>
            <a:ext cx="11104899"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The following histopathology was obtained from a wood bison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t>
            </a:r>
            <a:r>
              <a:rPr kumimoji="0" lang="en-US" altLang="en-US" sz="3200" b="1" i="1"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Bison bison </a:t>
            </a:r>
            <a:r>
              <a:rPr kumimoji="0" lang="en-US" altLang="en-US" sz="3200" b="1" i="1" u="none" strike="noStrike" cap="none" normalizeH="0" baseline="0" dirty="0" err="1">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athabascae</a:t>
            </a: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 with diarrhea. If you were testing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another animal in this herd, what sample should you obtain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and what method of testing should you use for the highest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dirty="0">
                <a:ln>
                  <a:noFill/>
                </a:ln>
                <a:solidFill>
                  <a:schemeClr val="tx1"/>
                </a:solidFill>
                <a:effectLst/>
                <a:latin typeface="Times New Roman" panose="02020603050405020304" pitchFamily="18" charset="0"/>
                <a:ea typeface="Aptos" panose="020B0004020202020204" pitchFamily="34" charset="0"/>
                <a:cs typeface="Times New Roman" panose="02020603050405020304" pitchFamily="18" charset="0"/>
              </a:rPr>
              <a:t>likelihood of obtaining a positive result?</a:t>
            </a:r>
            <a:endParaRPr kumimoji="0" lang="en-US" altLang="en-US" sz="3200" b="1"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5" name="Picture 1" descr="Photo of acid fast staining in a wood bison">
            <a:extLst>
              <a:ext uri="{FF2B5EF4-FFF2-40B4-BE49-F238E27FC236}">
                <a16:creationId xmlns:a16="http://schemas.microsoft.com/office/drawing/2014/main" id="{0271E28F-4540-A54C-547D-C0C8B364EDD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341812" y="4061914"/>
            <a:ext cx="4262438" cy="2796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2018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E4729-CB90-F8D3-B528-5350AA05C3AD}"/>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AE2D7475-9D7E-7B8C-F1AE-41688C7D9351}"/>
              </a:ext>
            </a:extLst>
          </p:cNvPr>
          <p:cNvSpPr>
            <a:spLocks noGrp="1"/>
          </p:cNvSpPr>
          <p:nvPr>
            <p:ph idx="1"/>
          </p:nvPr>
        </p:nvSpPr>
        <p:spPr/>
        <p:txBody>
          <a:bodyPr>
            <a:normAutofit fontScale="92500" lnSpcReduction="20000"/>
          </a:bodyPr>
          <a:lstStyle/>
          <a:p>
            <a:r>
              <a:rPr lang="en-US" sz="3200" b="1" dirty="0"/>
              <a:t>This is </a:t>
            </a:r>
            <a:r>
              <a:rPr lang="en-US" sz="3200" b="1" i="1" dirty="0"/>
              <a:t>Mycobacterium avium </a:t>
            </a:r>
            <a:r>
              <a:rPr lang="en-US" sz="3200" b="1" dirty="0"/>
              <a:t>subsp. </a:t>
            </a:r>
            <a:r>
              <a:rPr lang="en-US" sz="3200" b="1" i="1" dirty="0"/>
              <a:t>paratuberculosis</a:t>
            </a:r>
            <a:r>
              <a:rPr lang="en-US" sz="3200" b="1" dirty="0"/>
              <a:t> (Johne’s disease) in a wood bison. Culture of the distal jejunal lymph node has been associated with the highest percentage of positive results in this species, regardless of autolysis. qPCR can also be used despite autolysis, though this method had a lower percentage of positive results than culture (43.1% compared to 62.5%).</a:t>
            </a:r>
          </a:p>
          <a:p>
            <a:endParaRPr lang="en-US" dirty="0"/>
          </a:p>
        </p:txBody>
      </p:sp>
    </p:spTree>
    <p:extLst>
      <p:ext uri="{BB962C8B-B14F-4D97-AF65-F5344CB8AC3E}">
        <p14:creationId xmlns:p14="http://schemas.microsoft.com/office/powerpoint/2010/main" val="365123549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8D236-11A0-4FC4-1A7D-F1785FAC84E0}"/>
              </a:ext>
            </a:extLst>
          </p:cNvPr>
          <p:cNvSpPr>
            <a:spLocks noGrp="1"/>
          </p:cNvSpPr>
          <p:nvPr>
            <p:ph type="title"/>
          </p:nvPr>
        </p:nvSpPr>
        <p:spPr/>
        <p:txBody>
          <a:bodyPr/>
          <a:lstStyle/>
          <a:p>
            <a:endParaRPr lang="en-US"/>
          </a:p>
        </p:txBody>
      </p:sp>
      <p:pic>
        <p:nvPicPr>
          <p:cNvPr id="9" name="Content Placeholder 8" descr="Johnes Disease in non-domestic hoofstock proceedings">
            <a:extLst>
              <a:ext uri="{FF2B5EF4-FFF2-40B4-BE49-F238E27FC236}">
                <a16:creationId xmlns:a16="http://schemas.microsoft.com/office/drawing/2014/main" id="{0977FF5E-5B0A-46E7-5912-62F8E23E5493}"/>
              </a:ext>
            </a:extLst>
          </p:cNvPr>
          <p:cNvPicPr>
            <a:picLocks noGrp="1" noChangeAspect="1"/>
          </p:cNvPicPr>
          <p:nvPr>
            <p:ph idx="1"/>
          </p:nvPr>
        </p:nvPicPr>
        <p:blipFill>
          <a:blip r:embed="rId3"/>
          <a:stretch>
            <a:fillRect/>
          </a:stretch>
        </p:blipFill>
        <p:spPr>
          <a:xfrm>
            <a:off x="1654647" y="97803"/>
            <a:ext cx="4863547" cy="6760197"/>
          </a:xfrm>
          <a:ln>
            <a:solidFill>
              <a:schemeClr val="tx1"/>
            </a:solidFill>
          </a:ln>
        </p:spPr>
      </p:pic>
      <p:pic>
        <p:nvPicPr>
          <p:cNvPr id="6146" name="Picture 2" descr="hoofstock with Johne’s disease">
            <a:extLst>
              <a:ext uri="{FF2B5EF4-FFF2-40B4-BE49-F238E27FC236}">
                <a16:creationId xmlns:a16="http://schemas.microsoft.com/office/drawing/2014/main" id="{A5540A71-7106-5F6C-9049-098CFFCE87EF}"/>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048768" y="1264555"/>
            <a:ext cx="4606807" cy="40576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0727DA37-6626-2075-3242-9687CF074ABB}"/>
              </a:ext>
            </a:extLst>
          </p:cNvPr>
          <p:cNvSpPr txBox="1"/>
          <p:nvPr/>
        </p:nvSpPr>
        <p:spPr>
          <a:xfrm>
            <a:off x="6735418" y="5777985"/>
            <a:ext cx="6102626" cy="369332"/>
          </a:xfrm>
          <a:prstGeom prst="rect">
            <a:avLst/>
          </a:prstGeom>
          <a:noFill/>
        </p:spPr>
        <p:txBody>
          <a:bodyPr wrap="square">
            <a:spAutoFit/>
          </a:bodyPr>
          <a:lstStyle/>
          <a:p>
            <a:r>
              <a:rPr lang="en-US" dirty="0"/>
              <a:t>https://</a:t>
            </a:r>
            <a:r>
              <a:rPr lang="en-US" dirty="0" err="1"/>
              <a:t>johnes.org</a:t>
            </a:r>
            <a:r>
              <a:rPr lang="en-US" dirty="0"/>
              <a:t>/other-animals/zoo-ruminants/</a:t>
            </a:r>
          </a:p>
        </p:txBody>
      </p:sp>
    </p:spTree>
    <p:extLst>
      <p:ext uri="{BB962C8B-B14F-4D97-AF65-F5344CB8AC3E}">
        <p14:creationId xmlns:p14="http://schemas.microsoft.com/office/powerpoint/2010/main" val="18059135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6EF92-7FAA-0DDE-3304-E6EDEB24D1A1}"/>
              </a:ext>
            </a:extLst>
          </p:cNvPr>
          <p:cNvSpPr>
            <a:spLocks noGrp="1"/>
          </p:cNvSpPr>
          <p:nvPr>
            <p:ph type="title"/>
          </p:nvPr>
        </p:nvSpPr>
        <p:spPr>
          <a:xfrm>
            <a:off x="1568485" y="496957"/>
            <a:ext cx="8911687" cy="1280890"/>
          </a:xfrm>
        </p:spPr>
        <p:txBody>
          <a:bodyPr/>
          <a:lstStyle/>
          <a:p>
            <a:r>
              <a:rPr lang="en-US" b="1" dirty="0"/>
              <a:t>M. Avium </a:t>
            </a:r>
            <a:r>
              <a:rPr lang="en-US" b="1" dirty="0" err="1"/>
              <a:t>ssp</a:t>
            </a:r>
            <a:r>
              <a:rPr lang="en-US" b="1" dirty="0"/>
              <a:t> paratuberculosis</a:t>
            </a:r>
          </a:p>
        </p:txBody>
      </p:sp>
      <p:pic>
        <p:nvPicPr>
          <p:cNvPr id="5" name="Content Placeholder 4" descr="Article Mycobacterium avium subspecies paratuberculosis infection in zoo animals: A review of susceptibility and disease process&#10;&#10;">
            <a:extLst>
              <a:ext uri="{FF2B5EF4-FFF2-40B4-BE49-F238E27FC236}">
                <a16:creationId xmlns:a16="http://schemas.microsoft.com/office/drawing/2014/main" id="{A6FA278D-7D2F-68E1-DAAC-CCF78D04E3C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579747" y="1553126"/>
            <a:ext cx="7568839" cy="4993447"/>
          </a:xfrm>
          <a:ln>
            <a:solidFill>
              <a:schemeClr val="tx1"/>
            </a:solidFill>
          </a:ln>
        </p:spPr>
      </p:pic>
      <p:pic>
        <p:nvPicPr>
          <p:cNvPr id="4098" name="Picture 2" descr="Table of animals with M. avium subspecies paratuberculosis">
            <a:extLst>
              <a:ext uri="{FF2B5EF4-FFF2-40B4-BE49-F238E27FC236}">
                <a16:creationId xmlns:a16="http://schemas.microsoft.com/office/drawing/2014/main" id="{C3AFF067-C4F7-3C68-6C00-4092A4F2451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59717" y="0"/>
            <a:ext cx="3725863" cy="685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83313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BCB71-F328-9A5E-385B-FDD687D611BB}"/>
              </a:ext>
            </a:extLst>
          </p:cNvPr>
          <p:cNvSpPr>
            <a:spLocks noGrp="1"/>
          </p:cNvSpPr>
          <p:nvPr>
            <p:ph type="title"/>
          </p:nvPr>
        </p:nvSpPr>
        <p:spPr/>
        <p:txBody>
          <a:bodyPr/>
          <a:lstStyle/>
          <a:p>
            <a:r>
              <a:rPr lang="en-US" b="1" dirty="0" err="1">
                <a:latin typeface="+mn-lt"/>
              </a:rPr>
              <a:t>Johne’s</a:t>
            </a:r>
            <a:r>
              <a:rPr lang="en-US" b="1" dirty="0">
                <a:latin typeface="+mn-lt"/>
              </a:rPr>
              <a:t> Disease</a:t>
            </a:r>
          </a:p>
        </p:txBody>
      </p:sp>
      <p:sp>
        <p:nvSpPr>
          <p:cNvPr id="3" name="Content Placeholder 2">
            <a:extLst>
              <a:ext uri="{FF2B5EF4-FFF2-40B4-BE49-F238E27FC236}">
                <a16:creationId xmlns:a16="http://schemas.microsoft.com/office/drawing/2014/main" id="{228FE512-FC12-D01C-395E-D1F4DD520635}"/>
              </a:ext>
            </a:extLst>
          </p:cNvPr>
          <p:cNvSpPr>
            <a:spLocks noGrp="1"/>
          </p:cNvSpPr>
          <p:nvPr>
            <p:ph idx="1"/>
          </p:nvPr>
        </p:nvSpPr>
        <p:spPr/>
        <p:txBody>
          <a:bodyPr/>
          <a:lstStyle/>
          <a:p>
            <a:r>
              <a:rPr lang="en-US" sz="2800" b="1" dirty="0"/>
              <a:t>Stage I – silent, subclinical, nondetectable</a:t>
            </a:r>
          </a:p>
          <a:p>
            <a:r>
              <a:rPr lang="en-US" sz="2800" b="1" dirty="0"/>
              <a:t>Stage II: Subclinical shedders</a:t>
            </a:r>
          </a:p>
          <a:p>
            <a:r>
              <a:rPr lang="en-US" sz="2800" b="1" dirty="0"/>
              <a:t>Stage III: Clinical </a:t>
            </a:r>
            <a:r>
              <a:rPr lang="en-US" sz="2800" b="1" dirty="0" err="1"/>
              <a:t>Johne’s</a:t>
            </a:r>
            <a:r>
              <a:rPr lang="en-US" sz="2800" b="1" dirty="0"/>
              <a:t> Disease</a:t>
            </a:r>
          </a:p>
          <a:p>
            <a:r>
              <a:rPr lang="en-US" sz="2800" b="1" dirty="0"/>
              <a:t>Stage IV: Emaciated animals with fluid diarrhea</a:t>
            </a:r>
          </a:p>
          <a:p>
            <a:endParaRPr lang="en-US" dirty="0"/>
          </a:p>
        </p:txBody>
      </p:sp>
    </p:spTree>
    <p:extLst>
      <p:ext uri="{BB962C8B-B14F-4D97-AF65-F5344CB8AC3E}">
        <p14:creationId xmlns:p14="http://schemas.microsoft.com/office/powerpoint/2010/main" val="675528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66A9B-856C-08F4-337C-2E1F167DC9DC}"/>
              </a:ext>
            </a:extLst>
          </p:cNvPr>
          <p:cNvSpPr>
            <a:spLocks noGrp="1"/>
          </p:cNvSpPr>
          <p:nvPr>
            <p:ph type="title"/>
          </p:nvPr>
        </p:nvSpPr>
        <p:spPr/>
        <p:txBody>
          <a:bodyPr/>
          <a:lstStyle/>
          <a:p>
            <a:r>
              <a:rPr lang="en-US" b="1" dirty="0">
                <a:latin typeface="+mn-lt"/>
              </a:rPr>
              <a:t>Cervids</a:t>
            </a:r>
          </a:p>
        </p:txBody>
      </p:sp>
      <p:sp>
        <p:nvSpPr>
          <p:cNvPr id="3" name="Content Placeholder 2">
            <a:extLst>
              <a:ext uri="{FF2B5EF4-FFF2-40B4-BE49-F238E27FC236}">
                <a16:creationId xmlns:a16="http://schemas.microsoft.com/office/drawing/2014/main" id="{52FF487B-37EA-9009-EA3F-AB387784238F}"/>
              </a:ext>
            </a:extLst>
          </p:cNvPr>
          <p:cNvSpPr>
            <a:spLocks noGrp="1"/>
          </p:cNvSpPr>
          <p:nvPr>
            <p:ph idx="1"/>
          </p:nvPr>
        </p:nvSpPr>
        <p:spPr/>
        <p:txBody>
          <a:bodyPr/>
          <a:lstStyle/>
          <a:p>
            <a:endParaRPr lang="en-US"/>
          </a:p>
        </p:txBody>
      </p:sp>
      <p:pic>
        <p:nvPicPr>
          <p:cNvPr id="2050" name="Picture 2" descr="Graph of deer and cattle operations and prevalence of tuverculosis in deer">
            <a:extLst>
              <a:ext uri="{FF2B5EF4-FFF2-40B4-BE49-F238E27FC236}">
                <a16:creationId xmlns:a16="http://schemas.microsoft.com/office/drawing/2014/main" id="{52FE66CF-591A-36B0-E503-AF882C8EF48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592925" y="1467945"/>
            <a:ext cx="8911687" cy="480163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CD6A220-BB61-702F-72C8-EBC0D328C19D}"/>
              </a:ext>
            </a:extLst>
          </p:cNvPr>
          <p:cNvSpPr txBox="1"/>
          <p:nvPr/>
        </p:nvSpPr>
        <p:spPr>
          <a:xfrm>
            <a:off x="2756452" y="6269581"/>
            <a:ext cx="8748160" cy="523220"/>
          </a:xfrm>
          <a:prstGeom prst="rect">
            <a:avLst/>
          </a:prstGeom>
          <a:noFill/>
        </p:spPr>
        <p:txBody>
          <a:bodyPr wrap="square">
            <a:spAutoFit/>
          </a:bodyPr>
          <a:lstStyle/>
          <a:p>
            <a:r>
              <a:rPr lang="en-US" sz="1400" dirty="0"/>
              <a:t>https://</a:t>
            </a:r>
            <a:r>
              <a:rPr lang="en-US" sz="1400" dirty="0" err="1"/>
              <a:t>www.frontiersin.org</a:t>
            </a:r>
            <a:r>
              <a:rPr lang="en-US" sz="1400" dirty="0"/>
              <a:t>/files/Articles/411895/fvets-05-00301-HTML/</a:t>
            </a:r>
            <a:r>
              <a:rPr lang="en-US" sz="1400" dirty="0" err="1"/>
              <a:t>image_m</a:t>
            </a:r>
            <a:r>
              <a:rPr lang="en-US" sz="1400" dirty="0"/>
              <a:t>/fvets-05-00301-g002.jpg</a:t>
            </a:r>
          </a:p>
        </p:txBody>
      </p:sp>
    </p:spTree>
    <p:extLst>
      <p:ext uri="{BB962C8B-B14F-4D97-AF65-F5344CB8AC3E}">
        <p14:creationId xmlns:p14="http://schemas.microsoft.com/office/powerpoint/2010/main" val="16496212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F00F2-AA34-BEF8-302F-82890508213D}"/>
              </a:ext>
            </a:extLst>
          </p:cNvPr>
          <p:cNvSpPr>
            <a:spLocks noGrp="1"/>
          </p:cNvSpPr>
          <p:nvPr>
            <p:ph type="title"/>
          </p:nvPr>
        </p:nvSpPr>
        <p:spPr/>
        <p:txBody>
          <a:bodyPr/>
          <a:lstStyle/>
          <a:p>
            <a:r>
              <a:rPr lang="en-US" b="1" dirty="0"/>
              <a:t>Cervids, etc. Mycobacteria</a:t>
            </a:r>
          </a:p>
        </p:txBody>
      </p:sp>
      <p:pic>
        <p:nvPicPr>
          <p:cNvPr id="5" name="Content Placeholder 4" descr="Article “The devil you know and the devil you don’t: current status and clallenges of bovine tuberculosis eradication in the United States”">
            <a:extLst>
              <a:ext uri="{FF2B5EF4-FFF2-40B4-BE49-F238E27FC236}">
                <a16:creationId xmlns:a16="http://schemas.microsoft.com/office/drawing/2014/main" id="{B412FD57-29E6-A1CD-8EB8-3AC8FB09C9B5}"/>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679896" y="1905000"/>
            <a:ext cx="5512104" cy="3778250"/>
          </a:xfrm>
          <a:ln>
            <a:solidFill>
              <a:schemeClr val="tx1"/>
            </a:solidFill>
          </a:ln>
        </p:spPr>
      </p:pic>
      <p:pic>
        <p:nvPicPr>
          <p:cNvPr id="3074" name="Picture 2" descr="Fig. 6">
            <a:extLst>
              <a:ext uri="{FF2B5EF4-FFF2-40B4-BE49-F238E27FC236}">
                <a16:creationId xmlns:a16="http://schemas.microsoft.com/office/drawing/2014/main" id="{C32090F3-B5F5-1F74-B45F-81629C86FAB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86264" y="1701418"/>
            <a:ext cx="5142258" cy="515658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4613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Carnivores</a:t>
            </a:r>
          </a:p>
        </p:txBody>
      </p:sp>
      <p:sp>
        <p:nvSpPr>
          <p:cNvPr id="3" name="Content Placeholder 2"/>
          <p:cNvSpPr>
            <a:spLocks noGrp="1"/>
          </p:cNvSpPr>
          <p:nvPr>
            <p:ph idx="1"/>
          </p:nvPr>
        </p:nvSpPr>
        <p:spPr>
          <a:xfrm>
            <a:off x="2262753" y="2133599"/>
            <a:ext cx="4431101" cy="4451867"/>
          </a:xfrm>
        </p:spPr>
        <p:txBody>
          <a:bodyPr>
            <a:normAutofit/>
          </a:bodyPr>
          <a:lstStyle/>
          <a:p>
            <a:r>
              <a:rPr lang="en-US" sz="2800" b="1" dirty="0"/>
              <a:t>Reservoir or spill over host</a:t>
            </a:r>
          </a:p>
          <a:p>
            <a:r>
              <a:rPr lang="en-US" sz="2800" b="1" dirty="0"/>
              <a:t>Badgers, lions, others</a:t>
            </a:r>
          </a:p>
          <a:p>
            <a:r>
              <a:rPr lang="en-US" sz="2800" b="1" i="1" dirty="0"/>
              <a:t>M. mungi </a:t>
            </a:r>
            <a:r>
              <a:rPr lang="en-US" sz="2800" b="1" dirty="0"/>
              <a:t>(banded mongoose)</a:t>
            </a:r>
          </a:p>
          <a:p>
            <a:r>
              <a:rPr lang="en-US" sz="2800" b="1" dirty="0"/>
              <a:t>Diagnose – BAL but may not be respiratory</a:t>
            </a:r>
          </a:p>
          <a:p>
            <a:endParaRPr lang="en-US" dirty="0"/>
          </a:p>
        </p:txBody>
      </p:sp>
      <p:pic>
        <p:nvPicPr>
          <p:cNvPr id="4" name="Picture 3" descr="Bobine tuberculosis and animals in Michigan"/>
          <p:cNvPicPr>
            <a:picLocks noChangeAspect="1"/>
          </p:cNvPicPr>
          <p:nvPr/>
        </p:nvPicPr>
        <p:blipFill>
          <a:blip r:embed="rId3"/>
          <a:stretch>
            <a:fillRect/>
          </a:stretch>
        </p:blipFill>
        <p:spPr>
          <a:xfrm>
            <a:off x="6462248" y="1440232"/>
            <a:ext cx="5547818" cy="4470990"/>
          </a:xfrm>
          <a:prstGeom prst="rect">
            <a:avLst/>
          </a:prstGeom>
          <a:ln>
            <a:solidFill>
              <a:schemeClr val="tx1"/>
            </a:solidFill>
          </a:ln>
        </p:spPr>
      </p:pic>
      <p:sp>
        <p:nvSpPr>
          <p:cNvPr id="5" name="TextBox 4"/>
          <p:cNvSpPr txBox="1"/>
          <p:nvPr/>
        </p:nvSpPr>
        <p:spPr>
          <a:xfrm>
            <a:off x="7908756" y="6216134"/>
            <a:ext cx="3595856" cy="369332"/>
          </a:xfrm>
          <a:prstGeom prst="rect">
            <a:avLst/>
          </a:prstGeom>
          <a:noFill/>
        </p:spPr>
        <p:txBody>
          <a:bodyPr wrap="none" rtlCol="0">
            <a:spAutoFit/>
          </a:bodyPr>
          <a:lstStyle/>
          <a:p>
            <a:r>
              <a:rPr lang="en-US" dirty="0"/>
              <a:t>2008 CVC Kansas Proceedings</a:t>
            </a:r>
          </a:p>
        </p:txBody>
      </p:sp>
    </p:spTree>
    <p:extLst>
      <p:ext uri="{BB962C8B-B14F-4D97-AF65-F5344CB8AC3E}">
        <p14:creationId xmlns:p14="http://schemas.microsoft.com/office/powerpoint/2010/main" val="11775188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Picture 4" descr="article Mycobacterium bovis infection in the lion (Panthera leo): Current knowledge, conundrums and research challenge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810505" y="452826"/>
            <a:ext cx="9189763" cy="6540462"/>
          </a:xfrm>
          <a:prstGeom prst="rect">
            <a:avLst/>
          </a:prstGeom>
          <a:ln>
            <a:solidFill>
              <a:schemeClr val="tx1"/>
            </a:solidFill>
          </a:ln>
        </p:spPr>
      </p:pic>
      <p:sp>
        <p:nvSpPr>
          <p:cNvPr id="3" name="Content Placeholder 2"/>
          <p:cNvSpPr>
            <a:spLocks noGrp="1"/>
          </p:cNvSpPr>
          <p:nvPr>
            <p:ph idx="1"/>
          </p:nvPr>
        </p:nvSpPr>
        <p:spPr>
          <a:xfrm>
            <a:off x="1468179" y="5821325"/>
            <a:ext cx="8915400" cy="597805"/>
          </a:xfrm>
        </p:spPr>
        <p:txBody>
          <a:bodyPr>
            <a:normAutofit fontScale="85000" lnSpcReduction="20000"/>
          </a:bodyPr>
          <a:lstStyle/>
          <a:p>
            <a:r>
              <a:rPr lang="en-US" dirty="0"/>
              <a:t>Veterinary Micrbiology 177 </a:t>
            </a:r>
          </a:p>
          <a:p>
            <a:r>
              <a:rPr lang="en-US" dirty="0"/>
              <a:t>(2015) 252-260</a:t>
            </a:r>
          </a:p>
        </p:txBody>
      </p:sp>
      <p:pic>
        <p:nvPicPr>
          <p:cNvPr id="4" name="Picture 6" descr="photo of veterinarian TB testing on the neck of a lion"/>
          <p:cNvPicPr>
            <a:picLocks noChangeAspect="1" noChangeArrowheads="1"/>
          </p:cNvPicPr>
          <p:nvPr/>
        </p:nvPicPr>
        <p:blipFill>
          <a:blip r:embed="rId4" cstate="screen">
            <a:extLst>
              <a:ext uri="{28A0092B-C50C-407E-A947-70E740481C1C}">
                <a14:useLocalDpi xmlns:a14="http://schemas.microsoft.com/office/drawing/2010/main"/>
              </a:ext>
            </a:extLst>
          </a:blip>
          <a:srcRect t="-7555" b="-7555"/>
          <a:stretch>
            <a:fillRect/>
          </a:stretch>
        </p:blipFill>
        <p:spPr bwMode="auto">
          <a:xfrm>
            <a:off x="9283996" y="-202295"/>
            <a:ext cx="2667000" cy="29337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85191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ycobacterium bovis in Free-ranging lions (Panthera leo) - evaluation of serological and tuberculin skin tests for detection of infection and disease">
            <a:extLst>
              <a:ext uri="{FF2B5EF4-FFF2-40B4-BE49-F238E27FC236}">
                <a16:creationId xmlns:a16="http://schemas.microsoft.com/office/drawing/2014/main" id="{7F09CE89-E5C9-9A47-8967-911E7B5550D3}"/>
              </a:ext>
            </a:extLst>
          </p:cNvPr>
          <p:cNvPicPr>
            <a:picLocks noChangeAspect="1"/>
          </p:cNvPicPr>
          <p:nvPr/>
        </p:nvPicPr>
        <p:blipFill>
          <a:blip r:embed="rId3"/>
          <a:stretch>
            <a:fillRect/>
          </a:stretch>
        </p:blipFill>
        <p:spPr>
          <a:xfrm>
            <a:off x="2722593" y="124691"/>
            <a:ext cx="8458200" cy="6858000"/>
          </a:xfrm>
          <a:prstGeom prst="rect">
            <a:avLst/>
          </a:prstGeom>
          <a:ln>
            <a:solidFill>
              <a:schemeClr val="tx1"/>
            </a:solidFill>
          </a:ln>
        </p:spPr>
      </p:pic>
    </p:spTree>
    <p:extLst>
      <p:ext uri="{BB962C8B-B14F-4D97-AF65-F5344CB8AC3E}">
        <p14:creationId xmlns:p14="http://schemas.microsoft.com/office/powerpoint/2010/main" val="3141636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3309" y="134679"/>
            <a:ext cx="8911687" cy="1280890"/>
          </a:xfrm>
        </p:spPr>
        <p:txBody>
          <a:bodyPr/>
          <a:lstStyle/>
          <a:p>
            <a:r>
              <a:rPr lang="en-US" b="1" dirty="0"/>
              <a:t>Pinnipeds</a:t>
            </a:r>
          </a:p>
        </p:txBody>
      </p:sp>
      <p:sp>
        <p:nvSpPr>
          <p:cNvPr id="3" name="Content Placeholder 2"/>
          <p:cNvSpPr>
            <a:spLocks noGrp="1"/>
          </p:cNvSpPr>
          <p:nvPr>
            <p:ph idx="1"/>
          </p:nvPr>
        </p:nvSpPr>
        <p:spPr>
          <a:xfrm>
            <a:off x="1973309" y="1006549"/>
            <a:ext cx="6257076" cy="4724400"/>
          </a:xfrm>
        </p:spPr>
        <p:txBody>
          <a:bodyPr>
            <a:normAutofit/>
          </a:bodyPr>
          <a:lstStyle/>
          <a:p>
            <a:r>
              <a:rPr lang="en-US" sz="2800" b="1" i="1" dirty="0"/>
              <a:t>Mycobacteria pinnipedii</a:t>
            </a:r>
          </a:p>
          <a:p>
            <a:r>
              <a:rPr lang="en-US" sz="2800" b="1" dirty="0"/>
              <a:t>Seals, sea lions, dolphins</a:t>
            </a:r>
          </a:p>
          <a:p>
            <a:r>
              <a:rPr lang="en-US" sz="2800" b="1" dirty="0"/>
              <a:t>Diagnosis </a:t>
            </a:r>
            <a:r>
              <a:rPr lang="mr-IN" sz="2800" b="1" dirty="0"/>
              <a:t>–</a:t>
            </a:r>
            <a:r>
              <a:rPr lang="en-US" sz="2800" b="1" dirty="0"/>
              <a:t> culture, stains, PCR on BAL, CT, serology</a:t>
            </a:r>
          </a:p>
          <a:p>
            <a:r>
              <a:rPr lang="en-US" sz="2800" b="1" dirty="0"/>
              <a:t>Dual-path platform &gt; STAT PAK</a:t>
            </a:r>
          </a:p>
          <a:p>
            <a:r>
              <a:rPr lang="en-US" sz="2800" b="1" dirty="0"/>
              <a:t>One positive</a:t>
            </a:r>
            <a:r>
              <a:rPr lang="mr-IN" sz="2800" b="1" dirty="0"/>
              <a:t>…</a:t>
            </a:r>
            <a:r>
              <a:rPr lang="en-US" sz="2800" b="1" dirty="0"/>
              <a:t>.</a:t>
            </a:r>
          </a:p>
        </p:txBody>
      </p:sp>
      <p:pic>
        <p:nvPicPr>
          <p:cNvPr id="4" name="Picture 3" descr="Photo of sea lions"/>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429153" y="3765698"/>
            <a:ext cx="5762847" cy="3092302"/>
          </a:xfrm>
          <a:prstGeom prst="rect">
            <a:avLst/>
          </a:prstGeom>
          <a:ln>
            <a:solidFill>
              <a:schemeClr val="tx1"/>
            </a:solidFill>
          </a:ln>
        </p:spPr>
      </p:pic>
    </p:spTree>
    <p:extLst>
      <p:ext uri="{BB962C8B-B14F-4D97-AF65-F5344CB8AC3E}">
        <p14:creationId xmlns:p14="http://schemas.microsoft.com/office/powerpoint/2010/main" val="149799224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Tapirs</a:t>
            </a:r>
          </a:p>
        </p:txBody>
      </p:sp>
      <p:sp>
        <p:nvSpPr>
          <p:cNvPr id="3" name="Content Placeholder 2"/>
          <p:cNvSpPr>
            <a:spLocks noGrp="1"/>
          </p:cNvSpPr>
          <p:nvPr>
            <p:ph idx="1"/>
          </p:nvPr>
        </p:nvSpPr>
        <p:spPr/>
        <p:txBody>
          <a:bodyPr>
            <a:normAutofit/>
          </a:bodyPr>
          <a:lstStyle/>
          <a:p>
            <a:r>
              <a:rPr lang="en-US" sz="2800" b="1" dirty="0"/>
              <a:t>Ground exposure may increase baseline immune response to testing (antigen)</a:t>
            </a:r>
          </a:p>
          <a:p>
            <a:r>
              <a:rPr lang="en-US" sz="2800" b="1" dirty="0"/>
              <a:t>Diagnosis </a:t>
            </a:r>
            <a:r>
              <a:rPr lang="mr-IN" sz="2800" b="1" dirty="0"/>
              <a:t>–</a:t>
            </a:r>
            <a:r>
              <a:rPr lang="en-US" sz="2800" b="1" dirty="0"/>
              <a:t> BAL, culture, PCR, STAT PAK, ELISA, skin testing (comparative avian and bovine)</a:t>
            </a:r>
          </a:p>
          <a:p>
            <a:r>
              <a:rPr lang="en-US" sz="2800" b="1" dirty="0"/>
              <a:t>MAPIA and RT</a:t>
            </a:r>
          </a:p>
          <a:p>
            <a:r>
              <a:rPr lang="en-US" sz="2800" b="1" dirty="0"/>
              <a:t>M. tuberculosis</a:t>
            </a:r>
          </a:p>
        </p:txBody>
      </p:sp>
    </p:spTree>
    <p:extLst>
      <p:ext uri="{BB962C8B-B14F-4D97-AF65-F5344CB8AC3E}">
        <p14:creationId xmlns:p14="http://schemas.microsoft.com/office/powerpoint/2010/main" val="180491835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6D28C-2D87-360D-CCA8-5C875DF0C50A}"/>
              </a:ext>
            </a:extLst>
          </p:cNvPr>
          <p:cNvSpPr>
            <a:spLocks noGrp="1"/>
          </p:cNvSpPr>
          <p:nvPr>
            <p:ph type="title"/>
          </p:nvPr>
        </p:nvSpPr>
        <p:spPr/>
        <p:txBody>
          <a:bodyPr/>
          <a:lstStyle/>
          <a:p>
            <a:endParaRPr lang="en-US"/>
          </a:p>
        </p:txBody>
      </p:sp>
      <p:pic>
        <p:nvPicPr>
          <p:cNvPr id="5" name="Content Placeholder 4" descr="Article Treatment of Mycobacteriosis caused by Mycobacterium avium ssp Hominissuis in a gropu of captive lowland tapirs (Tapirus terrestris)">
            <a:extLst>
              <a:ext uri="{FF2B5EF4-FFF2-40B4-BE49-F238E27FC236}">
                <a16:creationId xmlns:a16="http://schemas.microsoft.com/office/drawing/2014/main" id="{40BAAAAA-2571-2DFE-4608-E6E56CF4E7AC}"/>
              </a:ext>
            </a:extLst>
          </p:cNvPr>
          <p:cNvPicPr>
            <a:picLocks noGrp="1" noChangeAspect="1"/>
          </p:cNvPicPr>
          <p:nvPr>
            <p:ph idx="1"/>
          </p:nvPr>
        </p:nvPicPr>
        <p:blipFill>
          <a:blip r:embed="rId3"/>
          <a:stretch>
            <a:fillRect/>
          </a:stretch>
        </p:blipFill>
        <p:spPr>
          <a:xfrm>
            <a:off x="1798922" y="490331"/>
            <a:ext cx="9955755" cy="6241125"/>
          </a:xfrm>
          <a:ln>
            <a:solidFill>
              <a:schemeClr val="tx1"/>
            </a:solidFill>
          </a:ln>
        </p:spPr>
      </p:pic>
    </p:spTree>
    <p:extLst>
      <p:ext uri="{BB962C8B-B14F-4D97-AF65-F5344CB8AC3E}">
        <p14:creationId xmlns:p14="http://schemas.microsoft.com/office/powerpoint/2010/main" val="354926055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388A4-AC68-BB8B-9370-6003905C6A88}"/>
              </a:ext>
            </a:extLst>
          </p:cNvPr>
          <p:cNvSpPr>
            <a:spLocks noGrp="1"/>
          </p:cNvSpPr>
          <p:nvPr>
            <p:ph type="title"/>
          </p:nvPr>
        </p:nvSpPr>
        <p:spPr>
          <a:xfrm>
            <a:off x="2592925" y="309785"/>
            <a:ext cx="8911687" cy="1280890"/>
          </a:xfrm>
        </p:spPr>
        <p:txBody>
          <a:bodyPr/>
          <a:lstStyle/>
          <a:p>
            <a:r>
              <a:rPr lang="en-US" b="1" dirty="0"/>
              <a:t>Mycobacterial Infections in Sea Turtles</a:t>
            </a:r>
          </a:p>
        </p:txBody>
      </p:sp>
      <p:pic>
        <p:nvPicPr>
          <p:cNvPr id="5" name="Content Placeholder 4" descr="Article: Diagnosis and management of nontuberculosis mycobacterial infections in cold-stunned Kemp’s ridley sea turtles (Lepidochelys kempii): 16 cases (2008-2023)">
            <a:extLst>
              <a:ext uri="{FF2B5EF4-FFF2-40B4-BE49-F238E27FC236}">
                <a16:creationId xmlns:a16="http://schemas.microsoft.com/office/drawing/2014/main" id="{60FCA36D-7562-D2E0-EADE-B6F18B277B69}"/>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257549" y="1100139"/>
            <a:ext cx="6907517" cy="5757862"/>
          </a:xfrm>
          <a:prstGeom prst="rect">
            <a:avLst/>
          </a:prstGeom>
          <a:ln>
            <a:solidFill>
              <a:schemeClr val="tx1"/>
            </a:solidFill>
          </a:ln>
        </p:spPr>
      </p:pic>
    </p:spTree>
    <p:extLst>
      <p:ext uri="{BB962C8B-B14F-4D97-AF65-F5344CB8AC3E}">
        <p14:creationId xmlns:p14="http://schemas.microsoft.com/office/powerpoint/2010/main" val="39626226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14725-83CD-0601-C4DF-9F6703B67B19}"/>
              </a:ext>
            </a:extLst>
          </p:cNvPr>
          <p:cNvSpPr>
            <a:spLocks noGrp="1"/>
          </p:cNvSpPr>
          <p:nvPr>
            <p:ph type="title"/>
          </p:nvPr>
        </p:nvSpPr>
        <p:spPr>
          <a:xfrm>
            <a:off x="2432048" y="138335"/>
            <a:ext cx="8911687" cy="1280890"/>
          </a:xfrm>
        </p:spPr>
        <p:txBody>
          <a:bodyPr/>
          <a:lstStyle/>
          <a:p>
            <a:r>
              <a:rPr lang="en-US" b="1" dirty="0"/>
              <a:t>Question</a:t>
            </a:r>
          </a:p>
        </p:txBody>
      </p:sp>
      <p:sp>
        <p:nvSpPr>
          <p:cNvPr id="3" name="Content Placeholder 2">
            <a:extLst>
              <a:ext uri="{FF2B5EF4-FFF2-40B4-BE49-F238E27FC236}">
                <a16:creationId xmlns:a16="http://schemas.microsoft.com/office/drawing/2014/main" id="{EB3D7603-1D33-32AD-B497-027D5561D1BA}"/>
              </a:ext>
            </a:extLst>
          </p:cNvPr>
          <p:cNvSpPr>
            <a:spLocks noGrp="1"/>
          </p:cNvSpPr>
          <p:nvPr>
            <p:ph idx="1"/>
          </p:nvPr>
        </p:nvSpPr>
        <p:spPr>
          <a:xfrm>
            <a:off x="2432048" y="1264555"/>
            <a:ext cx="9640889" cy="3777622"/>
          </a:xfrm>
        </p:spPr>
        <p:txBody>
          <a:bodyPr>
            <a:noAutofit/>
          </a:bodyPr>
          <a:lstStyle/>
          <a:p>
            <a:pPr marL="0" indent="0">
              <a:buNone/>
            </a:pPr>
            <a:r>
              <a:rPr lang="en-US" sz="2000" b="1" dirty="0"/>
              <a:t>Which of the following statements is true regarding nontuberculous mycobacterial infections in cold-stunned Kemp’s ridley sea turtles (</a:t>
            </a:r>
            <a:r>
              <a:rPr lang="en-US" sz="2000" b="1" i="1" dirty="0" err="1"/>
              <a:t>Lepidochelys</a:t>
            </a:r>
            <a:r>
              <a:rPr lang="en-US" sz="2000" b="1" i="1" dirty="0"/>
              <a:t> kempii</a:t>
            </a:r>
            <a:r>
              <a:rPr lang="en-US" sz="2000" b="1" dirty="0"/>
              <a:t>)?</a:t>
            </a:r>
          </a:p>
          <a:p>
            <a:pPr marL="0" indent="0">
              <a:buNone/>
            </a:pPr>
            <a:endParaRPr lang="en-US" sz="2000" b="1" dirty="0"/>
          </a:p>
          <a:p>
            <a:pPr marL="0" indent="0">
              <a:buNone/>
            </a:pPr>
            <a:r>
              <a:rPr lang="en-US" sz="2000" b="1" dirty="0"/>
              <a:t>A.  </a:t>
            </a:r>
            <a:r>
              <a:rPr lang="en-US" sz="2000" b="1" i="1" dirty="0"/>
              <a:t>Mycobacterium </a:t>
            </a:r>
            <a:r>
              <a:rPr lang="en-US" sz="2000" b="1" i="1" dirty="0" err="1"/>
              <a:t>chelonae</a:t>
            </a:r>
            <a:r>
              <a:rPr lang="en-US" sz="2000" b="1" dirty="0"/>
              <a:t> was the most commonly identified NTM species in the study, and pulmonary disease was the most common clinical manifestation.</a:t>
            </a:r>
          </a:p>
          <a:p>
            <a:pPr marL="0" indent="0">
              <a:buNone/>
            </a:pPr>
            <a:r>
              <a:rPr lang="en-US" sz="2000" b="1" dirty="0"/>
              <a:t>B. </a:t>
            </a:r>
            <a:r>
              <a:rPr lang="en-US" sz="2000" b="1" i="1" dirty="0"/>
              <a:t>Mycobacterium </a:t>
            </a:r>
            <a:r>
              <a:rPr lang="en-US" sz="2000" b="1" i="1" dirty="0" err="1"/>
              <a:t>syngnathidarum</a:t>
            </a:r>
            <a:r>
              <a:rPr lang="en-US" sz="2000" b="1" dirty="0"/>
              <a:t> was the most commonly identified NTM species in the study, and pulmonary disease was the most common clinical manifestation.</a:t>
            </a:r>
            <a:br>
              <a:rPr lang="en-US" sz="2000" b="1" dirty="0"/>
            </a:br>
            <a:r>
              <a:rPr lang="en-US" sz="2000" b="1" dirty="0"/>
              <a:t>C. Fluoroquinolone monotherapy is the recommended treatment for </a:t>
            </a:r>
            <a:r>
              <a:rPr lang="en-US" sz="2000" b="1" i="1" dirty="0"/>
              <a:t>M. </a:t>
            </a:r>
            <a:r>
              <a:rPr lang="en-US" sz="2000" b="1" i="1" dirty="0" err="1"/>
              <a:t>chelonae</a:t>
            </a:r>
            <a:r>
              <a:rPr lang="en-US" sz="2000" b="1" dirty="0"/>
              <a:t> infection in Kemp’s ridley sea turtles</a:t>
            </a:r>
            <a:br>
              <a:rPr lang="en-US" sz="2000" b="1" dirty="0"/>
            </a:br>
            <a:r>
              <a:rPr lang="en-US" sz="2000" b="1" dirty="0"/>
              <a:t>D. For all turtles with NTM infection, antimicrobial selection was guided by susceptibility testing, and all were successfully treated and released.</a:t>
            </a:r>
            <a:br>
              <a:rPr lang="en-US" sz="2000" b="1" dirty="0"/>
            </a:br>
            <a:r>
              <a:rPr lang="en-US" sz="2000" b="1" dirty="0"/>
              <a:t>E. NTM infections were treated on average for 1 month duration with a combination of antimicrobials and an antifungal </a:t>
            </a:r>
          </a:p>
        </p:txBody>
      </p:sp>
    </p:spTree>
    <p:extLst>
      <p:ext uri="{BB962C8B-B14F-4D97-AF65-F5344CB8AC3E}">
        <p14:creationId xmlns:p14="http://schemas.microsoft.com/office/powerpoint/2010/main" val="271501385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57D0F-4D60-DBC4-A1DB-4B48DE4DBC02}"/>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38ADF722-54DA-6879-BBAF-5070CD0C5E38}"/>
              </a:ext>
            </a:extLst>
          </p:cNvPr>
          <p:cNvSpPr>
            <a:spLocks noGrp="1"/>
          </p:cNvSpPr>
          <p:nvPr>
            <p:ph idx="1"/>
          </p:nvPr>
        </p:nvSpPr>
        <p:spPr>
          <a:xfrm>
            <a:off x="2200275" y="1243013"/>
            <a:ext cx="9801225" cy="5457825"/>
          </a:xfrm>
        </p:spPr>
        <p:txBody>
          <a:bodyPr>
            <a:normAutofit/>
          </a:bodyPr>
          <a:lstStyle/>
          <a:p>
            <a:pPr marL="0" indent="0">
              <a:buNone/>
            </a:pPr>
            <a:r>
              <a:rPr lang="en-US" sz="2000" b="1" dirty="0"/>
              <a:t>Which of the following statements is true regarding nontuberculous mycobacterial infections in cold-stunned Kemp’s ridley sea turtles (</a:t>
            </a:r>
            <a:r>
              <a:rPr lang="en-US" sz="2000" b="1" i="1" dirty="0" err="1"/>
              <a:t>Lepidochelys</a:t>
            </a:r>
            <a:r>
              <a:rPr lang="en-US" sz="2000" b="1" i="1" dirty="0"/>
              <a:t> kempii</a:t>
            </a:r>
            <a:r>
              <a:rPr lang="en-US" sz="2000" b="1" dirty="0"/>
              <a:t>)?</a:t>
            </a:r>
          </a:p>
          <a:p>
            <a:pPr marL="0" indent="0">
              <a:buNone/>
            </a:pPr>
            <a:endParaRPr lang="en-US" sz="2000" b="1" dirty="0"/>
          </a:p>
          <a:p>
            <a:pPr marL="0" indent="0">
              <a:buNone/>
            </a:pPr>
            <a:r>
              <a:rPr lang="en-US" sz="2000" b="1" dirty="0">
                <a:highlight>
                  <a:srgbClr val="FFFF00"/>
                </a:highlight>
              </a:rPr>
              <a:t>A.  </a:t>
            </a:r>
            <a:r>
              <a:rPr lang="en-US" sz="2000" b="1" i="1" dirty="0">
                <a:highlight>
                  <a:srgbClr val="FFFF00"/>
                </a:highlight>
              </a:rPr>
              <a:t>Mycobacterium </a:t>
            </a:r>
            <a:r>
              <a:rPr lang="en-US" sz="2000" b="1" i="1" dirty="0" err="1">
                <a:highlight>
                  <a:srgbClr val="FFFF00"/>
                </a:highlight>
              </a:rPr>
              <a:t>chelonae</a:t>
            </a:r>
            <a:r>
              <a:rPr lang="en-US" sz="2000" b="1" dirty="0">
                <a:highlight>
                  <a:srgbClr val="FFFF00"/>
                </a:highlight>
              </a:rPr>
              <a:t> was the most commonly identified NTM species in the study, and pulmonary disease was the most common clinical manifestation.</a:t>
            </a:r>
          </a:p>
          <a:p>
            <a:pPr marL="0" indent="0">
              <a:buNone/>
            </a:pPr>
            <a:r>
              <a:rPr lang="en-US" sz="2000" b="1" dirty="0"/>
              <a:t>B. </a:t>
            </a:r>
            <a:r>
              <a:rPr lang="en-US" sz="2000" b="1" i="1" dirty="0"/>
              <a:t>Mycobacterium </a:t>
            </a:r>
            <a:r>
              <a:rPr lang="en-US" sz="2000" b="1" i="1" dirty="0" err="1"/>
              <a:t>syngnathidarum</a:t>
            </a:r>
            <a:r>
              <a:rPr lang="en-US" sz="2000" b="1" dirty="0"/>
              <a:t> was the most commonly identified NTM species in the study, and pulmonary disease was the most common clinical manifestation.</a:t>
            </a:r>
            <a:br>
              <a:rPr lang="en-US" sz="2000" b="1" dirty="0"/>
            </a:br>
            <a:r>
              <a:rPr lang="en-US" sz="2000" b="1" dirty="0"/>
              <a:t>C. Fluoroquinolone monotherapy is the recommended treatment for </a:t>
            </a:r>
            <a:r>
              <a:rPr lang="en-US" sz="2000" b="1" i="1" dirty="0"/>
              <a:t>M. </a:t>
            </a:r>
            <a:r>
              <a:rPr lang="en-US" sz="2000" b="1" i="1" dirty="0" err="1"/>
              <a:t>chelonae</a:t>
            </a:r>
            <a:r>
              <a:rPr lang="en-US" sz="2000" b="1" dirty="0"/>
              <a:t> infection in Kemp’s ridley sea turtles</a:t>
            </a:r>
            <a:br>
              <a:rPr lang="en-US" sz="2000" b="1" dirty="0"/>
            </a:br>
            <a:r>
              <a:rPr lang="en-US" sz="2000" b="1" dirty="0"/>
              <a:t>D. For all turtles with NTM infection, antimicrobial selection was guided by susceptibility testing, and all were successfully treated and released.</a:t>
            </a:r>
            <a:br>
              <a:rPr lang="en-US" sz="2000" b="1" dirty="0"/>
            </a:br>
            <a:r>
              <a:rPr lang="en-US" sz="2000" b="1" dirty="0"/>
              <a:t>E. NTM infections were treated on average for 1 month duration with a combination of antimicrobials and an antifungal </a:t>
            </a:r>
          </a:p>
          <a:p>
            <a:pPr marL="0" indent="0">
              <a:buNone/>
            </a:pPr>
            <a:endParaRPr lang="en-US" b="1" dirty="0"/>
          </a:p>
        </p:txBody>
      </p:sp>
    </p:spTree>
    <p:extLst>
      <p:ext uri="{BB962C8B-B14F-4D97-AF65-F5344CB8AC3E}">
        <p14:creationId xmlns:p14="http://schemas.microsoft.com/office/powerpoint/2010/main" val="39635276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rticle Mycobacteriosis in a zoo population of Chinese gliding frogs (Rhacophorus dennysi) due to Mycobacterium marinum">
            <a:extLst>
              <a:ext uri="{FF2B5EF4-FFF2-40B4-BE49-F238E27FC236}">
                <a16:creationId xmlns:a16="http://schemas.microsoft.com/office/drawing/2014/main" id="{711B649F-7229-C649-87E0-30294B5BB198}"/>
              </a:ext>
            </a:extLst>
          </p:cNvPr>
          <p:cNvPicPr>
            <a:picLocks noChangeAspect="1"/>
          </p:cNvPicPr>
          <p:nvPr/>
        </p:nvPicPr>
        <p:blipFill>
          <a:blip r:embed="rId3"/>
          <a:stretch>
            <a:fillRect/>
          </a:stretch>
        </p:blipFill>
        <p:spPr>
          <a:xfrm>
            <a:off x="1774868" y="142340"/>
            <a:ext cx="7244441" cy="6573319"/>
          </a:xfrm>
          <a:prstGeom prst="rect">
            <a:avLst/>
          </a:prstGeom>
          <a:ln>
            <a:solidFill>
              <a:schemeClr val="tx1"/>
            </a:solidFill>
          </a:ln>
        </p:spPr>
      </p:pic>
      <p:pic>
        <p:nvPicPr>
          <p:cNvPr id="2" name="Picture 1" descr="Chinese gliding frog">
            <a:extLst>
              <a:ext uri="{FF2B5EF4-FFF2-40B4-BE49-F238E27FC236}">
                <a16:creationId xmlns:a16="http://schemas.microsoft.com/office/drawing/2014/main" id="{9E3F9387-2E6E-D1F2-AF89-1852BC635151}"/>
              </a:ext>
            </a:extLst>
          </p:cNvPr>
          <p:cNvPicPr/>
          <p:nvPr/>
        </p:nvPicPr>
        <p:blipFill rotWithShape="1">
          <a:blip r:embed="rId4" cstate="screen">
            <a:extLst>
              <a:ext uri="{28A0092B-C50C-407E-A947-70E740481C1C}">
                <a14:useLocalDpi xmlns:a14="http://schemas.microsoft.com/office/drawing/2010/main"/>
              </a:ext>
            </a:extLst>
          </a:blip>
          <a:srcRect/>
          <a:stretch/>
        </p:blipFill>
        <p:spPr bwMode="auto">
          <a:xfrm>
            <a:off x="9277637" y="2250245"/>
            <a:ext cx="2928218" cy="303826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1705815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914D-6ADD-B917-5AFD-C7F932C13E21}"/>
              </a:ext>
            </a:extLst>
          </p:cNvPr>
          <p:cNvSpPr>
            <a:spLocks noGrp="1"/>
          </p:cNvSpPr>
          <p:nvPr>
            <p:ph type="title"/>
          </p:nvPr>
        </p:nvSpPr>
        <p:spPr/>
        <p:txBody>
          <a:bodyPr/>
          <a:lstStyle/>
          <a:p>
            <a:r>
              <a:rPr lang="en-US" b="1" dirty="0"/>
              <a:t>Leprosy and Armadillos</a:t>
            </a:r>
          </a:p>
        </p:txBody>
      </p:sp>
      <p:pic>
        <p:nvPicPr>
          <p:cNvPr id="4" name="Picture 3" descr="Article Leprosy in Missouri, USA: Are armadillos (Dasypus mexicanus) carrying the causative agent Mycobacterium leprae?">
            <a:extLst>
              <a:ext uri="{FF2B5EF4-FFF2-40B4-BE49-F238E27FC236}">
                <a16:creationId xmlns:a16="http://schemas.microsoft.com/office/drawing/2014/main" id="{C09DB13B-FB79-EBC9-BC7D-DBE0D397A50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92924" y="1436442"/>
            <a:ext cx="7772400" cy="5421558"/>
          </a:xfrm>
          <a:prstGeom prst="rect">
            <a:avLst/>
          </a:prstGeom>
        </p:spPr>
      </p:pic>
      <p:sp>
        <p:nvSpPr>
          <p:cNvPr id="6" name="TextBox 5">
            <a:extLst>
              <a:ext uri="{FF2B5EF4-FFF2-40B4-BE49-F238E27FC236}">
                <a16:creationId xmlns:a16="http://schemas.microsoft.com/office/drawing/2014/main" id="{534F8DB6-3F2E-F6DA-4304-A0A76BA7C264}"/>
              </a:ext>
            </a:extLst>
          </p:cNvPr>
          <p:cNvSpPr txBox="1"/>
          <p:nvPr/>
        </p:nvSpPr>
        <p:spPr>
          <a:xfrm>
            <a:off x="1453637" y="6351866"/>
            <a:ext cx="6107906" cy="369332"/>
          </a:xfrm>
          <a:prstGeom prst="rect">
            <a:avLst/>
          </a:prstGeom>
          <a:noFill/>
        </p:spPr>
        <p:txBody>
          <a:bodyPr wrap="square">
            <a:spAutoFit/>
          </a:bodyPr>
          <a:lstStyle/>
          <a:p>
            <a:r>
              <a:rPr lang="en-US" sz="1800" dirty="0"/>
              <a:t>Nye</a:t>
            </a:r>
          </a:p>
        </p:txBody>
      </p:sp>
    </p:spTree>
    <p:extLst>
      <p:ext uri="{BB962C8B-B14F-4D97-AF65-F5344CB8AC3E}">
        <p14:creationId xmlns:p14="http://schemas.microsoft.com/office/powerpoint/2010/main" val="7791051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ycobacterium leprae in armadillos">
            <a:extLst>
              <a:ext uri="{FF2B5EF4-FFF2-40B4-BE49-F238E27FC236}">
                <a16:creationId xmlns:a16="http://schemas.microsoft.com/office/drawing/2014/main" id="{21810681-DE87-E41B-4886-95F557C2779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99298" y="1352839"/>
            <a:ext cx="7059202" cy="5505161"/>
          </a:xfrm>
          <a:prstGeom prst="rect">
            <a:avLst/>
          </a:prstGeom>
        </p:spPr>
      </p:pic>
      <p:sp>
        <p:nvSpPr>
          <p:cNvPr id="4" name="Title 3">
            <a:extLst>
              <a:ext uri="{FF2B5EF4-FFF2-40B4-BE49-F238E27FC236}">
                <a16:creationId xmlns:a16="http://schemas.microsoft.com/office/drawing/2014/main" id="{270CC5EF-C8E7-05B4-C627-913D5AAF731E}"/>
              </a:ext>
            </a:extLst>
          </p:cNvPr>
          <p:cNvSpPr>
            <a:spLocks noGrp="1"/>
          </p:cNvSpPr>
          <p:nvPr>
            <p:ph type="title"/>
          </p:nvPr>
        </p:nvSpPr>
        <p:spPr>
          <a:xfrm>
            <a:off x="1657350" y="624110"/>
            <a:ext cx="10534650" cy="1280890"/>
          </a:xfrm>
        </p:spPr>
        <p:txBody>
          <a:bodyPr/>
          <a:lstStyle/>
          <a:p>
            <a:r>
              <a:rPr lang="en-US" b="1" dirty="0"/>
              <a:t>Armadillos Positive for Mycobacterium leprae</a:t>
            </a:r>
          </a:p>
        </p:txBody>
      </p:sp>
    </p:spTree>
    <p:extLst>
      <p:ext uri="{BB962C8B-B14F-4D97-AF65-F5344CB8AC3E}">
        <p14:creationId xmlns:p14="http://schemas.microsoft.com/office/powerpoint/2010/main" val="41464110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A8622-EDFC-4513-59F4-C0E51E570F3B}"/>
              </a:ext>
            </a:extLst>
          </p:cNvPr>
          <p:cNvSpPr>
            <a:spLocks noGrp="1"/>
          </p:cNvSpPr>
          <p:nvPr>
            <p:ph type="title"/>
          </p:nvPr>
        </p:nvSpPr>
        <p:spPr/>
        <p:txBody>
          <a:bodyPr/>
          <a:lstStyle/>
          <a:p>
            <a:r>
              <a:rPr lang="en-US" b="1" dirty="0"/>
              <a:t>Question</a:t>
            </a:r>
          </a:p>
        </p:txBody>
      </p:sp>
      <p:sp>
        <p:nvSpPr>
          <p:cNvPr id="3" name="Content Placeholder 2">
            <a:extLst>
              <a:ext uri="{FF2B5EF4-FFF2-40B4-BE49-F238E27FC236}">
                <a16:creationId xmlns:a16="http://schemas.microsoft.com/office/drawing/2014/main" id="{68998D36-5B75-58E2-441A-E0ECAB437847}"/>
              </a:ext>
            </a:extLst>
          </p:cNvPr>
          <p:cNvSpPr>
            <a:spLocks noGrp="1"/>
          </p:cNvSpPr>
          <p:nvPr>
            <p:ph idx="1"/>
          </p:nvPr>
        </p:nvSpPr>
        <p:spPr>
          <a:xfrm>
            <a:off x="1928813" y="1357313"/>
            <a:ext cx="10058399" cy="5500687"/>
          </a:xfrm>
        </p:spPr>
        <p:txBody>
          <a:bodyPr>
            <a:normAutofit fontScale="85000" lnSpcReduction="20000"/>
          </a:bodyPr>
          <a:lstStyle/>
          <a:p>
            <a:pPr marL="0" indent="0">
              <a:buNone/>
            </a:pPr>
            <a:r>
              <a:rPr lang="en-US" sz="2400" b="1" dirty="0"/>
              <a:t>A free-ranging Mexican long-nosed nine-banded armadillo (</a:t>
            </a:r>
            <a:r>
              <a:rPr lang="en-US" sz="2400" b="1" i="1" dirty="0"/>
              <a:t>Dasypus mexicanus</a:t>
            </a:r>
            <a:r>
              <a:rPr lang="en-US" sz="2400" b="1" dirty="0"/>
              <a:t>) from Missouri is screened for </a:t>
            </a:r>
            <a:r>
              <a:rPr lang="en-US" sz="2400" b="1" i="1" dirty="0"/>
              <a:t>Mycobacterium leprae</a:t>
            </a:r>
            <a:r>
              <a:rPr lang="en-US" sz="2400" b="1" dirty="0"/>
              <a:t> using real-time PCR targeting the RLEP repetitive element. Liver tissue is PCR-negative. Which of these conclusions is most accurate?</a:t>
            </a:r>
          </a:p>
          <a:p>
            <a:pPr marL="0" lvl="0" indent="0">
              <a:buNone/>
            </a:pPr>
            <a:r>
              <a:rPr lang="en-US" sz="2400" b="1" dirty="0"/>
              <a:t>A. The negative liver PCR result does not exclude </a:t>
            </a:r>
            <a:r>
              <a:rPr lang="en-US" sz="2400" b="1" i="1" dirty="0"/>
              <a:t>M. leprae</a:t>
            </a:r>
            <a:r>
              <a:rPr lang="en-US" sz="2400" b="1" dirty="0"/>
              <a:t> infection because different tissues from the same animal may yield differing PCR results, and relying on a single tissue type may therefore result in false-negative animals and underestimation of population prevalence.</a:t>
            </a:r>
          </a:p>
          <a:p>
            <a:pPr marL="0" lvl="0" indent="0">
              <a:buNone/>
            </a:pPr>
            <a:r>
              <a:rPr lang="en-US" sz="2400" b="1" dirty="0"/>
              <a:t>B. The negative liver PCR result makes current </a:t>
            </a:r>
            <a:r>
              <a:rPr lang="en-US" sz="2400" b="1" i="1" dirty="0"/>
              <a:t>M. leprae</a:t>
            </a:r>
            <a:r>
              <a:rPr lang="en-US" sz="2400" b="1" dirty="0"/>
              <a:t> infection unlikely because the liver is a preferred site of bacterial growth in armadillos; therefore, additional tissue testing would be expected to have minimal diagnostic benefit.</a:t>
            </a:r>
          </a:p>
          <a:p>
            <a:pPr marL="0" lvl="0" indent="0">
              <a:buNone/>
            </a:pPr>
            <a:r>
              <a:rPr lang="en-US" sz="2400" b="1" dirty="0"/>
              <a:t>C. The negative liver PCR result does not exclude </a:t>
            </a:r>
            <a:r>
              <a:rPr lang="en-US" sz="2400" b="1" i="1" dirty="0"/>
              <a:t>M. leprae</a:t>
            </a:r>
            <a:r>
              <a:rPr lang="en-US" sz="2400" b="1" dirty="0"/>
              <a:t> infection because bacterial DNA may be distributed unevenly among tissues; however, spleen PCR would be expected to have sufficiently high sensitivity that a negative spleen result would effectively exclude infection.</a:t>
            </a:r>
          </a:p>
          <a:p>
            <a:pPr marL="0" lvl="0" indent="0">
              <a:buNone/>
            </a:pPr>
            <a:r>
              <a:rPr lang="en-US" sz="2400" b="1" dirty="0"/>
              <a:t>D. The negative liver PCR result is most consistent with prior rather than active infection because tissue PCR primarily identifies advanced disseminated disease, whereas earlier or resolved infections would be expected to be identified only through serologic testing for PGL-1 or LID-1 antibodies.</a:t>
            </a:r>
          </a:p>
          <a:p>
            <a:pPr marL="0" indent="0">
              <a:buNone/>
            </a:pPr>
            <a:endParaRPr lang="en-US" dirty="0"/>
          </a:p>
        </p:txBody>
      </p:sp>
    </p:spTree>
    <p:extLst>
      <p:ext uri="{BB962C8B-B14F-4D97-AF65-F5344CB8AC3E}">
        <p14:creationId xmlns:p14="http://schemas.microsoft.com/office/powerpoint/2010/main" val="33989405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19EAF-9810-054D-C627-AC864B9CADED}"/>
              </a:ext>
            </a:extLst>
          </p:cNvPr>
          <p:cNvSpPr>
            <a:spLocks noGrp="1"/>
          </p:cNvSpPr>
          <p:nvPr>
            <p:ph type="title"/>
          </p:nvPr>
        </p:nvSpPr>
        <p:spPr/>
        <p:txBody>
          <a:bodyPr/>
          <a:lstStyle/>
          <a:p>
            <a:r>
              <a:rPr lang="en-US" b="1" dirty="0"/>
              <a:t>Answer</a:t>
            </a:r>
          </a:p>
        </p:txBody>
      </p:sp>
      <p:sp>
        <p:nvSpPr>
          <p:cNvPr id="3" name="Content Placeholder 2">
            <a:extLst>
              <a:ext uri="{FF2B5EF4-FFF2-40B4-BE49-F238E27FC236}">
                <a16:creationId xmlns:a16="http://schemas.microsoft.com/office/drawing/2014/main" id="{E00B072A-7867-13F0-F25F-14C2538C6E97}"/>
              </a:ext>
            </a:extLst>
          </p:cNvPr>
          <p:cNvSpPr>
            <a:spLocks noGrp="1"/>
          </p:cNvSpPr>
          <p:nvPr>
            <p:ph idx="1"/>
          </p:nvPr>
        </p:nvSpPr>
        <p:spPr>
          <a:xfrm>
            <a:off x="2589212" y="1400175"/>
            <a:ext cx="8915400" cy="5557837"/>
          </a:xfrm>
        </p:spPr>
        <p:txBody>
          <a:bodyPr>
            <a:normAutofit lnSpcReduction="10000"/>
          </a:bodyPr>
          <a:lstStyle/>
          <a:p>
            <a:pPr marL="0" indent="0">
              <a:buNone/>
            </a:pPr>
            <a:r>
              <a:rPr lang="en-US" b="1" dirty="0"/>
              <a:t>A free-ranging Mexican long-nosed nine-banded armadillo (</a:t>
            </a:r>
            <a:r>
              <a:rPr lang="en-US" b="1" i="1" dirty="0"/>
              <a:t>Dasypus mexicanus</a:t>
            </a:r>
            <a:r>
              <a:rPr lang="en-US" b="1" dirty="0"/>
              <a:t>) from Missouri is screened for </a:t>
            </a:r>
            <a:r>
              <a:rPr lang="en-US" b="1" i="1" dirty="0"/>
              <a:t>Mycobacterium leprae</a:t>
            </a:r>
            <a:r>
              <a:rPr lang="en-US" b="1" dirty="0"/>
              <a:t> using real-time PCR targeting the RLEP repetitive element. Liver tissue is PCR-negative. Which of these conclusions is most accurate?</a:t>
            </a:r>
          </a:p>
          <a:p>
            <a:pPr marL="0" lvl="0" indent="0">
              <a:buNone/>
            </a:pPr>
            <a:r>
              <a:rPr lang="en-US" b="1" dirty="0">
                <a:highlight>
                  <a:srgbClr val="FFFF00"/>
                </a:highlight>
              </a:rPr>
              <a:t>A. The negative liver PCR result does not exclude </a:t>
            </a:r>
            <a:r>
              <a:rPr lang="en-US" b="1" i="1" dirty="0">
                <a:highlight>
                  <a:srgbClr val="FFFF00"/>
                </a:highlight>
              </a:rPr>
              <a:t>M. leprae</a:t>
            </a:r>
            <a:r>
              <a:rPr lang="en-US" b="1" dirty="0">
                <a:highlight>
                  <a:srgbClr val="FFFF00"/>
                </a:highlight>
              </a:rPr>
              <a:t> infection because different tissues from the same animal may yield differing PCR results, and relying on a single tissue type may therefore result in false-negative animals and underestimation of population prevalence.</a:t>
            </a:r>
          </a:p>
          <a:p>
            <a:pPr marL="0" lvl="0" indent="0">
              <a:buNone/>
            </a:pPr>
            <a:r>
              <a:rPr lang="en-US" b="1" dirty="0"/>
              <a:t>B. The negative liver PCR result makes current </a:t>
            </a:r>
            <a:r>
              <a:rPr lang="en-US" b="1" i="1" dirty="0"/>
              <a:t>M. leprae</a:t>
            </a:r>
            <a:r>
              <a:rPr lang="en-US" b="1" dirty="0"/>
              <a:t> infection unlikely because the liver is a preferred site of bacterial growth in armadillos; therefore, additional tissue testing would be expected to have minimal diagnostic benefit.</a:t>
            </a:r>
          </a:p>
          <a:p>
            <a:pPr marL="0" lvl="0" indent="0">
              <a:buNone/>
            </a:pPr>
            <a:r>
              <a:rPr lang="en-US" b="1" dirty="0"/>
              <a:t>C. The negative liver PCR result does not exclude </a:t>
            </a:r>
            <a:r>
              <a:rPr lang="en-US" b="1" i="1" dirty="0"/>
              <a:t>M. leprae</a:t>
            </a:r>
            <a:r>
              <a:rPr lang="en-US" b="1" dirty="0"/>
              <a:t> infection because bacterial DNA may be distributed unevenly among tissues; however, spleen PCR would be expected to have sufficiently high sensitivity that a negative spleen result would effectively exclude infection.</a:t>
            </a:r>
          </a:p>
          <a:p>
            <a:pPr marL="0" lvl="0" indent="0">
              <a:buNone/>
            </a:pPr>
            <a:r>
              <a:rPr lang="en-US" b="1" dirty="0"/>
              <a:t>D. The negative liver PCR result is most consistent with prior rather than active infection because tissue PCR primarily identifies advanced disseminated disease, whereas earlier or resolved infections would be expected to be identified only through serologic testing for PGL-1 or LID-1 antibodies.</a:t>
            </a:r>
          </a:p>
          <a:p>
            <a:pPr marL="0" indent="0">
              <a:buNone/>
            </a:pPr>
            <a:endParaRPr lang="en-US" dirty="0"/>
          </a:p>
        </p:txBody>
      </p:sp>
    </p:spTree>
    <p:extLst>
      <p:ext uri="{BB962C8B-B14F-4D97-AF65-F5344CB8AC3E}">
        <p14:creationId xmlns:p14="http://schemas.microsoft.com/office/powerpoint/2010/main" val="407159545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F6EB0-B6CA-C8BF-A221-32B3ACA01407}"/>
              </a:ext>
            </a:extLst>
          </p:cNvPr>
          <p:cNvSpPr>
            <a:spLocks noGrp="1"/>
          </p:cNvSpPr>
          <p:nvPr>
            <p:ph type="title"/>
          </p:nvPr>
        </p:nvSpPr>
        <p:spPr/>
        <p:txBody>
          <a:bodyPr/>
          <a:lstStyle/>
          <a:p>
            <a:r>
              <a:rPr lang="en-US" b="1" dirty="0">
                <a:latin typeface="+mn-lt"/>
              </a:rPr>
              <a:t>Questions?</a:t>
            </a:r>
          </a:p>
        </p:txBody>
      </p:sp>
      <p:pic>
        <p:nvPicPr>
          <p:cNvPr id="4" name="Content Placeholder 3" descr="A meerkat standing on its hind legs">
            <a:extLst>
              <a:ext uri="{FF2B5EF4-FFF2-40B4-BE49-F238E27FC236}">
                <a16:creationId xmlns:a16="http://schemas.microsoft.com/office/drawing/2014/main" id="{45682E90-EC1B-D584-A280-859D2093478D}"/>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4863548" y="1454727"/>
            <a:ext cx="4345521" cy="5161183"/>
          </a:xfrm>
          <a:prstGeom prst="rect">
            <a:avLst/>
          </a:prstGeom>
          <a:ln>
            <a:solidFill>
              <a:schemeClr val="tx1"/>
            </a:solidFill>
          </a:ln>
        </p:spPr>
      </p:pic>
    </p:spTree>
    <p:extLst>
      <p:ext uri="{BB962C8B-B14F-4D97-AF65-F5344CB8AC3E}">
        <p14:creationId xmlns:p14="http://schemas.microsoft.com/office/powerpoint/2010/main" val="30024701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560315"/>
            <a:ext cx="8911687" cy="1280890"/>
          </a:xfrm>
        </p:spPr>
        <p:txBody>
          <a:bodyPr/>
          <a:lstStyle/>
          <a:p>
            <a:r>
              <a:rPr lang="en-US" b="1" dirty="0"/>
              <a:t>References</a:t>
            </a:r>
          </a:p>
        </p:txBody>
      </p:sp>
      <p:sp>
        <p:nvSpPr>
          <p:cNvPr id="3" name="Content Placeholder 2"/>
          <p:cNvSpPr>
            <a:spLocks noGrp="1"/>
          </p:cNvSpPr>
          <p:nvPr>
            <p:ph idx="1"/>
          </p:nvPr>
        </p:nvSpPr>
        <p:spPr>
          <a:xfrm>
            <a:off x="2589212" y="1841205"/>
            <a:ext cx="8915400" cy="4543647"/>
          </a:xfrm>
        </p:spPr>
        <p:txBody>
          <a:bodyPr>
            <a:normAutofit fontScale="85000" lnSpcReduction="20000"/>
          </a:bodyPr>
          <a:lstStyle/>
          <a:p>
            <a:r>
              <a:rPr lang="en-US" sz="2800" b="1" dirty="0"/>
              <a:t>Fowler 8, Fowler 7, Fowler 6</a:t>
            </a:r>
          </a:p>
          <a:p>
            <a:r>
              <a:rPr lang="en-US" sz="2800" b="1" dirty="0">
                <a:hlinkClick r:id="rId3"/>
              </a:rPr>
              <a:t>http://www.usaha.org/upload/Committee/InfectiousCattleBison/TB-in-camelids.pdf</a:t>
            </a:r>
            <a:endParaRPr lang="en-US" sz="2800" b="1" dirty="0"/>
          </a:p>
          <a:p>
            <a:r>
              <a:rPr lang="en-US" sz="2800" dirty="0">
                <a:hlinkClick r:id="rId4" invalidUrl="http://www.dpz.eu/fileadmin/content/Infektionspathologie/Bilder/Dokumente/SCHROEDER TB FORMAT Cop_Korr.pdf"/>
              </a:rPr>
              <a:t>http://www.dpz.eu/fileadmin/content/Infektionspathologie/Bilder/Dokumente/SCHROEDER%20TB%20FORMAT%20Cop_Korr.pdf</a:t>
            </a:r>
            <a:endParaRPr lang="en-US" sz="2800" dirty="0"/>
          </a:p>
          <a:p>
            <a:r>
              <a:rPr lang="en-US" sz="2800" dirty="0"/>
              <a:t>2017 Recommendations for the diagnosis, treatment, and management of tuberculosis (Mycobacterium tuberculosis) in elephants in human care</a:t>
            </a:r>
          </a:p>
          <a:p>
            <a:r>
              <a:rPr lang="en-US" sz="2800" dirty="0"/>
              <a:t>http://www.dpz.eu/fileadmin/content/Infektionspathologie/Bilder/Dokumente/LECU%20TuberculosisFORMAT%20COP_Korr.pdf</a:t>
            </a:r>
          </a:p>
          <a:p>
            <a:endParaRPr lang="en-US" sz="2800" dirty="0"/>
          </a:p>
          <a:p>
            <a:endParaRPr lang="en-US" sz="2800" b="1" dirty="0"/>
          </a:p>
        </p:txBody>
      </p:sp>
    </p:spTree>
    <p:extLst>
      <p:ext uri="{BB962C8B-B14F-4D97-AF65-F5344CB8AC3E}">
        <p14:creationId xmlns:p14="http://schemas.microsoft.com/office/powerpoint/2010/main" val="8054565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70031</TotalTime>
  <Words>4713</Words>
  <Application>Microsoft Macintosh PowerPoint</Application>
  <PresentationFormat>Widescreen</PresentationFormat>
  <Paragraphs>427</Paragraphs>
  <Slides>81</Slides>
  <Notes>58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81</vt:i4>
      </vt:variant>
    </vt:vector>
  </HeadingPairs>
  <TitlesOfParts>
    <vt:vector size="87" baseType="lpstr">
      <vt:lpstr>Arial</vt:lpstr>
      <vt:lpstr>Calibri</vt:lpstr>
      <vt:lpstr>Century Gothic</vt:lpstr>
      <vt:lpstr>Times New Roman</vt:lpstr>
      <vt:lpstr>Wingdings 3</vt:lpstr>
      <vt:lpstr>Wisp</vt:lpstr>
      <vt:lpstr>Mycobacteriosis – Mostly Mammals</vt:lpstr>
      <vt:lpstr>Mycobacteriosis</vt:lpstr>
      <vt:lpstr>Mycobacterium</vt:lpstr>
      <vt:lpstr>General</vt:lpstr>
      <vt:lpstr>General</vt:lpstr>
      <vt:lpstr>Diagnosis</vt:lpstr>
      <vt:lpstr>PowerPoint Presentation</vt:lpstr>
      <vt:lpstr>Tuberculosis Testing</vt:lpstr>
      <vt:lpstr>Cell-Mediated Immunologic Test</vt:lpstr>
      <vt:lpstr>Intra-dermal test sites</vt:lpstr>
      <vt:lpstr>Intra-dermal testing</vt:lpstr>
      <vt:lpstr>Bovid Intradermal testing</vt:lpstr>
      <vt:lpstr>Intra-dermal testing</vt:lpstr>
      <vt:lpstr>Dual Path Platform VetTB Assay (DPP)</vt:lpstr>
      <vt:lpstr>PowerPoint Presentation</vt:lpstr>
      <vt:lpstr>DPP Test</vt:lpstr>
      <vt:lpstr>Interferon Gamma Testing</vt:lpstr>
      <vt:lpstr>Primates</vt:lpstr>
      <vt:lpstr>Primate Tuberculosis Grading</vt:lpstr>
      <vt:lpstr>Primates</vt:lpstr>
      <vt:lpstr>PRIMAGAM</vt:lpstr>
      <vt:lpstr>PRIMAGAM</vt:lpstr>
      <vt:lpstr>Math….</vt:lpstr>
      <vt:lpstr>PowerPoint Presentation</vt:lpstr>
      <vt:lpstr>Math</vt:lpstr>
      <vt:lpstr>PowerPoint Presentation</vt:lpstr>
      <vt:lpstr>Tests</vt:lpstr>
      <vt:lpstr>PowerPoint Presentation</vt:lpstr>
      <vt:lpstr>PowerPoint Presentation</vt:lpstr>
      <vt:lpstr>Elephant TB Seroconversion</vt:lpstr>
      <vt:lpstr>Elephant TB Seroconversion or Culture</vt:lpstr>
      <vt:lpstr>Question</vt:lpstr>
      <vt:lpstr>Answer</vt:lpstr>
      <vt:lpstr>Elephant tuberculosis</vt:lpstr>
      <vt:lpstr>Trunk wash</vt:lpstr>
      <vt:lpstr>Trunk wash</vt:lpstr>
      <vt:lpstr>Trunk wash issues</vt:lpstr>
      <vt:lpstr>Positive Elephant</vt:lpstr>
      <vt:lpstr>Treatment</vt:lpstr>
      <vt:lpstr>Free-ranging wildlife Bovine tuberculosis reservoirs</vt:lpstr>
      <vt:lpstr>PowerPoint Presentation</vt:lpstr>
      <vt:lpstr>PowerPoint Presentation</vt:lpstr>
      <vt:lpstr>Bovine tuberculosis and Wild Boar</vt:lpstr>
      <vt:lpstr>Bovine tuberculosis and Wild Boar</vt:lpstr>
      <vt:lpstr>Question</vt:lpstr>
      <vt:lpstr>Answer</vt:lpstr>
      <vt:lpstr>Diagnosis of Tuberculosis in wildlife</vt:lpstr>
      <vt:lpstr>Mycobacteria bovis</vt:lpstr>
      <vt:lpstr>PowerPoint Presentation</vt:lpstr>
      <vt:lpstr>PowerPoint Presentation</vt:lpstr>
      <vt:lpstr>M. bovis in South Africa – Index Cases</vt:lpstr>
      <vt:lpstr>PowerPoint Presentation</vt:lpstr>
      <vt:lpstr>PowerPoint Presentation</vt:lpstr>
      <vt:lpstr>PowerPoint Presentation</vt:lpstr>
      <vt:lpstr>Rhinoceros Tuberculosis testing</vt:lpstr>
      <vt:lpstr>Camelids</vt:lpstr>
      <vt:lpstr>Johne’s Disease in Bison</vt:lpstr>
      <vt:lpstr>Johne’s Disease in Bison</vt:lpstr>
      <vt:lpstr>Question</vt:lpstr>
      <vt:lpstr>Answer</vt:lpstr>
      <vt:lpstr>PowerPoint Presentation</vt:lpstr>
      <vt:lpstr>M. Avium ssp paratuberculosis</vt:lpstr>
      <vt:lpstr>Johne’s Disease</vt:lpstr>
      <vt:lpstr>Cervids</vt:lpstr>
      <vt:lpstr>Cervids, etc. Mycobacteria</vt:lpstr>
      <vt:lpstr>Carnivores</vt:lpstr>
      <vt:lpstr>PowerPoint Presentation</vt:lpstr>
      <vt:lpstr>PowerPoint Presentation</vt:lpstr>
      <vt:lpstr>Pinnipeds</vt:lpstr>
      <vt:lpstr>Tapirs</vt:lpstr>
      <vt:lpstr>PowerPoint Presentation</vt:lpstr>
      <vt:lpstr>Mycobacterial Infections in Sea Turtles</vt:lpstr>
      <vt:lpstr>Question</vt:lpstr>
      <vt:lpstr>Answer</vt:lpstr>
      <vt:lpstr>PowerPoint Presentation</vt:lpstr>
      <vt:lpstr>Leprosy and Armadillos</vt:lpstr>
      <vt:lpstr>Armadillos Positive for Mycobacterium leprae</vt:lpstr>
      <vt:lpstr>Question</vt:lpstr>
      <vt:lpstr>Answer</vt:lpstr>
      <vt:lpstr>Questions?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Mycobacteriosis</dc:title>
  <dc:creator>Tara Harrison</dc:creator>
  <cp:lastModifiedBy>Tara Myers Harrison</cp:lastModifiedBy>
  <cp:revision>95</cp:revision>
  <cp:lastPrinted>2023-11-02T17:23:51Z</cp:lastPrinted>
  <dcterms:created xsi:type="dcterms:W3CDTF">2017-10-05T20:57:51Z</dcterms:created>
  <dcterms:modified xsi:type="dcterms:W3CDTF">2026-09-15T20:31:14Z</dcterms:modified>
</cp:coreProperties>
</file>