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5"/>
  </p:notesMasterIdLst>
  <p:sldIdLst>
    <p:sldId id="256" r:id="rId2"/>
    <p:sldId id="263" r:id="rId3"/>
    <p:sldId id="259" r:id="rId4"/>
    <p:sldId id="270" r:id="rId5"/>
    <p:sldId id="571" r:id="rId6"/>
    <p:sldId id="572" r:id="rId7"/>
    <p:sldId id="573" r:id="rId8"/>
    <p:sldId id="588" r:id="rId9"/>
    <p:sldId id="575" r:id="rId10"/>
    <p:sldId id="579" r:id="rId11"/>
    <p:sldId id="577" r:id="rId12"/>
    <p:sldId id="580" r:id="rId13"/>
    <p:sldId id="589" r:id="rId14"/>
    <p:sldId id="576" r:id="rId15"/>
    <p:sldId id="590" r:id="rId16"/>
    <p:sldId id="591" r:id="rId17"/>
    <p:sldId id="582" r:id="rId18"/>
    <p:sldId id="583" r:id="rId19"/>
    <p:sldId id="272" r:id="rId20"/>
    <p:sldId id="578" r:id="rId21"/>
    <p:sldId id="261" r:id="rId22"/>
    <p:sldId id="260" r:id="rId23"/>
    <p:sldId id="282" r:id="rId24"/>
    <p:sldId id="275" r:id="rId25"/>
    <p:sldId id="273" r:id="rId26"/>
    <p:sldId id="258" r:id="rId27"/>
    <p:sldId id="592" r:id="rId28"/>
    <p:sldId id="561" r:id="rId29"/>
    <p:sldId id="562" r:id="rId30"/>
    <p:sldId id="563" r:id="rId31"/>
    <p:sldId id="564" r:id="rId32"/>
    <p:sldId id="593" r:id="rId33"/>
    <p:sldId id="566" r:id="rId34"/>
    <p:sldId id="584" r:id="rId35"/>
    <p:sldId id="585" r:id="rId36"/>
    <p:sldId id="586" r:id="rId37"/>
    <p:sldId id="594" r:id="rId38"/>
    <p:sldId id="560" r:id="rId39"/>
    <p:sldId id="567" r:id="rId40"/>
    <p:sldId id="570" r:id="rId41"/>
    <p:sldId id="568" r:id="rId42"/>
    <p:sldId id="595" r:id="rId43"/>
    <p:sldId id="55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646"/>
    <p:restoredTop sz="86405"/>
  </p:normalViewPr>
  <p:slideViewPr>
    <p:cSldViewPr snapToGrid="0" snapToObjects="1">
      <p:cViewPr varScale="1">
        <p:scale>
          <a:sx n="98" d="100"/>
          <a:sy n="98" d="100"/>
        </p:scale>
        <p:origin x="312" y="192"/>
      </p:cViewPr>
      <p:guideLst/>
    </p:cSldViewPr>
  </p:slideViewPr>
  <p:outlineViewPr>
    <p:cViewPr>
      <p:scale>
        <a:sx n="33" d="100"/>
        <a:sy n="33" d="100"/>
      </p:scale>
      <p:origin x="0" y="-44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B8C4C5-0DF2-C14D-8BDF-ABEF4EC47574}" type="datetimeFigureOut">
              <a:rPr lang="en-US" smtClean="0"/>
              <a:t>8/27/26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D3883B-1D68-4047-A243-1A01D71C0356}" type="slidenum">
              <a:rPr lang="en-US" smtClean="0"/>
              <a:t>‹#›</a:t>
            </a:fld>
            <a:endParaRPr lang="en-US"/>
          </a:p>
        </p:txBody>
      </p:sp>
    </p:spTree>
    <p:extLst>
      <p:ext uri="{BB962C8B-B14F-4D97-AF65-F5344CB8AC3E}">
        <p14:creationId xmlns:p14="http://schemas.microsoft.com/office/powerpoint/2010/main" val="1336693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a:t>
            </a:fld>
            <a:endParaRPr lang="en-US"/>
          </a:p>
        </p:txBody>
      </p:sp>
    </p:spTree>
    <p:extLst>
      <p:ext uri="{BB962C8B-B14F-4D97-AF65-F5344CB8AC3E}">
        <p14:creationId xmlns:p14="http://schemas.microsoft.com/office/powerpoint/2010/main" val="1069430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5</a:t>
            </a:fld>
            <a:endParaRPr lang="en-US"/>
          </a:p>
        </p:txBody>
      </p:sp>
    </p:spTree>
    <p:extLst>
      <p:ext uri="{BB962C8B-B14F-4D97-AF65-F5344CB8AC3E}">
        <p14:creationId xmlns:p14="http://schemas.microsoft.com/office/powerpoint/2010/main" val="3016691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6</a:t>
            </a:fld>
            <a:endParaRPr lang="en-US"/>
          </a:p>
        </p:txBody>
      </p:sp>
    </p:spTree>
    <p:extLst>
      <p:ext uri="{BB962C8B-B14F-4D97-AF65-F5344CB8AC3E}">
        <p14:creationId xmlns:p14="http://schemas.microsoft.com/office/powerpoint/2010/main" val="268185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7</a:t>
            </a:fld>
            <a:endParaRPr lang="en-US"/>
          </a:p>
        </p:txBody>
      </p:sp>
    </p:spTree>
    <p:extLst>
      <p:ext uri="{BB962C8B-B14F-4D97-AF65-F5344CB8AC3E}">
        <p14:creationId xmlns:p14="http://schemas.microsoft.com/office/powerpoint/2010/main" val="3229163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C0733-AF6B-CFC8-D4BC-193F4A46DE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AF914-8974-74EA-187F-16B9BCA73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AC0E9-884F-1E1A-AACB-F391AA0BAF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0A010D-197D-76C2-48C2-563FE90977FE}"/>
              </a:ext>
            </a:extLst>
          </p:cNvPr>
          <p:cNvSpPr>
            <a:spLocks noGrp="1"/>
          </p:cNvSpPr>
          <p:nvPr>
            <p:ph type="sldNum" sz="quarter" idx="5"/>
          </p:nvPr>
        </p:nvSpPr>
        <p:spPr/>
        <p:txBody>
          <a:bodyPr/>
          <a:lstStyle/>
          <a:p>
            <a:fld id="{96D3883B-1D68-4047-A243-1A01D71C0356}" type="slidenum">
              <a:rPr lang="en-US" smtClean="0"/>
              <a:t>8</a:t>
            </a:fld>
            <a:endParaRPr lang="en-US"/>
          </a:p>
        </p:txBody>
      </p:sp>
    </p:spTree>
    <p:extLst>
      <p:ext uri="{BB962C8B-B14F-4D97-AF65-F5344CB8AC3E}">
        <p14:creationId xmlns:p14="http://schemas.microsoft.com/office/powerpoint/2010/main" val="2552181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9</a:t>
            </a:fld>
            <a:endParaRPr lang="en-US"/>
          </a:p>
        </p:txBody>
      </p:sp>
    </p:spTree>
    <p:extLst>
      <p:ext uri="{BB962C8B-B14F-4D97-AF65-F5344CB8AC3E}">
        <p14:creationId xmlns:p14="http://schemas.microsoft.com/office/powerpoint/2010/main" val="1178559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10</a:t>
            </a:fld>
            <a:endParaRPr lang="en-US"/>
          </a:p>
        </p:txBody>
      </p:sp>
    </p:spTree>
    <p:extLst>
      <p:ext uri="{BB962C8B-B14F-4D97-AF65-F5344CB8AC3E}">
        <p14:creationId xmlns:p14="http://schemas.microsoft.com/office/powerpoint/2010/main" val="2872845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11</a:t>
            </a:fld>
            <a:endParaRPr lang="en-US"/>
          </a:p>
        </p:txBody>
      </p:sp>
    </p:spTree>
    <p:extLst>
      <p:ext uri="{BB962C8B-B14F-4D97-AF65-F5344CB8AC3E}">
        <p14:creationId xmlns:p14="http://schemas.microsoft.com/office/powerpoint/2010/main" val="1217126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12</a:t>
            </a:fld>
            <a:endParaRPr lang="en-US"/>
          </a:p>
        </p:txBody>
      </p:sp>
    </p:spTree>
    <p:extLst>
      <p:ext uri="{BB962C8B-B14F-4D97-AF65-F5344CB8AC3E}">
        <p14:creationId xmlns:p14="http://schemas.microsoft.com/office/powerpoint/2010/main" val="3211684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13</a:t>
            </a:fld>
            <a:endParaRPr lang="en-US"/>
          </a:p>
        </p:txBody>
      </p:sp>
    </p:spTree>
    <p:extLst>
      <p:ext uri="{BB962C8B-B14F-4D97-AF65-F5344CB8AC3E}">
        <p14:creationId xmlns:p14="http://schemas.microsoft.com/office/powerpoint/2010/main" val="593059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14</a:t>
            </a:fld>
            <a:endParaRPr lang="en-US"/>
          </a:p>
        </p:txBody>
      </p:sp>
    </p:spTree>
    <p:extLst>
      <p:ext uri="{BB962C8B-B14F-4D97-AF65-F5344CB8AC3E}">
        <p14:creationId xmlns:p14="http://schemas.microsoft.com/office/powerpoint/2010/main" val="3310545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15</a:t>
            </a:fld>
            <a:endParaRPr lang="en-US"/>
          </a:p>
        </p:txBody>
      </p:sp>
    </p:spTree>
    <p:extLst>
      <p:ext uri="{BB962C8B-B14F-4D97-AF65-F5344CB8AC3E}">
        <p14:creationId xmlns:p14="http://schemas.microsoft.com/office/powerpoint/2010/main" val="1494309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0C6E-8E50-738B-374F-4DE4D1731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07115-011D-2C53-E940-F88F7B34C3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F7C51-B713-2F3B-DDB8-1D40C510CD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1C68AB-1E72-F808-AA34-35429DED90B4}"/>
              </a:ext>
            </a:extLst>
          </p:cNvPr>
          <p:cNvSpPr>
            <a:spLocks noGrp="1"/>
          </p:cNvSpPr>
          <p:nvPr>
            <p:ph type="sldNum" sz="quarter" idx="5"/>
          </p:nvPr>
        </p:nvSpPr>
        <p:spPr/>
        <p:txBody>
          <a:bodyPr/>
          <a:lstStyle/>
          <a:p>
            <a:fld id="{96D3883B-1D68-4047-A243-1A01D71C0356}" type="slidenum">
              <a:rPr lang="en-US" smtClean="0"/>
              <a:t>16</a:t>
            </a:fld>
            <a:endParaRPr lang="en-US"/>
          </a:p>
        </p:txBody>
      </p:sp>
    </p:spTree>
    <p:extLst>
      <p:ext uri="{BB962C8B-B14F-4D97-AF65-F5344CB8AC3E}">
        <p14:creationId xmlns:p14="http://schemas.microsoft.com/office/powerpoint/2010/main" val="1367493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17</a:t>
            </a:fld>
            <a:endParaRPr lang="en-US"/>
          </a:p>
        </p:txBody>
      </p:sp>
    </p:spTree>
    <p:extLst>
      <p:ext uri="{BB962C8B-B14F-4D97-AF65-F5344CB8AC3E}">
        <p14:creationId xmlns:p14="http://schemas.microsoft.com/office/powerpoint/2010/main" val="2664210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18</a:t>
            </a:fld>
            <a:endParaRPr lang="en-US"/>
          </a:p>
        </p:txBody>
      </p:sp>
    </p:spTree>
    <p:extLst>
      <p:ext uri="{BB962C8B-B14F-4D97-AF65-F5344CB8AC3E}">
        <p14:creationId xmlns:p14="http://schemas.microsoft.com/office/powerpoint/2010/main" val="2137543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20</a:t>
            </a:fld>
            <a:endParaRPr lang="en-US"/>
          </a:p>
        </p:txBody>
      </p:sp>
    </p:spTree>
    <p:extLst>
      <p:ext uri="{BB962C8B-B14F-4D97-AF65-F5344CB8AC3E}">
        <p14:creationId xmlns:p14="http://schemas.microsoft.com/office/powerpoint/2010/main" val="850030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22</a:t>
            </a:fld>
            <a:endParaRPr lang="en-US"/>
          </a:p>
        </p:txBody>
      </p:sp>
    </p:spTree>
    <p:extLst>
      <p:ext uri="{BB962C8B-B14F-4D97-AF65-F5344CB8AC3E}">
        <p14:creationId xmlns:p14="http://schemas.microsoft.com/office/powerpoint/2010/main" val="3425160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27</a:t>
            </a:fld>
            <a:endParaRPr lang="en-US"/>
          </a:p>
        </p:txBody>
      </p:sp>
    </p:spTree>
    <p:extLst>
      <p:ext uri="{BB962C8B-B14F-4D97-AF65-F5344CB8AC3E}">
        <p14:creationId xmlns:p14="http://schemas.microsoft.com/office/powerpoint/2010/main" val="1789955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28</a:t>
            </a:fld>
            <a:endParaRPr lang="en-US"/>
          </a:p>
        </p:txBody>
      </p:sp>
    </p:spTree>
    <p:extLst>
      <p:ext uri="{BB962C8B-B14F-4D97-AF65-F5344CB8AC3E}">
        <p14:creationId xmlns:p14="http://schemas.microsoft.com/office/powerpoint/2010/main" val="396691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29</a:t>
            </a:fld>
            <a:endParaRPr lang="en-US"/>
          </a:p>
        </p:txBody>
      </p:sp>
    </p:spTree>
    <p:extLst>
      <p:ext uri="{BB962C8B-B14F-4D97-AF65-F5344CB8AC3E}">
        <p14:creationId xmlns:p14="http://schemas.microsoft.com/office/powerpoint/2010/main" val="609930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30</a:t>
            </a:fld>
            <a:endParaRPr lang="en-US"/>
          </a:p>
        </p:txBody>
      </p:sp>
    </p:spTree>
    <p:extLst>
      <p:ext uri="{BB962C8B-B14F-4D97-AF65-F5344CB8AC3E}">
        <p14:creationId xmlns:p14="http://schemas.microsoft.com/office/powerpoint/2010/main" val="1978383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31</a:t>
            </a:fld>
            <a:endParaRPr lang="en-US"/>
          </a:p>
        </p:txBody>
      </p:sp>
    </p:spTree>
    <p:extLst>
      <p:ext uri="{BB962C8B-B14F-4D97-AF65-F5344CB8AC3E}">
        <p14:creationId xmlns:p14="http://schemas.microsoft.com/office/powerpoint/2010/main" val="3666807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C2EAA-C68F-1922-BB8E-7D51A5612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0F6F7-51BA-2058-0DF8-C7F729E4C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12BAD0-28DB-107F-4BC2-F427FC4354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1EE24E-0783-B7FD-3E46-392912FFC479}"/>
              </a:ext>
            </a:extLst>
          </p:cNvPr>
          <p:cNvSpPr>
            <a:spLocks noGrp="1"/>
          </p:cNvSpPr>
          <p:nvPr>
            <p:ph type="sldNum" sz="quarter" idx="5"/>
          </p:nvPr>
        </p:nvSpPr>
        <p:spPr/>
        <p:txBody>
          <a:bodyPr/>
          <a:lstStyle/>
          <a:p>
            <a:fld id="{96D3883B-1D68-4047-A243-1A01D71C0356}" type="slidenum">
              <a:rPr lang="en-US" smtClean="0"/>
              <a:t>32</a:t>
            </a:fld>
            <a:endParaRPr lang="en-US"/>
          </a:p>
        </p:txBody>
      </p:sp>
    </p:spTree>
    <p:extLst>
      <p:ext uri="{BB962C8B-B14F-4D97-AF65-F5344CB8AC3E}">
        <p14:creationId xmlns:p14="http://schemas.microsoft.com/office/powerpoint/2010/main" val="42702587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33</a:t>
            </a:fld>
            <a:endParaRPr lang="en-US"/>
          </a:p>
        </p:txBody>
      </p:sp>
    </p:spTree>
    <p:extLst>
      <p:ext uri="{BB962C8B-B14F-4D97-AF65-F5344CB8AC3E}">
        <p14:creationId xmlns:p14="http://schemas.microsoft.com/office/powerpoint/2010/main" val="439637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34</a:t>
            </a:fld>
            <a:endParaRPr lang="en-US"/>
          </a:p>
        </p:txBody>
      </p:sp>
    </p:spTree>
    <p:extLst>
      <p:ext uri="{BB962C8B-B14F-4D97-AF65-F5344CB8AC3E}">
        <p14:creationId xmlns:p14="http://schemas.microsoft.com/office/powerpoint/2010/main" val="991642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35</a:t>
            </a:fld>
            <a:endParaRPr lang="en-US"/>
          </a:p>
        </p:txBody>
      </p:sp>
    </p:spTree>
    <p:extLst>
      <p:ext uri="{BB962C8B-B14F-4D97-AF65-F5344CB8AC3E}">
        <p14:creationId xmlns:p14="http://schemas.microsoft.com/office/powerpoint/2010/main" val="7578769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36</a:t>
            </a:fld>
            <a:endParaRPr lang="en-US"/>
          </a:p>
        </p:txBody>
      </p:sp>
    </p:spTree>
    <p:extLst>
      <p:ext uri="{BB962C8B-B14F-4D97-AF65-F5344CB8AC3E}">
        <p14:creationId xmlns:p14="http://schemas.microsoft.com/office/powerpoint/2010/main" val="2824967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AF9C3-8A59-D3CE-8F23-D6E50E47E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0FE9A-8787-6186-31F2-9028E27EEE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5DF6B8-C665-BE55-7A6F-B207AA2949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E22EA7-0AAC-D79D-8036-0E96FA636A3E}"/>
              </a:ext>
            </a:extLst>
          </p:cNvPr>
          <p:cNvSpPr>
            <a:spLocks noGrp="1"/>
          </p:cNvSpPr>
          <p:nvPr>
            <p:ph type="sldNum" sz="quarter" idx="5"/>
          </p:nvPr>
        </p:nvSpPr>
        <p:spPr/>
        <p:txBody>
          <a:bodyPr/>
          <a:lstStyle/>
          <a:p>
            <a:fld id="{96D3883B-1D68-4047-A243-1A01D71C0356}" type="slidenum">
              <a:rPr lang="en-US" smtClean="0"/>
              <a:t>37</a:t>
            </a:fld>
            <a:endParaRPr lang="en-US"/>
          </a:p>
        </p:txBody>
      </p:sp>
    </p:spTree>
    <p:extLst>
      <p:ext uri="{BB962C8B-B14F-4D97-AF65-F5344CB8AC3E}">
        <p14:creationId xmlns:p14="http://schemas.microsoft.com/office/powerpoint/2010/main" val="1512811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E2CB49-88E7-524F-97F1-C5F8C775CF81}" type="slidenum">
              <a:rPr lang="en-US" altLang="en-US" smtClean="0"/>
              <a:pPr/>
              <a:t>38</a:t>
            </a:fld>
            <a:endParaRPr lang="en-US" altLang="en-US"/>
          </a:p>
        </p:txBody>
      </p:sp>
    </p:spTree>
    <p:extLst>
      <p:ext uri="{BB962C8B-B14F-4D97-AF65-F5344CB8AC3E}">
        <p14:creationId xmlns:p14="http://schemas.microsoft.com/office/powerpoint/2010/main" val="2789506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39</a:t>
            </a:fld>
            <a:endParaRPr lang="en-US"/>
          </a:p>
        </p:txBody>
      </p:sp>
    </p:spTree>
    <p:extLst>
      <p:ext uri="{BB962C8B-B14F-4D97-AF65-F5344CB8AC3E}">
        <p14:creationId xmlns:p14="http://schemas.microsoft.com/office/powerpoint/2010/main" val="768954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40</a:t>
            </a:fld>
            <a:endParaRPr lang="en-US"/>
          </a:p>
        </p:txBody>
      </p:sp>
    </p:spTree>
    <p:extLst>
      <p:ext uri="{BB962C8B-B14F-4D97-AF65-F5344CB8AC3E}">
        <p14:creationId xmlns:p14="http://schemas.microsoft.com/office/powerpoint/2010/main" val="40495223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41</a:t>
            </a:fld>
            <a:endParaRPr lang="en-US"/>
          </a:p>
        </p:txBody>
      </p:sp>
    </p:spTree>
    <p:extLst>
      <p:ext uri="{BB962C8B-B14F-4D97-AF65-F5344CB8AC3E}">
        <p14:creationId xmlns:p14="http://schemas.microsoft.com/office/powerpoint/2010/main" val="31935996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B7BC7-29E6-9B36-F4EE-A50D3E5E1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780D8-CD1D-5A18-5FB8-CBB93D371D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9B5E5B-2377-D89F-80FF-53ADA3290E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38D65F-44A8-E2C5-C9E6-EB543622B8F6}"/>
              </a:ext>
            </a:extLst>
          </p:cNvPr>
          <p:cNvSpPr>
            <a:spLocks noGrp="1"/>
          </p:cNvSpPr>
          <p:nvPr>
            <p:ph type="sldNum" sz="quarter" idx="5"/>
          </p:nvPr>
        </p:nvSpPr>
        <p:spPr/>
        <p:txBody>
          <a:bodyPr/>
          <a:lstStyle/>
          <a:p>
            <a:fld id="{96D3883B-1D68-4047-A243-1A01D71C0356}" type="slidenum">
              <a:rPr lang="en-US" smtClean="0"/>
              <a:t>42</a:t>
            </a:fld>
            <a:endParaRPr lang="en-US"/>
          </a:p>
        </p:txBody>
      </p:sp>
    </p:spTree>
    <p:extLst>
      <p:ext uri="{BB962C8B-B14F-4D97-AF65-F5344CB8AC3E}">
        <p14:creationId xmlns:p14="http://schemas.microsoft.com/office/powerpoint/2010/main" val="660744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3883B-1D68-4047-A243-1A01D71C0356}" type="slidenum">
              <a:rPr lang="en-US" smtClean="0"/>
              <a:t>43</a:t>
            </a:fld>
            <a:endParaRPr lang="en-US"/>
          </a:p>
        </p:txBody>
      </p:sp>
    </p:spTree>
    <p:extLst>
      <p:ext uri="{BB962C8B-B14F-4D97-AF65-F5344CB8AC3E}">
        <p14:creationId xmlns:p14="http://schemas.microsoft.com/office/powerpoint/2010/main" val="2374235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8/27/26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8/27/26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8/27/26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3201/eid2912.23081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hyperlink" Target="https://www.aphis.usda.gov/aphis/ourfocus/animalhealth/animal-disease-information/avian/avian-influenza/hpai-2022/2022-hpai-mammals" TargetMode="External"/><Relationship Id="rId2" Type="http://schemas.openxmlformats.org/officeDocument/2006/relationships/hyperlink" Target="https://nvap.aphis.usda.gov/AIEND/index.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fisheries.noaa.gov/national/marine-mammal-protection/marine-mammal-unusual-mortality-event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111/cobi.70052"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doi.org/10.3201/eid3202.251507"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doi.org/10.3354/dao03884"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E6CC-CC95-6C4C-A275-760BC73AF4FE}"/>
              </a:ext>
            </a:extLst>
          </p:cNvPr>
          <p:cNvSpPr>
            <a:spLocks noGrp="1"/>
          </p:cNvSpPr>
          <p:nvPr>
            <p:ph type="ctrTitle"/>
          </p:nvPr>
        </p:nvSpPr>
        <p:spPr>
          <a:xfrm>
            <a:off x="2417780" y="887569"/>
            <a:ext cx="8637073" cy="2541431"/>
          </a:xfrm>
        </p:spPr>
        <p:txBody>
          <a:bodyPr>
            <a:normAutofit fontScale="90000"/>
          </a:bodyPr>
          <a:lstStyle/>
          <a:p>
            <a:r>
              <a:rPr lang="en-US" dirty="0"/>
              <a:t>Selected Emerging Aquatic Animal Diseases</a:t>
            </a:r>
          </a:p>
        </p:txBody>
      </p:sp>
      <p:sp>
        <p:nvSpPr>
          <p:cNvPr id="3" name="Subtitle 2">
            <a:extLst>
              <a:ext uri="{FF2B5EF4-FFF2-40B4-BE49-F238E27FC236}">
                <a16:creationId xmlns:a16="http://schemas.microsoft.com/office/drawing/2014/main" id="{4E135D3A-9C7E-4343-9D64-A68C555FF58C}"/>
              </a:ext>
            </a:extLst>
          </p:cNvPr>
          <p:cNvSpPr>
            <a:spLocks noGrp="1"/>
          </p:cNvSpPr>
          <p:nvPr>
            <p:ph type="subTitle" idx="1"/>
          </p:nvPr>
        </p:nvSpPr>
        <p:spPr/>
        <p:txBody>
          <a:bodyPr>
            <a:normAutofit fontScale="85000" lnSpcReduction="10000"/>
          </a:bodyPr>
          <a:lstStyle/>
          <a:p>
            <a:r>
              <a:rPr lang="en-US" sz="2400" dirty="0"/>
              <a:t>Craig A. Harms, DVM, PhD, DACZM, DECZM (ZHM)</a:t>
            </a:r>
          </a:p>
          <a:p>
            <a:r>
              <a:rPr lang="en-US" sz="2400" dirty="0"/>
              <a:t>CBS 817, 27 August 2026</a:t>
            </a:r>
          </a:p>
        </p:txBody>
      </p:sp>
    </p:spTree>
    <p:extLst>
      <p:ext uri="{BB962C8B-B14F-4D97-AF65-F5344CB8AC3E}">
        <p14:creationId xmlns:p14="http://schemas.microsoft.com/office/powerpoint/2010/main" val="1982384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4C77C-A230-2148-8483-936FFFA5D903}"/>
              </a:ext>
            </a:extLst>
          </p:cNvPr>
          <p:cNvSpPr>
            <a:spLocks noGrp="1"/>
          </p:cNvSpPr>
          <p:nvPr>
            <p:ph type="title"/>
          </p:nvPr>
        </p:nvSpPr>
        <p:spPr/>
        <p:txBody>
          <a:bodyPr>
            <a:normAutofit/>
          </a:bodyPr>
          <a:lstStyle/>
          <a:p>
            <a:r>
              <a:rPr lang="en-US" sz="4400" dirty="0"/>
              <a:t>What is an Emerging Disease?</a:t>
            </a:r>
          </a:p>
        </p:txBody>
      </p:sp>
      <p:sp>
        <p:nvSpPr>
          <p:cNvPr id="3" name="Content Placeholder 2">
            <a:extLst>
              <a:ext uri="{FF2B5EF4-FFF2-40B4-BE49-F238E27FC236}">
                <a16:creationId xmlns:a16="http://schemas.microsoft.com/office/drawing/2014/main" id="{1EBBED6C-D41A-334A-AB9E-9F9EAC6E3105}"/>
              </a:ext>
            </a:extLst>
          </p:cNvPr>
          <p:cNvSpPr>
            <a:spLocks noGrp="1"/>
          </p:cNvSpPr>
          <p:nvPr>
            <p:ph idx="1"/>
          </p:nvPr>
        </p:nvSpPr>
        <p:spPr>
          <a:xfrm>
            <a:off x="310896" y="2015732"/>
            <a:ext cx="11356848" cy="4202188"/>
          </a:xfrm>
        </p:spPr>
        <p:txBody>
          <a:bodyPr>
            <a:normAutofit fontScale="92500" lnSpcReduction="20000"/>
          </a:bodyPr>
          <a:lstStyle/>
          <a:p>
            <a:r>
              <a:rPr lang="en-US" sz="2200" dirty="0"/>
              <a:t>CDC NIOSH Definition:</a:t>
            </a:r>
          </a:p>
          <a:p>
            <a:pPr lvl="1"/>
            <a:r>
              <a:rPr lang="en-US" sz="1900" dirty="0"/>
              <a:t>Emerging </a:t>
            </a:r>
            <a:r>
              <a:rPr lang="en-US" sz="1900" b="1" dirty="0"/>
              <a:t>infectious</a:t>
            </a:r>
            <a:r>
              <a:rPr lang="en-US" sz="1900" dirty="0"/>
              <a:t> diseases are those whose incidence in </a:t>
            </a:r>
            <a:r>
              <a:rPr lang="en-US" sz="1900" b="1" dirty="0"/>
              <a:t>humans</a:t>
            </a:r>
            <a:r>
              <a:rPr lang="en-US" sz="1900" dirty="0"/>
              <a:t> has increased in the past 2 decades or threaten to increase in the near future.</a:t>
            </a:r>
          </a:p>
          <a:p>
            <a:r>
              <a:rPr lang="en-US" sz="2200" dirty="0" err="1"/>
              <a:t>Medicinenet.com</a:t>
            </a:r>
            <a:endParaRPr lang="en-US" sz="2200" dirty="0"/>
          </a:p>
          <a:p>
            <a:pPr lvl="1"/>
            <a:r>
              <a:rPr lang="en-US" sz="1900" dirty="0"/>
              <a:t>An </a:t>
            </a:r>
            <a:r>
              <a:rPr lang="en-US" sz="1900" b="1" dirty="0"/>
              <a:t>infectious</a:t>
            </a:r>
            <a:r>
              <a:rPr lang="en-US" sz="1900" dirty="0"/>
              <a:t> disease that has newly appeared in a population or that has been known for some time but is rapidly increasing in incidence or geographic range</a:t>
            </a:r>
          </a:p>
          <a:p>
            <a:r>
              <a:rPr lang="en-US" sz="2200" dirty="0" err="1"/>
              <a:t>Moutou</a:t>
            </a:r>
            <a:r>
              <a:rPr lang="en-US" sz="2200" dirty="0"/>
              <a:t> &amp; </a:t>
            </a:r>
            <a:r>
              <a:rPr lang="en-US" sz="2200" dirty="0" err="1"/>
              <a:t>Pastoret</a:t>
            </a:r>
            <a:r>
              <a:rPr lang="en-US" sz="2200" dirty="0"/>
              <a:t>. 2015. Defining an emerging disease. Rev Sci Tech Off int </a:t>
            </a:r>
            <a:r>
              <a:rPr lang="en-US" sz="2200" dirty="0" err="1"/>
              <a:t>Epiz</a:t>
            </a:r>
            <a:r>
              <a:rPr lang="en-US" sz="2200" dirty="0"/>
              <a:t> 34: 41-44, DOI: 10.20506/rst.34.1.2344. </a:t>
            </a:r>
          </a:p>
          <a:p>
            <a:pPr lvl="1"/>
            <a:r>
              <a:rPr lang="en-US" sz="1900" dirty="0"/>
              <a:t>Defining emerging disease not straightforward.</a:t>
            </a:r>
          </a:p>
          <a:p>
            <a:pPr lvl="1"/>
            <a:r>
              <a:rPr lang="en-US" sz="1900" dirty="0"/>
              <a:t>“Real” emergence of brand new disease, geographic emergence in area not previously affected, emergence in species formerly not considered affected,  increase in knowledge or awareness of a particular disease</a:t>
            </a:r>
          </a:p>
          <a:p>
            <a:pPr lvl="1"/>
            <a:r>
              <a:rPr lang="en-US" sz="1900" dirty="0"/>
              <a:t>Human activities frequently play a role in emergence</a:t>
            </a:r>
          </a:p>
          <a:p>
            <a:pPr lvl="1"/>
            <a:endParaRPr lang="en-US" dirty="0"/>
          </a:p>
        </p:txBody>
      </p:sp>
    </p:spTree>
    <p:extLst>
      <p:ext uri="{BB962C8B-B14F-4D97-AF65-F5344CB8AC3E}">
        <p14:creationId xmlns:p14="http://schemas.microsoft.com/office/powerpoint/2010/main" val="1477887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E2035-7A90-B541-9BFD-C523779A7E37}"/>
              </a:ext>
            </a:extLst>
          </p:cNvPr>
          <p:cNvSpPr>
            <a:spLocks noGrp="1"/>
          </p:cNvSpPr>
          <p:nvPr>
            <p:ph type="title"/>
          </p:nvPr>
        </p:nvSpPr>
        <p:spPr/>
        <p:txBody>
          <a:bodyPr>
            <a:normAutofit/>
          </a:bodyPr>
          <a:lstStyle/>
          <a:p>
            <a:r>
              <a:rPr lang="en-US" sz="4400" dirty="0"/>
              <a:t>What is an Emerging disease?</a:t>
            </a:r>
          </a:p>
        </p:txBody>
      </p:sp>
      <p:sp>
        <p:nvSpPr>
          <p:cNvPr id="3" name="Content Placeholder 2">
            <a:extLst>
              <a:ext uri="{FF2B5EF4-FFF2-40B4-BE49-F238E27FC236}">
                <a16:creationId xmlns:a16="http://schemas.microsoft.com/office/drawing/2014/main" id="{42088A7C-7D50-8145-B5A6-4F732815F980}"/>
              </a:ext>
            </a:extLst>
          </p:cNvPr>
          <p:cNvSpPr>
            <a:spLocks noGrp="1"/>
          </p:cNvSpPr>
          <p:nvPr>
            <p:ph idx="1"/>
          </p:nvPr>
        </p:nvSpPr>
        <p:spPr>
          <a:xfrm>
            <a:off x="731521" y="2015731"/>
            <a:ext cx="10323334" cy="4037749"/>
          </a:xfrm>
        </p:spPr>
        <p:txBody>
          <a:bodyPr>
            <a:normAutofit fontScale="85000" lnSpcReduction="20000"/>
          </a:bodyPr>
          <a:lstStyle/>
          <a:p>
            <a:r>
              <a:rPr lang="en-US" sz="3200" dirty="0"/>
              <a:t>”Emerging Disease” or “Emergence” or “Novel” or “Update” appears in the title of the paper or chapter</a:t>
            </a:r>
          </a:p>
          <a:p>
            <a:r>
              <a:rPr lang="en-US" sz="3200" dirty="0"/>
              <a:t>It is published in the journal </a:t>
            </a:r>
            <a:r>
              <a:rPr lang="en-US" sz="3200" i="1" dirty="0"/>
              <a:t>Emerging Infectious Diseases</a:t>
            </a:r>
          </a:p>
          <a:p>
            <a:r>
              <a:rPr lang="en-US" sz="3200" dirty="0"/>
              <a:t>It’s cool and new and catches the attention of clinicians and researchers</a:t>
            </a:r>
          </a:p>
          <a:p>
            <a:r>
              <a:rPr lang="en-US" sz="3200" dirty="0"/>
              <a:t>It’s in this week’s New York Times</a:t>
            </a:r>
          </a:p>
          <a:p>
            <a:r>
              <a:rPr lang="en-US" sz="3200" dirty="0"/>
              <a:t>It’s too recent to appear on this year’s ACZM exam</a:t>
            </a:r>
          </a:p>
          <a:p>
            <a:pPr lvl="1"/>
            <a:r>
              <a:rPr lang="en-US" sz="2800" dirty="0"/>
              <a:t>(but maybe next year’s)</a:t>
            </a:r>
          </a:p>
        </p:txBody>
      </p:sp>
    </p:spTree>
    <p:extLst>
      <p:ext uri="{BB962C8B-B14F-4D97-AF65-F5344CB8AC3E}">
        <p14:creationId xmlns:p14="http://schemas.microsoft.com/office/powerpoint/2010/main" val="209187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05B3-5CF4-534F-B3C9-B46C8116B818}"/>
              </a:ext>
            </a:extLst>
          </p:cNvPr>
          <p:cNvSpPr>
            <a:spLocks noGrp="1"/>
          </p:cNvSpPr>
          <p:nvPr>
            <p:ph type="title"/>
          </p:nvPr>
        </p:nvSpPr>
        <p:spPr>
          <a:xfrm>
            <a:off x="1408176" y="448235"/>
            <a:ext cx="9646678" cy="1405520"/>
          </a:xfrm>
        </p:spPr>
        <p:txBody>
          <a:bodyPr>
            <a:normAutofit/>
          </a:bodyPr>
          <a:lstStyle/>
          <a:p>
            <a:r>
              <a:rPr lang="en-US" sz="4000" dirty="0" err="1"/>
              <a:t>Yanong</a:t>
            </a:r>
            <a:r>
              <a:rPr lang="en-US" sz="4000" dirty="0"/>
              <a:t> R. 2023. Fish Medicine updates. In Fowler 10.</a:t>
            </a:r>
          </a:p>
        </p:txBody>
      </p:sp>
      <p:sp>
        <p:nvSpPr>
          <p:cNvPr id="3" name="Content Placeholder 2">
            <a:extLst>
              <a:ext uri="{FF2B5EF4-FFF2-40B4-BE49-F238E27FC236}">
                <a16:creationId xmlns:a16="http://schemas.microsoft.com/office/drawing/2014/main" id="{7801D678-2DEF-D84E-8B65-2F2AAF51AC81}"/>
              </a:ext>
            </a:extLst>
          </p:cNvPr>
          <p:cNvSpPr>
            <a:spLocks noGrp="1"/>
          </p:cNvSpPr>
          <p:nvPr>
            <p:ph idx="1"/>
          </p:nvPr>
        </p:nvSpPr>
        <p:spPr>
          <a:xfrm>
            <a:off x="237745" y="2015732"/>
            <a:ext cx="9892373" cy="4220476"/>
          </a:xfrm>
        </p:spPr>
        <p:txBody>
          <a:bodyPr>
            <a:normAutofit/>
          </a:bodyPr>
          <a:lstStyle/>
          <a:p>
            <a:pPr>
              <a:lnSpc>
                <a:spcPct val="100000"/>
              </a:lnSpc>
            </a:pPr>
            <a:r>
              <a:rPr lang="en-US" sz="3200" i="1" dirty="0" err="1"/>
              <a:t>Megalocytivivirus</a:t>
            </a:r>
            <a:r>
              <a:rPr lang="en-US" sz="3200" dirty="0"/>
              <a:t>, DNA virus in </a:t>
            </a:r>
            <a:r>
              <a:rPr lang="en-US" sz="3200" dirty="0" err="1"/>
              <a:t>Iridoviridae</a:t>
            </a:r>
            <a:endParaRPr lang="en-US" sz="3200" dirty="0"/>
          </a:p>
          <a:p>
            <a:pPr lvl="1">
              <a:lnSpc>
                <a:spcPct val="100000"/>
              </a:lnSpc>
            </a:pPr>
            <a:r>
              <a:rPr lang="en-US" sz="3000" dirty="0"/>
              <a:t>Infectious Spleen &amp; Kidney Necrosis Virus</a:t>
            </a:r>
          </a:p>
          <a:p>
            <a:pPr>
              <a:lnSpc>
                <a:spcPct val="100000"/>
              </a:lnSpc>
            </a:pPr>
            <a:r>
              <a:rPr lang="en-US" sz="3200" i="1" dirty="0" err="1"/>
              <a:t>Betanodavirus</a:t>
            </a:r>
            <a:r>
              <a:rPr lang="en-US" sz="3200" dirty="0"/>
              <a:t>, RNA virus in </a:t>
            </a:r>
            <a:r>
              <a:rPr lang="en-US" sz="3200" dirty="0" err="1"/>
              <a:t>Nodaviridae</a:t>
            </a:r>
            <a:r>
              <a:rPr lang="en-US" sz="3200" dirty="0"/>
              <a:t>, CNS</a:t>
            </a:r>
          </a:p>
          <a:p>
            <a:pPr>
              <a:lnSpc>
                <a:spcPct val="100000"/>
              </a:lnSpc>
            </a:pPr>
            <a:r>
              <a:rPr lang="en-US" sz="3200" dirty="0"/>
              <a:t>Picornaviruses, RNA virus, clownfish, bluegill</a:t>
            </a:r>
          </a:p>
          <a:p>
            <a:pPr>
              <a:lnSpc>
                <a:spcPct val="100000"/>
              </a:lnSpc>
            </a:pPr>
            <a:r>
              <a:rPr lang="en-US" sz="3200" b="1" dirty="0"/>
              <a:t>Tilapia Lake Virus</a:t>
            </a:r>
            <a:r>
              <a:rPr lang="en-US" sz="3200" dirty="0"/>
              <a:t>, </a:t>
            </a:r>
            <a:r>
              <a:rPr lang="en-US" sz="3200" dirty="0" err="1"/>
              <a:t>orthomyxo</a:t>
            </a:r>
            <a:r>
              <a:rPr lang="en-US" sz="3200" dirty="0"/>
              <a:t>-like RNA virus</a:t>
            </a:r>
          </a:p>
          <a:p>
            <a:pPr>
              <a:lnSpc>
                <a:spcPct val="100000"/>
              </a:lnSpc>
            </a:pPr>
            <a:r>
              <a:rPr lang="en-US" sz="3200" b="1" i="1" dirty="0" err="1"/>
              <a:t>Erysipelothrix</a:t>
            </a:r>
            <a:r>
              <a:rPr lang="en-US" sz="3200" b="1" dirty="0"/>
              <a:t> spp</a:t>
            </a:r>
            <a:r>
              <a:rPr lang="en-US" sz="3200" dirty="0"/>
              <a:t>., </a:t>
            </a:r>
            <a:r>
              <a:rPr lang="en-US" sz="3200" i="1" dirty="0"/>
              <a:t>E. </a:t>
            </a:r>
            <a:r>
              <a:rPr lang="en-US" sz="3200" i="1" dirty="0" err="1"/>
              <a:t>rhusiopathiae</a:t>
            </a:r>
            <a:r>
              <a:rPr lang="en-US" sz="3200" i="1" dirty="0"/>
              <a:t>, E. </a:t>
            </a:r>
            <a:r>
              <a:rPr lang="en-US" sz="3200" i="1" dirty="0" err="1"/>
              <a:t>piscisicarius</a:t>
            </a:r>
            <a:endParaRPr lang="en-US" sz="3200" i="1" dirty="0"/>
          </a:p>
          <a:p>
            <a:pPr>
              <a:lnSpc>
                <a:spcPct val="100000"/>
              </a:lnSpc>
            </a:pPr>
            <a:r>
              <a:rPr lang="en-US" sz="3200" i="1" dirty="0" err="1"/>
              <a:t>Fusasporis</a:t>
            </a:r>
            <a:r>
              <a:rPr lang="en-US" sz="3200" i="1" dirty="0"/>
              <a:t> </a:t>
            </a:r>
            <a:r>
              <a:rPr lang="en-US" sz="3200" i="1" dirty="0" err="1"/>
              <a:t>stethaprioni</a:t>
            </a:r>
            <a:r>
              <a:rPr lang="en-US" sz="3200" dirty="0"/>
              <a:t>, microsporidian, tetras</a:t>
            </a:r>
            <a:endParaRPr lang="en-US" sz="3200" i="1" dirty="0"/>
          </a:p>
        </p:txBody>
      </p:sp>
      <p:sp>
        <p:nvSpPr>
          <p:cNvPr id="4" name="TextBox 3">
            <a:extLst>
              <a:ext uri="{FF2B5EF4-FFF2-40B4-BE49-F238E27FC236}">
                <a16:creationId xmlns:a16="http://schemas.microsoft.com/office/drawing/2014/main" id="{34CA8B9E-C3A2-1887-38E9-C4AE247BDF1F}"/>
              </a:ext>
            </a:extLst>
          </p:cNvPr>
          <p:cNvSpPr txBox="1"/>
          <p:nvPr/>
        </p:nvSpPr>
        <p:spPr>
          <a:xfrm>
            <a:off x="9281844" y="4527192"/>
            <a:ext cx="2910156" cy="954107"/>
          </a:xfrm>
          <a:prstGeom prst="rect">
            <a:avLst/>
          </a:prstGeom>
          <a:noFill/>
        </p:spPr>
        <p:txBody>
          <a:bodyPr wrap="none" rtlCol="0">
            <a:spAutoFit/>
          </a:bodyPr>
          <a:lstStyle/>
          <a:p>
            <a:r>
              <a:rPr lang="en-US" sz="2800" dirty="0"/>
              <a:t>Dr. Day and </a:t>
            </a:r>
          </a:p>
          <a:p>
            <a:r>
              <a:rPr lang="en-US" sz="2800" dirty="0"/>
              <a:t>Dr. Greenfield-Feig</a:t>
            </a:r>
          </a:p>
        </p:txBody>
      </p:sp>
    </p:spTree>
    <p:extLst>
      <p:ext uri="{BB962C8B-B14F-4D97-AF65-F5344CB8AC3E}">
        <p14:creationId xmlns:p14="http://schemas.microsoft.com/office/powerpoint/2010/main" val="1850360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41A4-B93C-9DCB-DE6B-FBC65CCE7486}"/>
              </a:ext>
            </a:extLst>
          </p:cNvPr>
          <p:cNvSpPr>
            <a:spLocks noGrp="1"/>
          </p:cNvSpPr>
          <p:nvPr>
            <p:ph type="title"/>
          </p:nvPr>
        </p:nvSpPr>
        <p:spPr/>
        <p:txBody>
          <a:bodyPr/>
          <a:lstStyle/>
          <a:p>
            <a:r>
              <a:rPr lang="en-US" dirty="0">
                <a:latin typeface="Times New Roman" panose="02020603050405020304" pitchFamily="18" charset="0"/>
                <a:ea typeface="Aptos" panose="020B0004020202020204" pitchFamily="34" charset="0"/>
                <a:cs typeface="Times New Roman (Body CS)"/>
              </a:rPr>
              <a:t>Tilapia lake virus</a:t>
            </a:r>
            <a:endParaRPr lang="en-US" dirty="0"/>
          </a:p>
        </p:txBody>
      </p:sp>
      <p:sp>
        <p:nvSpPr>
          <p:cNvPr id="3" name="Content Placeholder 2">
            <a:extLst>
              <a:ext uri="{FF2B5EF4-FFF2-40B4-BE49-F238E27FC236}">
                <a16:creationId xmlns:a16="http://schemas.microsoft.com/office/drawing/2014/main" id="{78AD9D82-346A-8E8E-CE6C-2BF100A03FF5}"/>
              </a:ext>
            </a:extLst>
          </p:cNvPr>
          <p:cNvSpPr>
            <a:spLocks noGrp="1"/>
          </p:cNvSpPr>
          <p:nvPr>
            <p:ph idx="1"/>
          </p:nvPr>
        </p:nvSpPr>
        <p:spPr>
          <a:xfrm>
            <a:off x="215207" y="2131641"/>
            <a:ext cx="5880793" cy="3450613"/>
          </a:xfrm>
        </p:spPr>
        <p:txBody>
          <a:bodyPr>
            <a:normAutofit/>
          </a:bodyPr>
          <a:lstStyle/>
          <a:p>
            <a:r>
              <a:rPr lang="en-US" sz="3200" dirty="0"/>
              <a:t>Dr. Day</a:t>
            </a:r>
          </a:p>
          <a:p>
            <a:r>
              <a:rPr lang="en-US" sz="2800" dirty="0">
                <a:effectLst/>
                <a:latin typeface="Times New Roman" panose="02020603050405020304" pitchFamily="18" charset="0"/>
                <a:ea typeface="Aptos" panose="020B0004020202020204" pitchFamily="34" charset="0"/>
                <a:cs typeface="Times New Roman (Body CS)"/>
              </a:rPr>
              <a:t>Turner et  al. 2023. Tilapia lake virus (</a:t>
            </a:r>
            <a:r>
              <a:rPr lang="en-US" sz="2800" dirty="0" err="1">
                <a:effectLst/>
                <a:latin typeface="Times New Roman" panose="02020603050405020304" pitchFamily="18" charset="0"/>
                <a:ea typeface="Aptos" panose="020B0004020202020204" pitchFamily="34" charset="0"/>
                <a:cs typeface="Times New Roman (Body CS)"/>
              </a:rPr>
              <a:t>TiLV</a:t>
            </a:r>
            <a:r>
              <a:rPr lang="en-US" sz="2800" dirty="0">
                <a:effectLst/>
                <a:latin typeface="Times New Roman" panose="02020603050405020304" pitchFamily="18" charset="0"/>
                <a:ea typeface="Aptos" panose="020B0004020202020204" pitchFamily="34" charset="0"/>
                <a:cs typeface="Times New Roman (Body CS)"/>
              </a:rPr>
              <a:t>) causes severe </a:t>
            </a:r>
            <a:r>
              <a:rPr lang="en-US" sz="2800" dirty="0" err="1">
                <a:effectLst/>
                <a:latin typeface="Times New Roman" panose="02020603050405020304" pitchFamily="18" charset="0"/>
                <a:ea typeface="Aptos" panose="020B0004020202020204" pitchFamily="34" charset="0"/>
                <a:cs typeface="Times New Roman (Body CS)"/>
              </a:rPr>
              <a:t>anaemia</a:t>
            </a:r>
            <a:r>
              <a:rPr lang="en-US" sz="2800" dirty="0">
                <a:effectLst/>
                <a:latin typeface="Times New Roman" panose="02020603050405020304" pitchFamily="18" charset="0"/>
                <a:ea typeface="Aptos" panose="020B0004020202020204" pitchFamily="34" charset="0"/>
                <a:cs typeface="Times New Roman (Body CS)"/>
              </a:rPr>
              <a:t> and systemic disease in tilapia. J Fish Dis46:643-651. DOI: 10.1111/jfd.13775 </a:t>
            </a:r>
            <a:endParaRPr lang="en-US" sz="3200" dirty="0"/>
          </a:p>
        </p:txBody>
      </p:sp>
      <p:pic>
        <p:nvPicPr>
          <p:cNvPr id="6" name="Picture 5" descr="Title page of the paper under discussion.">
            <a:extLst>
              <a:ext uri="{FF2B5EF4-FFF2-40B4-BE49-F238E27FC236}">
                <a16:creationId xmlns:a16="http://schemas.microsoft.com/office/drawing/2014/main" id="{7664E356-73B8-DD65-984E-D509A0D07F20}"/>
              </a:ext>
            </a:extLst>
          </p:cNvPr>
          <p:cNvPicPr>
            <a:picLocks noChangeAspect="1"/>
          </p:cNvPicPr>
          <p:nvPr/>
        </p:nvPicPr>
        <p:blipFill>
          <a:blip r:embed="rId3"/>
          <a:stretch>
            <a:fillRect/>
          </a:stretch>
        </p:blipFill>
        <p:spPr>
          <a:xfrm>
            <a:off x="6533288" y="0"/>
            <a:ext cx="5658712" cy="6858000"/>
          </a:xfrm>
          <a:prstGeom prst="rect">
            <a:avLst/>
          </a:prstGeom>
        </p:spPr>
      </p:pic>
    </p:spTree>
    <p:extLst>
      <p:ext uri="{BB962C8B-B14F-4D97-AF65-F5344CB8AC3E}">
        <p14:creationId xmlns:p14="http://schemas.microsoft.com/office/powerpoint/2010/main" val="340382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FD8D-68B6-EDD8-1613-1A0A0CA45A24}"/>
              </a:ext>
            </a:extLst>
          </p:cNvPr>
          <p:cNvSpPr>
            <a:spLocks noGrp="1"/>
          </p:cNvSpPr>
          <p:nvPr>
            <p:ph type="title"/>
          </p:nvPr>
        </p:nvSpPr>
        <p:spPr>
          <a:xfrm>
            <a:off x="60102" y="804046"/>
            <a:ext cx="2597481" cy="1509946"/>
          </a:xfrm>
        </p:spPr>
        <p:txBody>
          <a:bodyPr/>
          <a:lstStyle/>
          <a:p>
            <a:r>
              <a:rPr lang="en-US" dirty="0"/>
              <a:t>Turner et al. 2023</a:t>
            </a:r>
            <a:br>
              <a:rPr lang="en-US" dirty="0"/>
            </a:br>
            <a:endParaRPr lang="en-US" dirty="0"/>
          </a:p>
        </p:txBody>
      </p:sp>
      <p:sp>
        <p:nvSpPr>
          <p:cNvPr id="3" name="Content Placeholder 2">
            <a:extLst>
              <a:ext uri="{FF2B5EF4-FFF2-40B4-BE49-F238E27FC236}">
                <a16:creationId xmlns:a16="http://schemas.microsoft.com/office/drawing/2014/main" id="{6574FF0F-90BB-2B77-FC3A-94BE9B0BF3F9}"/>
              </a:ext>
            </a:extLst>
          </p:cNvPr>
          <p:cNvSpPr>
            <a:spLocks noGrp="1"/>
          </p:cNvSpPr>
          <p:nvPr>
            <p:ph idx="1"/>
          </p:nvPr>
        </p:nvSpPr>
        <p:spPr>
          <a:xfrm>
            <a:off x="60102" y="2078723"/>
            <a:ext cx="2026276" cy="3450613"/>
          </a:xfrm>
        </p:spPr>
        <p:txBody>
          <a:bodyPr/>
          <a:lstStyle/>
          <a:p>
            <a:endParaRPr lang="en-US" dirty="0"/>
          </a:p>
        </p:txBody>
      </p:sp>
      <p:pic>
        <p:nvPicPr>
          <p:cNvPr id="4" name="Picture 3" descr="Figure 3 from Turner et al. 2023, showing histopathology of liver, spleen and head kidney from tilapia infected with Tilapia Lake Virus for 0, 3, 7 and 14 days. The right-most column showing head kidney at 0 days (top) through 3, 7 and 14 days post-challenge is the main focus in this talk, showing the decreased cellularity of the hematopoietic tissue in relation to the clinical anemia fish develop.">
            <a:extLst>
              <a:ext uri="{FF2B5EF4-FFF2-40B4-BE49-F238E27FC236}">
                <a16:creationId xmlns:a16="http://schemas.microsoft.com/office/drawing/2014/main" id="{740FB825-0F17-5094-B9CB-65085B0351F7}"/>
              </a:ext>
            </a:extLst>
          </p:cNvPr>
          <p:cNvPicPr>
            <a:picLocks noChangeAspect="1"/>
          </p:cNvPicPr>
          <p:nvPr/>
        </p:nvPicPr>
        <p:blipFill>
          <a:blip r:embed="rId3"/>
          <a:stretch>
            <a:fillRect/>
          </a:stretch>
        </p:blipFill>
        <p:spPr>
          <a:xfrm>
            <a:off x="2416547" y="598211"/>
            <a:ext cx="9894166" cy="5306096"/>
          </a:xfrm>
          <a:prstGeom prst="rect">
            <a:avLst/>
          </a:prstGeom>
        </p:spPr>
      </p:pic>
    </p:spTree>
    <p:extLst>
      <p:ext uri="{BB962C8B-B14F-4D97-AF65-F5344CB8AC3E}">
        <p14:creationId xmlns:p14="http://schemas.microsoft.com/office/powerpoint/2010/main" val="230456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E5AB-C0D1-FDDD-336A-2CDC01C53DE3}"/>
              </a:ext>
            </a:extLst>
          </p:cNvPr>
          <p:cNvSpPr>
            <a:spLocks noGrp="1"/>
          </p:cNvSpPr>
          <p:nvPr>
            <p:ph type="title"/>
          </p:nvPr>
        </p:nvSpPr>
        <p:spPr>
          <a:xfrm>
            <a:off x="384945" y="391886"/>
            <a:ext cx="11122089" cy="1866122"/>
          </a:xfrm>
        </p:spPr>
        <p:txBody>
          <a:bodyPr>
            <a:normAutofit fontScale="90000"/>
          </a:bodyPr>
          <a:lstStyle/>
          <a:p>
            <a:r>
              <a:rPr lang="en-US" kern="100" cap="none" dirty="0">
                <a:latin typeface="Times New Roman" panose="02020603050405020304" pitchFamily="18" charset="0"/>
                <a:ea typeface="Aptos" panose="020B0004020202020204" pitchFamily="34" charset="0"/>
                <a:cs typeface="Times New Roman" panose="02020603050405020304" pitchFamily="18" charset="0"/>
              </a:rPr>
              <a:t>A tilapia (</a:t>
            </a:r>
            <a:r>
              <a:rPr lang="en-US" i="1" kern="100" cap="none" dirty="0">
                <a:latin typeface="Times New Roman" panose="02020603050405020304" pitchFamily="18" charset="0"/>
                <a:ea typeface="Aptos" panose="020B0004020202020204" pitchFamily="34" charset="0"/>
                <a:cs typeface="Times New Roman" panose="02020603050405020304" pitchFamily="18" charset="0"/>
              </a:rPr>
              <a:t>Oreochromis</a:t>
            </a:r>
            <a:r>
              <a:rPr lang="en-US" kern="100" cap="none" dirty="0">
                <a:latin typeface="Times New Roman" panose="02020603050405020304" pitchFamily="18" charset="0"/>
                <a:ea typeface="Aptos" panose="020B0004020202020204" pitchFamily="34" charset="0"/>
                <a:cs typeface="Times New Roman" panose="02020603050405020304" pitchFamily="18" charset="0"/>
              </a:rPr>
              <a:t> sp.) presented for emaciation and lethargy. The fish was euthanized and diagnosed with Tilapia Lake Virus (</a:t>
            </a:r>
            <a:r>
              <a:rPr lang="en-US" kern="100" cap="none" dirty="0" err="1">
                <a:latin typeface="Times New Roman" panose="02020603050405020304" pitchFamily="18" charset="0"/>
                <a:ea typeface="Aptos" panose="020B0004020202020204" pitchFamily="34" charset="0"/>
                <a:cs typeface="Times New Roman" panose="02020603050405020304" pitchFamily="18" charset="0"/>
              </a:rPr>
              <a:t>TiLV</a:t>
            </a:r>
            <a:r>
              <a:rPr lang="en-US" kern="100" cap="none" dirty="0">
                <a:latin typeface="Times New Roman" panose="02020603050405020304" pitchFamily="18" charset="0"/>
                <a:ea typeface="Aptos" panose="020B0004020202020204" pitchFamily="34" charset="0"/>
                <a:cs typeface="Times New Roman" panose="02020603050405020304" pitchFamily="18" charset="0"/>
              </a:rPr>
              <a:t>) via PCR. What type of inclusion bodies do you expect to see on histology?</a:t>
            </a:r>
            <a:br>
              <a:rPr lang="en-US" kern="100" cap="none" dirty="0">
                <a:latin typeface="Aptos" panose="020B0004020202020204" pitchFamily="34" charset="0"/>
                <a:ea typeface="Aptos" panose="020B0004020202020204" pitchFamily="34"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524CA908-39DC-3CF7-96FF-EA6B68930B6F}"/>
              </a:ext>
            </a:extLst>
          </p:cNvPr>
          <p:cNvSpPr>
            <a:spLocks noGrp="1"/>
          </p:cNvSpPr>
          <p:nvPr>
            <p:ph idx="1"/>
          </p:nvPr>
        </p:nvSpPr>
        <p:spPr>
          <a:xfrm>
            <a:off x="837127" y="1853754"/>
            <a:ext cx="10217727" cy="4044770"/>
          </a:xfrm>
        </p:spPr>
        <p:txBody>
          <a:bodyPr>
            <a:normAutofit lnSpcReduction="10000"/>
          </a:bodyPr>
          <a:lstStyle/>
          <a:p>
            <a:pPr marL="0" marR="0" indent="0">
              <a:spcBef>
                <a:spcPts val="0"/>
              </a:spcBef>
              <a:spcAft>
                <a:spcPts val="0"/>
              </a:spcAft>
              <a:buNone/>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Eosinophilic intracytoplasmic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Basophilic intracytoplasmic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Eosinophilic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Basophilic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Eosinophilic intracytoplasmic and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47811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83A3-D1CA-EB5C-BBB1-C6AD60FDE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A9172-0984-BFDC-606A-875587A74179}"/>
              </a:ext>
            </a:extLst>
          </p:cNvPr>
          <p:cNvSpPr>
            <a:spLocks noGrp="1"/>
          </p:cNvSpPr>
          <p:nvPr>
            <p:ph type="title"/>
          </p:nvPr>
        </p:nvSpPr>
        <p:spPr>
          <a:xfrm>
            <a:off x="384945" y="391886"/>
            <a:ext cx="11122089" cy="1866122"/>
          </a:xfrm>
        </p:spPr>
        <p:txBody>
          <a:bodyPr>
            <a:normAutofit fontScale="90000"/>
          </a:bodyPr>
          <a:lstStyle/>
          <a:p>
            <a:r>
              <a:rPr lang="en-US" kern="100" cap="none" dirty="0">
                <a:latin typeface="Times New Roman" panose="02020603050405020304" pitchFamily="18" charset="0"/>
                <a:ea typeface="Aptos" panose="020B0004020202020204" pitchFamily="34" charset="0"/>
                <a:cs typeface="Times New Roman" panose="02020603050405020304" pitchFamily="18" charset="0"/>
              </a:rPr>
              <a:t>A tilapia (</a:t>
            </a:r>
            <a:r>
              <a:rPr lang="en-US" i="1" kern="100" cap="none" dirty="0">
                <a:latin typeface="Times New Roman" panose="02020603050405020304" pitchFamily="18" charset="0"/>
                <a:ea typeface="Aptos" panose="020B0004020202020204" pitchFamily="34" charset="0"/>
                <a:cs typeface="Times New Roman" panose="02020603050405020304" pitchFamily="18" charset="0"/>
              </a:rPr>
              <a:t>Oreochromis</a:t>
            </a:r>
            <a:r>
              <a:rPr lang="en-US" kern="100" cap="none" dirty="0">
                <a:latin typeface="Times New Roman" panose="02020603050405020304" pitchFamily="18" charset="0"/>
                <a:ea typeface="Aptos" panose="020B0004020202020204" pitchFamily="34" charset="0"/>
                <a:cs typeface="Times New Roman" panose="02020603050405020304" pitchFamily="18" charset="0"/>
              </a:rPr>
              <a:t> sp.) presented for emaciation and lethargy. The fish was euthanized and diagnosed with Tilapia Lake Virus (</a:t>
            </a:r>
            <a:r>
              <a:rPr lang="en-US" kern="100" cap="none" dirty="0" err="1">
                <a:latin typeface="Times New Roman" panose="02020603050405020304" pitchFamily="18" charset="0"/>
                <a:ea typeface="Aptos" panose="020B0004020202020204" pitchFamily="34" charset="0"/>
                <a:cs typeface="Times New Roman" panose="02020603050405020304" pitchFamily="18" charset="0"/>
              </a:rPr>
              <a:t>TiLV</a:t>
            </a:r>
            <a:r>
              <a:rPr lang="en-US" kern="100" cap="none" dirty="0">
                <a:latin typeface="Times New Roman" panose="02020603050405020304" pitchFamily="18" charset="0"/>
                <a:ea typeface="Aptos" panose="020B0004020202020204" pitchFamily="34" charset="0"/>
                <a:cs typeface="Times New Roman" panose="02020603050405020304" pitchFamily="18" charset="0"/>
              </a:rPr>
              <a:t>) via PCR. What type of inclusion bodies do you expect to see on histology?</a:t>
            </a:r>
            <a:br>
              <a:rPr lang="en-US" kern="100" cap="none" dirty="0">
                <a:latin typeface="Aptos" panose="020B0004020202020204" pitchFamily="34" charset="0"/>
                <a:ea typeface="Aptos" panose="020B0004020202020204" pitchFamily="34"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9AE8CDBD-85FF-FA83-4AC3-0517EF280D1A}"/>
              </a:ext>
            </a:extLst>
          </p:cNvPr>
          <p:cNvSpPr>
            <a:spLocks noGrp="1"/>
          </p:cNvSpPr>
          <p:nvPr>
            <p:ph idx="1"/>
          </p:nvPr>
        </p:nvSpPr>
        <p:spPr>
          <a:xfrm>
            <a:off x="837127" y="1853754"/>
            <a:ext cx="10217727" cy="4044770"/>
          </a:xfrm>
        </p:spPr>
        <p:txBody>
          <a:bodyPr>
            <a:normAutofit lnSpcReduction="10000"/>
          </a:bodyPr>
          <a:lstStyle/>
          <a:p>
            <a:pPr marL="0" marR="0" indent="0">
              <a:spcBef>
                <a:spcPts val="0"/>
              </a:spcBef>
              <a:spcAft>
                <a:spcPts val="0"/>
              </a:spcAft>
              <a:buNone/>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b="1" kern="0" dirty="0">
                <a:effectLst/>
                <a:latin typeface="Times New Roman" panose="02020603050405020304" pitchFamily="18" charset="0"/>
                <a:ea typeface="Aptos" panose="020B0004020202020204" pitchFamily="34" charset="0"/>
                <a:cs typeface="Times New Roman" panose="02020603050405020304" pitchFamily="18" charset="0"/>
              </a:rPr>
              <a:t> Eosinophilic intracytoplasmic inclusion bodies </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Basophilic intracytoplasmic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Eosinophilic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Basophilic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3200" kern="0" dirty="0">
                <a:effectLst/>
                <a:latin typeface="Times New Roman" panose="02020603050405020304" pitchFamily="18" charset="0"/>
                <a:ea typeface="Aptos" panose="020B0004020202020204" pitchFamily="34" charset="0"/>
                <a:cs typeface="Times New Roman" panose="02020603050405020304" pitchFamily="18" charset="0"/>
              </a:rPr>
              <a:t> Eosinophilic intracytoplasmic and intranuclear inclusion bodies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99765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FD99F3B4-50F3-B65D-8894-1B1CE99A2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EB1FA-9F5B-850D-3CD1-77A015A7C71C}"/>
              </a:ext>
            </a:extLst>
          </p:cNvPr>
          <p:cNvSpPr>
            <a:spLocks noGrp="1"/>
          </p:cNvSpPr>
          <p:nvPr>
            <p:ph type="title"/>
          </p:nvPr>
        </p:nvSpPr>
        <p:spPr>
          <a:xfrm>
            <a:off x="1408176" y="448235"/>
            <a:ext cx="9646678" cy="1405520"/>
          </a:xfrm>
        </p:spPr>
        <p:txBody>
          <a:bodyPr>
            <a:normAutofit/>
          </a:bodyPr>
          <a:lstStyle/>
          <a:p>
            <a:r>
              <a:rPr lang="en-US" sz="4000" dirty="0" err="1"/>
              <a:t>Yanong</a:t>
            </a:r>
            <a:r>
              <a:rPr lang="en-US" sz="4000" dirty="0"/>
              <a:t> R. 2023. Fish Medicine updates. In Fowler 10.</a:t>
            </a:r>
          </a:p>
        </p:txBody>
      </p:sp>
      <p:sp>
        <p:nvSpPr>
          <p:cNvPr id="3" name="Content Placeholder 2">
            <a:extLst>
              <a:ext uri="{FF2B5EF4-FFF2-40B4-BE49-F238E27FC236}">
                <a16:creationId xmlns:a16="http://schemas.microsoft.com/office/drawing/2014/main" id="{656F4B24-9A9C-65E4-BBB9-3B06EF6B925F}"/>
              </a:ext>
            </a:extLst>
          </p:cNvPr>
          <p:cNvSpPr>
            <a:spLocks noGrp="1"/>
          </p:cNvSpPr>
          <p:nvPr>
            <p:ph idx="1"/>
          </p:nvPr>
        </p:nvSpPr>
        <p:spPr>
          <a:xfrm>
            <a:off x="237745" y="2015732"/>
            <a:ext cx="9892373" cy="4220476"/>
          </a:xfrm>
        </p:spPr>
        <p:txBody>
          <a:bodyPr>
            <a:normAutofit/>
          </a:bodyPr>
          <a:lstStyle/>
          <a:p>
            <a:pPr>
              <a:lnSpc>
                <a:spcPct val="100000"/>
              </a:lnSpc>
            </a:pPr>
            <a:r>
              <a:rPr lang="en-US" sz="3200" i="1" dirty="0" err="1"/>
              <a:t>Megalocytivivirus</a:t>
            </a:r>
            <a:r>
              <a:rPr lang="en-US" sz="3200" dirty="0"/>
              <a:t>, DNA virus in </a:t>
            </a:r>
            <a:r>
              <a:rPr lang="en-US" sz="3200" dirty="0" err="1"/>
              <a:t>Iridoviridae</a:t>
            </a:r>
            <a:endParaRPr lang="en-US" sz="3200" dirty="0"/>
          </a:p>
          <a:p>
            <a:pPr lvl="1">
              <a:lnSpc>
                <a:spcPct val="100000"/>
              </a:lnSpc>
            </a:pPr>
            <a:r>
              <a:rPr lang="en-US" sz="3000" dirty="0"/>
              <a:t>Infectious Spleen &amp; Kidney Necrosis Virus</a:t>
            </a:r>
          </a:p>
          <a:p>
            <a:pPr>
              <a:lnSpc>
                <a:spcPct val="100000"/>
              </a:lnSpc>
            </a:pPr>
            <a:r>
              <a:rPr lang="en-US" sz="3200" i="1" dirty="0" err="1"/>
              <a:t>Betanodavirus</a:t>
            </a:r>
            <a:r>
              <a:rPr lang="en-US" sz="3200" dirty="0"/>
              <a:t>, RNA virus in </a:t>
            </a:r>
            <a:r>
              <a:rPr lang="en-US" sz="3200" dirty="0" err="1"/>
              <a:t>Nodaviridae</a:t>
            </a:r>
            <a:r>
              <a:rPr lang="en-US" sz="3200" dirty="0"/>
              <a:t>, CNS</a:t>
            </a:r>
          </a:p>
          <a:p>
            <a:pPr>
              <a:lnSpc>
                <a:spcPct val="100000"/>
              </a:lnSpc>
            </a:pPr>
            <a:r>
              <a:rPr lang="en-US" sz="3200" dirty="0"/>
              <a:t>Picornaviruses, RNA virus, clownfish, bluegill</a:t>
            </a:r>
          </a:p>
          <a:p>
            <a:pPr>
              <a:lnSpc>
                <a:spcPct val="100000"/>
              </a:lnSpc>
            </a:pPr>
            <a:r>
              <a:rPr lang="en-US" sz="3200" b="1" dirty="0"/>
              <a:t>Tilapia Lake Virus</a:t>
            </a:r>
            <a:r>
              <a:rPr lang="en-US" sz="3200" dirty="0"/>
              <a:t>, </a:t>
            </a:r>
            <a:r>
              <a:rPr lang="en-US" sz="3200" dirty="0" err="1"/>
              <a:t>orthomyxo</a:t>
            </a:r>
            <a:r>
              <a:rPr lang="en-US" sz="3200" dirty="0"/>
              <a:t>-like RNA virus</a:t>
            </a:r>
          </a:p>
          <a:p>
            <a:pPr>
              <a:lnSpc>
                <a:spcPct val="100000"/>
              </a:lnSpc>
            </a:pPr>
            <a:r>
              <a:rPr lang="en-US" sz="3200" b="1" i="1" dirty="0" err="1"/>
              <a:t>Erysipelothrix</a:t>
            </a:r>
            <a:r>
              <a:rPr lang="en-US" sz="3200" b="1" dirty="0"/>
              <a:t> spp</a:t>
            </a:r>
            <a:r>
              <a:rPr lang="en-US" sz="3200" dirty="0"/>
              <a:t>., </a:t>
            </a:r>
            <a:r>
              <a:rPr lang="en-US" sz="3200" i="1" dirty="0"/>
              <a:t>E. </a:t>
            </a:r>
            <a:r>
              <a:rPr lang="en-US" sz="3200" i="1" dirty="0" err="1"/>
              <a:t>rhusiopathiae</a:t>
            </a:r>
            <a:r>
              <a:rPr lang="en-US" sz="3200" i="1" dirty="0"/>
              <a:t>, E. </a:t>
            </a:r>
            <a:r>
              <a:rPr lang="en-US" sz="3200" i="1" dirty="0" err="1"/>
              <a:t>piscisicarius</a:t>
            </a:r>
            <a:endParaRPr lang="en-US" sz="3200" i="1" dirty="0"/>
          </a:p>
          <a:p>
            <a:pPr>
              <a:lnSpc>
                <a:spcPct val="100000"/>
              </a:lnSpc>
            </a:pPr>
            <a:r>
              <a:rPr lang="en-US" sz="3200" i="1" dirty="0" err="1"/>
              <a:t>Fusasporis</a:t>
            </a:r>
            <a:r>
              <a:rPr lang="en-US" sz="3200" i="1" dirty="0"/>
              <a:t> </a:t>
            </a:r>
            <a:r>
              <a:rPr lang="en-US" sz="3200" i="1" dirty="0" err="1"/>
              <a:t>stethaprioni</a:t>
            </a:r>
            <a:r>
              <a:rPr lang="en-US" sz="3200" dirty="0"/>
              <a:t>, microsporidian, tetras</a:t>
            </a:r>
            <a:endParaRPr lang="en-US" sz="3200" i="1" dirty="0"/>
          </a:p>
        </p:txBody>
      </p:sp>
      <p:sp>
        <p:nvSpPr>
          <p:cNvPr id="4" name="TextBox 3">
            <a:extLst>
              <a:ext uri="{FF2B5EF4-FFF2-40B4-BE49-F238E27FC236}">
                <a16:creationId xmlns:a16="http://schemas.microsoft.com/office/drawing/2014/main" id="{7F2EB151-17D6-54FE-6469-30D27E2EDF5E}"/>
              </a:ext>
            </a:extLst>
          </p:cNvPr>
          <p:cNvSpPr txBox="1"/>
          <p:nvPr/>
        </p:nvSpPr>
        <p:spPr>
          <a:xfrm>
            <a:off x="9281844" y="4527192"/>
            <a:ext cx="2910156" cy="954107"/>
          </a:xfrm>
          <a:prstGeom prst="rect">
            <a:avLst/>
          </a:prstGeom>
          <a:noFill/>
        </p:spPr>
        <p:txBody>
          <a:bodyPr wrap="none" rtlCol="0">
            <a:spAutoFit/>
          </a:bodyPr>
          <a:lstStyle/>
          <a:p>
            <a:r>
              <a:rPr lang="en-US" sz="2800" dirty="0"/>
              <a:t>Dr. Day and </a:t>
            </a:r>
          </a:p>
          <a:p>
            <a:r>
              <a:rPr lang="en-US" sz="2800" dirty="0"/>
              <a:t>Dr. Greenfield-Feig</a:t>
            </a:r>
          </a:p>
        </p:txBody>
      </p:sp>
    </p:spTree>
    <p:extLst>
      <p:ext uri="{BB962C8B-B14F-4D97-AF65-F5344CB8AC3E}">
        <p14:creationId xmlns:p14="http://schemas.microsoft.com/office/powerpoint/2010/main" val="214899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0F76E-2D5B-35B4-6ACF-C884D417794B}"/>
              </a:ext>
            </a:extLst>
          </p:cNvPr>
          <p:cNvSpPr>
            <a:spLocks noGrp="1"/>
          </p:cNvSpPr>
          <p:nvPr>
            <p:ph type="title"/>
          </p:nvPr>
        </p:nvSpPr>
        <p:spPr/>
        <p:txBody>
          <a:bodyPr/>
          <a:lstStyle/>
          <a:p>
            <a:r>
              <a:rPr lang="en-US" dirty="0"/>
              <a:t>Wooten et al. 2025</a:t>
            </a:r>
          </a:p>
        </p:txBody>
      </p:sp>
      <p:sp>
        <p:nvSpPr>
          <p:cNvPr id="3" name="Content Placeholder 2">
            <a:extLst>
              <a:ext uri="{FF2B5EF4-FFF2-40B4-BE49-F238E27FC236}">
                <a16:creationId xmlns:a16="http://schemas.microsoft.com/office/drawing/2014/main" id="{A6C7367D-6AFB-A7AC-24A0-045BE0F1A9A8}"/>
              </a:ext>
            </a:extLst>
          </p:cNvPr>
          <p:cNvSpPr>
            <a:spLocks noGrp="1"/>
          </p:cNvSpPr>
          <p:nvPr>
            <p:ph idx="1"/>
          </p:nvPr>
        </p:nvSpPr>
        <p:spPr/>
        <p:txBody>
          <a:bodyPr/>
          <a:lstStyle/>
          <a:p>
            <a:endParaRPr lang="en-US" dirty="0"/>
          </a:p>
        </p:txBody>
      </p:sp>
      <p:pic>
        <p:nvPicPr>
          <p:cNvPr id="4" name="Picture 3" descr="Title page of a paper on Erysipelothrix rhusiopathieae in muskoxen. We are not discussing this paper, but it is relevant to the following paper on Erysipelothrix seroprevalence in polar bears. Also, first author Caide Wooten is a 2019 alumnus of NCSU CVM.">
            <a:extLst>
              <a:ext uri="{FF2B5EF4-FFF2-40B4-BE49-F238E27FC236}">
                <a16:creationId xmlns:a16="http://schemas.microsoft.com/office/drawing/2014/main" id="{929E8760-1BF7-F98E-F698-4805750B2EED}"/>
              </a:ext>
            </a:extLst>
          </p:cNvPr>
          <p:cNvPicPr>
            <a:picLocks noChangeAspect="1"/>
          </p:cNvPicPr>
          <p:nvPr/>
        </p:nvPicPr>
        <p:blipFill>
          <a:blip r:embed="rId3"/>
          <a:stretch>
            <a:fillRect/>
          </a:stretch>
        </p:blipFill>
        <p:spPr>
          <a:xfrm>
            <a:off x="6096000" y="0"/>
            <a:ext cx="4922520" cy="6858000"/>
          </a:xfrm>
          <a:prstGeom prst="rect">
            <a:avLst/>
          </a:prstGeom>
        </p:spPr>
      </p:pic>
    </p:spTree>
    <p:extLst>
      <p:ext uri="{BB962C8B-B14F-4D97-AF65-F5344CB8AC3E}">
        <p14:creationId xmlns:p14="http://schemas.microsoft.com/office/powerpoint/2010/main" val="3837392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CB7B-64A5-A5A0-B4D2-FC95536E6817}"/>
              </a:ext>
            </a:extLst>
          </p:cNvPr>
          <p:cNvSpPr>
            <a:spLocks noGrp="1"/>
          </p:cNvSpPr>
          <p:nvPr>
            <p:ph type="title"/>
          </p:nvPr>
        </p:nvSpPr>
        <p:spPr>
          <a:xfrm>
            <a:off x="1111875" y="742526"/>
            <a:ext cx="4984125" cy="1049235"/>
          </a:xfrm>
        </p:spPr>
        <p:txBody>
          <a:bodyPr/>
          <a:lstStyle/>
          <a:p>
            <a:r>
              <a:rPr lang="en-US" dirty="0">
                <a:latin typeface="Times New Roman" panose="02020603050405020304" pitchFamily="18" charset="0"/>
                <a:ea typeface="Aptos" panose="020B0004020202020204" pitchFamily="34" charset="0"/>
                <a:cs typeface="Times New Roman (Body CS)"/>
              </a:rPr>
              <a:t>Biddlecombe et al. 2025.</a:t>
            </a:r>
            <a:endParaRPr lang="en-US" dirty="0"/>
          </a:p>
        </p:txBody>
      </p:sp>
      <p:sp>
        <p:nvSpPr>
          <p:cNvPr id="3" name="Content Placeholder 2">
            <a:extLst>
              <a:ext uri="{FF2B5EF4-FFF2-40B4-BE49-F238E27FC236}">
                <a16:creationId xmlns:a16="http://schemas.microsoft.com/office/drawing/2014/main" id="{CA070A8A-F6A1-2363-BDED-028CB398EA9B}"/>
              </a:ext>
            </a:extLst>
          </p:cNvPr>
          <p:cNvSpPr>
            <a:spLocks noGrp="1"/>
          </p:cNvSpPr>
          <p:nvPr>
            <p:ph idx="1"/>
          </p:nvPr>
        </p:nvSpPr>
        <p:spPr>
          <a:xfrm>
            <a:off x="167426" y="2015732"/>
            <a:ext cx="4984124" cy="3450613"/>
          </a:xfrm>
        </p:spPr>
        <p:txBody>
          <a:bodyPr/>
          <a:lstStyle/>
          <a:p>
            <a:r>
              <a:rPr lang="en-US" sz="2400" dirty="0"/>
              <a:t>Dr. Greenfield-Feig</a:t>
            </a:r>
          </a:p>
          <a:p>
            <a:endParaRPr lang="en-US" sz="2400" dirty="0"/>
          </a:p>
          <a:p>
            <a:r>
              <a:rPr lang="en-US" dirty="0">
                <a:effectLst/>
                <a:latin typeface="Times New Roman" panose="02020603050405020304" pitchFamily="18" charset="0"/>
                <a:ea typeface="Aptos" panose="020B0004020202020204" pitchFamily="34" charset="0"/>
                <a:cs typeface="Times New Roman (Body CS)"/>
              </a:rPr>
              <a:t>Biddlecombe et al. 2025. Seroprevalence of </a:t>
            </a:r>
            <a:r>
              <a:rPr lang="en-US" i="1" dirty="0" err="1">
                <a:effectLst/>
                <a:latin typeface="Times New Roman" panose="02020603050405020304" pitchFamily="18" charset="0"/>
                <a:ea typeface="Aptos" panose="020B0004020202020204" pitchFamily="34" charset="0"/>
                <a:cs typeface="Times New Roman (Body CS)"/>
              </a:rPr>
              <a:t>Erysipelothrix</a:t>
            </a:r>
            <a:r>
              <a:rPr lang="en-US" i="1" dirty="0">
                <a:effectLst/>
                <a:latin typeface="Times New Roman" panose="02020603050405020304" pitchFamily="18" charset="0"/>
                <a:ea typeface="Aptos" panose="020B0004020202020204" pitchFamily="34" charset="0"/>
                <a:cs typeface="Times New Roman (Body CS)"/>
              </a:rPr>
              <a:t> </a:t>
            </a:r>
            <a:r>
              <a:rPr lang="en-US" i="1" dirty="0" err="1">
                <a:effectLst/>
                <a:latin typeface="Times New Roman" panose="02020603050405020304" pitchFamily="18" charset="0"/>
                <a:ea typeface="Aptos" panose="020B0004020202020204" pitchFamily="34" charset="0"/>
                <a:cs typeface="Times New Roman (Body CS)"/>
              </a:rPr>
              <a:t>rhusiopathiae</a:t>
            </a:r>
            <a:r>
              <a:rPr lang="en-US" i="1" dirty="0">
                <a:effectLst/>
                <a:latin typeface="Times New Roman" panose="02020603050405020304" pitchFamily="18" charset="0"/>
                <a:ea typeface="Aptos" panose="020B0004020202020204" pitchFamily="34" charset="0"/>
                <a:cs typeface="Times New Roman (Body CS)"/>
              </a:rPr>
              <a:t> </a:t>
            </a:r>
            <a:r>
              <a:rPr lang="en-US" dirty="0">
                <a:effectLst/>
                <a:latin typeface="Times New Roman" panose="02020603050405020304" pitchFamily="18" charset="0"/>
                <a:ea typeface="Aptos" panose="020B0004020202020204" pitchFamily="34" charset="0"/>
                <a:cs typeface="Times New Roman (Body CS)"/>
              </a:rPr>
              <a:t>in Beaufort Sea polar bears (</a:t>
            </a:r>
            <a:r>
              <a:rPr lang="en-US" i="1" dirty="0">
                <a:effectLst/>
                <a:latin typeface="Times New Roman" panose="02020603050405020304" pitchFamily="18" charset="0"/>
                <a:ea typeface="Aptos" panose="020B0004020202020204" pitchFamily="34" charset="0"/>
                <a:cs typeface="Times New Roman (Body CS)"/>
              </a:rPr>
              <a:t>Ursus maritimus</a:t>
            </a:r>
            <a:r>
              <a:rPr lang="en-US" dirty="0">
                <a:effectLst/>
                <a:latin typeface="Times New Roman" panose="02020603050405020304" pitchFamily="18" charset="0"/>
                <a:ea typeface="Aptos" panose="020B0004020202020204" pitchFamily="34" charset="0"/>
                <a:cs typeface="Times New Roman (Body CS)"/>
              </a:rPr>
              <a:t>) is linked to ringed seal (</a:t>
            </a:r>
            <a:r>
              <a:rPr lang="en-US" i="1" dirty="0" err="1">
                <a:effectLst/>
                <a:latin typeface="Times New Roman" panose="02020603050405020304" pitchFamily="18" charset="0"/>
                <a:ea typeface="Aptos" panose="020B0004020202020204" pitchFamily="34" charset="0"/>
                <a:cs typeface="Times New Roman (Body CS)"/>
              </a:rPr>
              <a:t>Pusa</a:t>
            </a:r>
            <a:r>
              <a:rPr lang="en-US" i="1" dirty="0">
                <a:effectLst/>
                <a:latin typeface="Times New Roman" panose="02020603050405020304" pitchFamily="18" charset="0"/>
                <a:ea typeface="Aptos" panose="020B0004020202020204" pitchFamily="34" charset="0"/>
                <a:cs typeface="Times New Roman (Body CS)"/>
              </a:rPr>
              <a:t> </a:t>
            </a:r>
            <a:r>
              <a:rPr lang="en-US" i="1" dirty="0" err="1">
                <a:effectLst/>
                <a:latin typeface="Times New Roman" panose="02020603050405020304" pitchFamily="18" charset="0"/>
                <a:ea typeface="Aptos" panose="020B0004020202020204" pitchFamily="34" charset="0"/>
                <a:cs typeface="Times New Roman (Body CS)"/>
              </a:rPr>
              <a:t>hispida</a:t>
            </a:r>
            <a:r>
              <a:rPr lang="en-US" dirty="0">
                <a:effectLst/>
                <a:latin typeface="Times New Roman" panose="02020603050405020304" pitchFamily="18" charset="0"/>
                <a:ea typeface="Aptos" panose="020B0004020202020204" pitchFamily="34" charset="0"/>
                <a:cs typeface="Times New Roman (Body CS)"/>
              </a:rPr>
              <a:t>) demographics. J </a:t>
            </a:r>
            <a:r>
              <a:rPr lang="en-US" dirty="0" err="1">
                <a:effectLst/>
                <a:latin typeface="Times New Roman" panose="02020603050405020304" pitchFamily="18" charset="0"/>
                <a:ea typeface="Aptos" panose="020B0004020202020204" pitchFamily="34" charset="0"/>
                <a:cs typeface="Times New Roman (Body CS)"/>
              </a:rPr>
              <a:t>Wildl</a:t>
            </a:r>
            <a:r>
              <a:rPr lang="en-US" dirty="0">
                <a:effectLst/>
                <a:latin typeface="Times New Roman" panose="02020603050405020304" pitchFamily="18" charset="0"/>
                <a:ea typeface="Aptos" panose="020B0004020202020204" pitchFamily="34" charset="0"/>
                <a:cs typeface="Times New Roman (Body CS)"/>
              </a:rPr>
              <a:t> Dis 61:76-87. DOI: 10.7589/JWD-D-24-00078 </a:t>
            </a:r>
            <a:endParaRPr lang="en-US" sz="2400" dirty="0"/>
          </a:p>
          <a:p>
            <a:endParaRPr lang="en-US" dirty="0"/>
          </a:p>
        </p:txBody>
      </p:sp>
      <p:pic>
        <p:nvPicPr>
          <p:cNvPr id="6" name="Picture 5" descr="Title page of the paper under discussion.">
            <a:extLst>
              <a:ext uri="{FF2B5EF4-FFF2-40B4-BE49-F238E27FC236}">
                <a16:creationId xmlns:a16="http://schemas.microsoft.com/office/drawing/2014/main" id="{9D84C88E-D633-BD39-074A-28DEF2B88E24}"/>
              </a:ext>
            </a:extLst>
          </p:cNvPr>
          <p:cNvPicPr>
            <a:picLocks noChangeAspect="1"/>
          </p:cNvPicPr>
          <p:nvPr/>
        </p:nvPicPr>
        <p:blipFill>
          <a:blip r:embed="rId3"/>
          <a:stretch>
            <a:fillRect/>
          </a:stretch>
        </p:blipFill>
        <p:spPr>
          <a:xfrm>
            <a:off x="5812959" y="218939"/>
            <a:ext cx="6030031" cy="5570113"/>
          </a:xfrm>
          <a:prstGeom prst="rect">
            <a:avLst/>
          </a:prstGeom>
        </p:spPr>
      </p:pic>
    </p:spTree>
    <p:extLst>
      <p:ext uri="{BB962C8B-B14F-4D97-AF65-F5344CB8AC3E}">
        <p14:creationId xmlns:p14="http://schemas.microsoft.com/office/powerpoint/2010/main" val="1674848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965A8-F07E-A8FB-2C3B-9406FEE14170}"/>
              </a:ext>
            </a:extLst>
          </p:cNvPr>
          <p:cNvSpPr>
            <a:spLocks noGrp="1"/>
          </p:cNvSpPr>
          <p:nvPr>
            <p:ph type="title"/>
          </p:nvPr>
        </p:nvSpPr>
        <p:spPr>
          <a:xfrm>
            <a:off x="1079619" y="177281"/>
            <a:ext cx="9603275" cy="1049235"/>
          </a:xfrm>
        </p:spPr>
        <p:txBody>
          <a:bodyPr>
            <a:normAutofit fontScale="90000"/>
          </a:bodyPr>
          <a:lstStyle/>
          <a:p>
            <a:r>
              <a:rPr lang="en-US" kern="100" dirty="0">
                <a:latin typeface="Times New Roman" panose="02020603050405020304" pitchFamily="18" charset="0"/>
                <a:ea typeface="Aptos" panose="020B0004020202020204" pitchFamily="34" charset="0"/>
                <a:cs typeface="Times New Roman" panose="02020603050405020304" pitchFamily="18" charset="0"/>
              </a:rPr>
              <a:t>In a study evaluating the seroprevalence of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Erysipelothrix</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rhusiopathiae</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kern="100" dirty="0">
                <a:latin typeface="Times New Roman" panose="02020603050405020304" pitchFamily="18" charset="0"/>
                <a:ea typeface="Aptos" panose="020B0004020202020204" pitchFamily="34" charset="0"/>
                <a:cs typeface="Times New Roman" panose="02020603050405020304" pitchFamily="18" charset="0"/>
              </a:rPr>
              <a:t>in Beaufort Sea polar bears, which of the following is correct? </a:t>
            </a:r>
            <a:br>
              <a:rPr lang="en-US" kern="100" dirty="0">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66BD8D6-CFA1-D681-BF4E-E6775967DD2F}"/>
              </a:ext>
            </a:extLst>
          </p:cNvPr>
          <p:cNvSpPr>
            <a:spLocks noGrp="1"/>
          </p:cNvSpPr>
          <p:nvPr>
            <p:ph idx="1"/>
          </p:nvPr>
        </p:nvSpPr>
        <p:spPr>
          <a:xfrm>
            <a:off x="360609" y="2231756"/>
            <a:ext cx="11603864" cy="3924345"/>
          </a:xfrm>
        </p:spPr>
        <p:txBody>
          <a:bodyPr/>
          <a:lstStyle/>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There was little to no seropositivity in the study population of polar bears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Female polar bears were more likely to be seropositive than males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There was a significant decrease in seropositivity over time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There was higher seropositivity in bears that predated on juvenile seals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Years with high volumes of sea ice resulted in lower seropositivity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3539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081E3-6FE0-1C36-2DA4-4939FEB2E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70976-2BEC-FBA3-1C98-2526258641D6}"/>
              </a:ext>
            </a:extLst>
          </p:cNvPr>
          <p:cNvSpPr>
            <a:spLocks noGrp="1"/>
          </p:cNvSpPr>
          <p:nvPr>
            <p:ph type="title"/>
          </p:nvPr>
        </p:nvSpPr>
        <p:spPr>
          <a:xfrm>
            <a:off x="1079619" y="177281"/>
            <a:ext cx="9603275" cy="1049235"/>
          </a:xfrm>
        </p:spPr>
        <p:txBody>
          <a:bodyPr>
            <a:normAutofit fontScale="90000"/>
          </a:bodyPr>
          <a:lstStyle/>
          <a:p>
            <a:r>
              <a:rPr lang="en-US" kern="100" dirty="0">
                <a:latin typeface="Times New Roman" panose="02020603050405020304" pitchFamily="18" charset="0"/>
                <a:ea typeface="Aptos" panose="020B0004020202020204" pitchFamily="34" charset="0"/>
                <a:cs typeface="Times New Roman" panose="02020603050405020304" pitchFamily="18" charset="0"/>
              </a:rPr>
              <a:t>In a study evaluating the seroprevalence of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Erysipelothrix</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rhusiopathiae</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kern="100" dirty="0">
                <a:latin typeface="Times New Roman" panose="02020603050405020304" pitchFamily="18" charset="0"/>
                <a:ea typeface="Aptos" panose="020B0004020202020204" pitchFamily="34" charset="0"/>
                <a:cs typeface="Times New Roman" panose="02020603050405020304" pitchFamily="18" charset="0"/>
              </a:rPr>
              <a:t>in Beaufort Sea polar bears, which of the following is correct? </a:t>
            </a:r>
            <a:br>
              <a:rPr lang="en-US" kern="100" dirty="0">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83FADD7-2FB0-AB18-0950-23B343E1664A}"/>
              </a:ext>
            </a:extLst>
          </p:cNvPr>
          <p:cNvSpPr>
            <a:spLocks noGrp="1"/>
          </p:cNvSpPr>
          <p:nvPr>
            <p:ph idx="1"/>
          </p:nvPr>
        </p:nvSpPr>
        <p:spPr>
          <a:xfrm>
            <a:off x="294068" y="1875295"/>
            <a:ext cx="11603864" cy="3924345"/>
          </a:xfrm>
        </p:spPr>
        <p:txBody>
          <a:bodyPr>
            <a:normAutofit fontScale="92500" lnSpcReduction="20000"/>
          </a:bodyPr>
          <a:lstStyle/>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There was little to no seropositivity in the study population of polar bears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Female polar bears were more likely to be seropositive than males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b="1" kern="100" dirty="0">
                <a:effectLst/>
                <a:latin typeface="Times New Roman" panose="02020603050405020304" pitchFamily="18" charset="0"/>
                <a:ea typeface="Aptos" panose="020B0004020202020204" pitchFamily="34" charset="0"/>
                <a:cs typeface="Times New Roman" panose="02020603050405020304" pitchFamily="18" charset="0"/>
              </a:rPr>
              <a:t>There was a significant decrease in seropositivity over time </a:t>
            </a:r>
            <a:endParaRPr lang="en-US" sz="2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There was higher seropositivity in bears that predated on juvenile seals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LcParenR"/>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Years with high volumes of sea ice resulted in lower seropositivity </a:t>
            </a:r>
          </a:p>
          <a:p>
            <a:pPr marL="0" indent="0">
              <a:lnSpc>
                <a:spcPct val="115000"/>
              </a:lnSpc>
              <a:spcBef>
                <a:spcPts val="0"/>
              </a:spcBef>
              <a:spcAft>
                <a:spcPts val="800"/>
              </a:spcAft>
              <a:buNone/>
            </a:pPr>
            <a:r>
              <a:rPr lang="en-US" sz="2400" kern="100" dirty="0">
                <a:latin typeface="Times New Roman" panose="02020603050405020304" pitchFamily="18" charset="0"/>
                <a:ea typeface="Aptos" panose="020B0004020202020204" pitchFamily="34" charset="0"/>
                <a:cs typeface="Times New Roman" panose="02020603050405020304" pitchFamily="18" charset="0"/>
              </a:rPr>
              <a:t>Answer: C – There was a decrease in seropositivity over time (possibly due to predation of young seals which increased as ice was declining, years with higher ice resulted in higher seropositivity since bears ate more adults); A – 27% seropositivity; B – Males were more likely to be seropositive; D – higher seropositivity in bears that ate adult seals; E – years with high sea ice resulted in higher seropositivity  </a:t>
            </a:r>
            <a:endParaRPr lang="en-US" sz="2400" kern="100" dirty="0">
              <a:latin typeface="Aptos" panose="020B0004020202020204" pitchFamily="34" charset="0"/>
              <a:ea typeface="Aptos" panose="020B0004020202020204" pitchFamily="34" charset="0"/>
              <a:cs typeface="Times New Roman" panose="02020603050405020304" pitchFamily="18" charset="0"/>
            </a:endParaRPr>
          </a:p>
          <a:p>
            <a:pPr marL="0" marR="0" lvl="0" indent="0">
              <a:lnSpc>
                <a:spcPct val="115000"/>
              </a:lnSpc>
              <a:spcBef>
                <a:spcPts val="0"/>
              </a:spcBef>
              <a:spcAft>
                <a:spcPts val="800"/>
              </a:spcAft>
              <a:buNone/>
            </a:pP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341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2C9F9-B468-0C91-4AD4-A44DE065043C}"/>
              </a:ext>
            </a:extLst>
          </p:cNvPr>
          <p:cNvSpPr>
            <a:spLocks noGrp="1"/>
          </p:cNvSpPr>
          <p:nvPr>
            <p:ph type="title"/>
          </p:nvPr>
        </p:nvSpPr>
        <p:spPr>
          <a:xfrm>
            <a:off x="73539" y="379361"/>
            <a:ext cx="3815881" cy="1253084"/>
          </a:xfrm>
        </p:spPr>
        <p:txBody>
          <a:bodyPr>
            <a:normAutofit fontScale="90000"/>
          </a:bodyPr>
          <a:lstStyle/>
          <a:p>
            <a:r>
              <a:rPr lang="en-US" dirty="0"/>
              <a:t>Erysipelas in free-ranging dolphins</a:t>
            </a:r>
          </a:p>
        </p:txBody>
      </p:sp>
      <p:sp>
        <p:nvSpPr>
          <p:cNvPr id="3" name="Content Placeholder 2">
            <a:extLst>
              <a:ext uri="{FF2B5EF4-FFF2-40B4-BE49-F238E27FC236}">
                <a16:creationId xmlns:a16="http://schemas.microsoft.com/office/drawing/2014/main" id="{CF1F2053-DBA9-1F15-B55E-67058CA01049}"/>
              </a:ext>
            </a:extLst>
          </p:cNvPr>
          <p:cNvSpPr>
            <a:spLocks noGrp="1"/>
          </p:cNvSpPr>
          <p:nvPr>
            <p:ph idx="1"/>
          </p:nvPr>
        </p:nvSpPr>
        <p:spPr>
          <a:xfrm>
            <a:off x="73539" y="2015732"/>
            <a:ext cx="3815881" cy="3450613"/>
          </a:xfrm>
        </p:spPr>
        <p:txBody>
          <a:bodyPr/>
          <a:lstStyle/>
          <a:p>
            <a:r>
              <a:rPr lang="en-US" dirty="0"/>
              <a:t>Dr. Greenfield-Feig</a:t>
            </a:r>
          </a:p>
        </p:txBody>
      </p:sp>
      <p:pic>
        <p:nvPicPr>
          <p:cNvPr id="4" name="Picture 3" descr="Title and authors of the paper under discussion">
            <a:extLst>
              <a:ext uri="{FF2B5EF4-FFF2-40B4-BE49-F238E27FC236}">
                <a16:creationId xmlns:a16="http://schemas.microsoft.com/office/drawing/2014/main" id="{7FB08B87-F992-BAC4-6E9F-82782A00DD91}"/>
              </a:ext>
            </a:extLst>
          </p:cNvPr>
          <p:cNvPicPr>
            <a:picLocks noChangeAspect="1"/>
          </p:cNvPicPr>
          <p:nvPr/>
        </p:nvPicPr>
        <p:blipFill>
          <a:blip r:embed="rId3"/>
          <a:stretch>
            <a:fillRect/>
          </a:stretch>
        </p:blipFill>
        <p:spPr>
          <a:xfrm>
            <a:off x="3757692" y="0"/>
            <a:ext cx="4209156" cy="4300881"/>
          </a:xfrm>
          <a:prstGeom prst="rect">
            <a:avLst/>
          </a:prstGeom>
        </p:spPr>
      </p:pic>
      <p:pic>
        <p:nvPicPr>
          <p:cNvPr id="5" name="Picture 4" descr="abstract of the paper under discussion">
            <a:extLst>
              <a:ext uri="{FF2B5EF4-FFF2-40B4-BE49-F238E27FC236}">
                <a16:creationId xmlns:a16="http://schemas.microsoft.com/office/drawing/2014/main" id="{BEEE85C3-0C3D-0FD8-F070-1DEB60A47737}"/>
              </a:ext>
            </a:extLst>
          </p:cNvPr>
          <p:cNvPicPr>
            <a:picLocks noChangeAspect="1"/>
          </p:cNvPicPr>
          <p:nvPr/>
        </p:nvPicPr>
        <p:blipFill>
          <a:blip r:embed="rId4"/>
          <a:stretch>
            <a:fillRect/>
          </a:stretch>
        </p:blipFill>
        <p:spPr>
          <a:xfrm>
            <a:off x="3757692" y="4300881"/>
            <a:ext cx="4965700" cy="1752600"/>
          </a:xfrm>
          <a:prstGeom prst="rect">
            <a:avLst/>
          </a:prstGeom>
        </p:spPr>
      </p:pic>
      <p:pic>
        <p:nvPicPr>
          <p:cNvPr id="6" name="Picture 5" descr="Histopathology of kidney of dolphin that died with Erysipelothrix, showing neutrophilic nephritis associated with histolytic bacterial rods (arrows).">
            <a:extLst>
              <a:ext uri="{FF2B5EF4-FFF2-40B4-BE49-F238E27FC236}">
                <a16:creationId xmlns:a16="http://schemas.microsoft.com/office/drawing/2014/main" id="{1DE9C49F-10D9-B1B1-63CB-DC6B4DF09413}"/>
              </a:ext>
            </a:extLst>
          </p:cNvPr>
          <p:cNvPicPr>
            <a:picLocks noChangeAspect="1"/>
          </p:cNvPicPr>
          <p:nvPr/>
        </p:nvPicPr>
        <p:blipFill>
          <a:blip r:embed="rId5"/>
          <a:stretch>
            <a:fillRect/>
          </a:stretch>
        </p:blipFill>
        <p:spPr>
          <a:xfrm>
            <a:off x="7904856" y="1632445"/>
            <a:ext cx="4048375" cy="2668436"/>
          </a:xfrm>
          <a:prstGeom prst="rect">
            <a:avLst/>
          </a:prstGeom>
        </p:spPr>
      </p:pic>
    </p:spTree>
    <p:extLst>
      <p:ext uri="{BB962C8B-B14F-4D97-AF65-F5344CB8AC3E}">
        <p14:creationId xmlns:p14="http://schemas.microsoft.com/office/powerpoint/2010/main" val="3496496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F81F4-4904-0389-05A8-D84EA1947FDE}"/>
              </a:ext>
            </a:extLst>
          </p:cNvPr>
          <p:cNvSpPr>
            <a:spLocks noGrp="1"/>
          </p:cNvSpPr>
          <p:nvPr>
            <p:ph type="title"/>
          </p:nvPr>
        </p:nvSpPr>
        <p:spPr>
          <a:xfrm>
            <a:off x="801047" y="342420"/>
            <a:ext cx="10589905" cy="1049235"/>
          </a:xfrm>
        </p:spPr>
        <p:txBody>
          <a:bodyPr>
            <a:normAutofit fontScale="90000"/>
          </a:bodyPr>
          <a:lstStyle/>
          <a:p>
            <a:r>
              <a:rPr lang="en-US" kern="100" dirty="0">
                <a:latin typeface="Times New Roman" panose="02020603050405020304" pitchFamily="18" charset="0"/>
                <a:ea typeface="Aptos" panose="020B0004020202020204" pitchFamily="34" charset="0"/>
                <a:cs typeface="Times New Roman" panose="02020603050405020304" pitchFamily="18" charset="0"/>
              </a:rPr>
              <a:t>In a study evaluating the seroprevalence of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Erysipelothrix</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rhusiopathiae</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kern="100" dirty="0">
                <a:latin typeface="Times New Roman" panose="02020603050405020304" pitchFamily="18" charset="0"/>
                <a:ea typeface="Aptos" panose="020B0004020202020204" pitchFamily="34" charset="0"/>
                <a:cs typeface="Times New Roman" panose="02020603050405020304" pitchFamily="18" charset="0"/>
              </a:rPr>
              <a:t>in Beaufort Sea polar bears, which of the following is correct? </a:t>
            </a:r>
            <a:br>
              <a:rPr lang="en-US" kern="100" dirty="0">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EC5ED0CD-2D9D-58B3-CD1F-1F3B0A9CDBDB}"/>
              </a:ext>
            </a:extLst>
          </p:cNvPr>
          <p:cNvSpPr>
            <a:spLocks noGrp="1"/>
          </p:cNvSpPr>
          <p:nvPr>
            <p:ph idx="1"/>
          </p:nvPr>
        </p:nvSpPr>
        <p:spPr>
          <a:xfrm>
            <a:off x="464951" y="2015732"/>
            <a:ext cx="11484242" cy="3450613"/>
          </a:xfrm>
        </p:spPr>
        <p:txBody>
          <a:bodyPr>
            <a:normAutofit fontScale="92500" lnSpcReduction="20000"/>
          </a:bodyPr>
          <a:lstStyle/>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There was little to no seropositivity in the study population of polar bears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Female polar bears were more likely to be seropositive than males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There was a significant decrease in seropositivity over time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There was higher seropositivity in bears that predated on juvenile seals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Years with high volumes of sea ice resulted in lower seropositivity </a:t>
            </a:r>
          </a:p>
          <a:p>
            <a:pPr marL="0" indent="0">
              <a:lnSpc>
                <a:spcPct val="115000"/>
              </a:lnSpc>
              <a:spcBef>
                <a:spcPts val="0"/>
              </a:spcBef>
              <a:spcAft>
                <a:spcPts val="800"/>
              </a:spcAft>
              <a:buNone/>
            </a:pPr>
            <a:r>
              <a:rPr lang="en-US" kern="100" dirty="0">
                <a:latin typeface="Times New Roman" panose="02020603050405020304" pitchFamily="18" charset="0"/>
                <a:ea typeface="Aptos" panose="020B0004020202020204" pitchFamily="34" charset="0"/>
                <a:cs typeface="Times New Roman" panose="02020603050405020304" pitchFamily="18" charset="0"/>
              </a:rPr>
              <a:t>Answer: C – There was a decrease in seropositivity over time (possibly due to predation of young seals which increased as ice was declining, years with higher ice resulted in higher seropositivity since bears ate more adults); A – 27% seropositivity; B – Males were more likely to be seropositive; D – higher seropositivity in bears that ate adult seals; E – years with high sea ice resulted in higher seropositivity  </a:t>
            </a:r>
            <a:endParaRPr lang="en-US" dirty="0"/>
          </a:p>
          <a:p>
            <a:endParaRPr lang="en-US" dirty="0"/>
          </a:p>
        </p:txBody>
      </p:sp>
    </p:spTree>
    <p:extLst>
      <p:ext uri="{BB962C8B-B14F-4D97-AF65-F5344CB8AC3E}">
        <p14:creationId xmlns:p14="http://schemas.microsoft.com/office/powerpoint/2010/main" val="2287813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E47E6-C373-0E6A-A957-09FC9C233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9457D-0A2F-AA7F-3129-988D5E8BC364}"/>
              </a:ext>
            </a:extLst>
          </p:cNvPr>
          <p:cNvSpPr>
            <a:spLocks noGrp="1"/>
          </p:cNvSpPr>
          <p:nvPr>
            <p:ph type="title"/>
          </p:nvPr>
        </p:nvSpPr>
        <p:spPr>
          <a:xfrm>
            <a:off x="801047" y="342420"/>
            <a:ext cx="10589905" cy="1049235"/>
          </a:xfrm>
        </p:spPr>
        <p:txBody>
          <a:bodyPr>
            <a:normAutofit fontScale="90000"/>
          </a:bodyPr>
          <a:lstStyle/>
          <a:p>
            <a:r>
              <a:rPr lang="en-US" kern="100" dirty="0">
                <a:latin typeface="Times New Roman" panose="02020603050405020304" pitchFamily="18" charset="0"/>
                <a:ea typeface="Aptos" panose="020B0004020202020204" pitchFamily="34" charset="0"/>
                <a:cs typeface="Times New Roman" panose="02020603050405020304" pitchFamily="18" charset="0"/>
              </a:rPr>
              <a:t>In a study evaluating the seroprevalence of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Erysipelothrix</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i="1" kern="100" dirty="0" err="1">
                <a:latin typeface="Times New Roman" panose="02020603050405020304" pitchFamily="18" charset="0"/>
                <a:ea typeface="Aptos" panose="020B0004020202020204" pitchFamily="34" charset="0"/>
                <a:cs typeface="Times New Roman" panose="02020603050405020304" pitchFamily="18" charset="0"/>
              </a:rPr>
              <a:t>rhusiopathiae</a:t>
            </a:r>
            <a:r>
              <a:rPr lang="en-US" i="1" kern="100" dirty="0">
                <a:latin typeface="Times New Roman" panose="02020603050405020304" pitchFamily="18" charset="0"/>
                <a:ea typeface="Aptos" panose="020B0004020202020204" pitchFamily="34" charset="0"/>
                <a:cs typeface="Times New Roman" panose="02020603050405020304" pitchFamily="18" charset="0"/>
              </a:rPr>
              <a:t> </a:t>
            </a:r>
            <a:r>
              <a:rPr lang="en-US" kern="100" dirty="0">
                <a:latin typeface="Times New Roman" panose="02020603050405020304" pitchFamily="18" charset="0"/>
                <a:ea typeface="Aptos" panose="020B0004020202020204" pitchFamily="34" charset="0"/>
                <a:cs typeface="Times New Roman" panose="02020603050405020304" pitchFamily="18" charset="0"/>
              </a:rPr>
              <a:t>in Beaufort Sea polar bears, which of the following is correct? </a:t>
            </a:r>
            <a:br>
              <a:rPr lang="en-US" kern="100" dirty="0">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B663668-D62B-8BAC-0957-0FA8455B3112}"/>
              </a:ext>
            </a:extLst>
          </p:cNvPr>
          <p:cNvSpPr>
            <a:spLocks noGrp="1"/>
          </p:cNvSpPr>
          <p:nvPr>
            <p:ph idx="1"/>
          </p:nvPr>
        </p:nvSpPr>
        <p:spPr>
          <a:xfrm>
            <a:off x="464951" y="2015732"/>
            <a:ext cx="11484242" cy="3450613"/>
          </a:xfrm>
        </p:spPr>
        <p:txBody>
          <a:bodyPr>
            <a:normAutofit fontScale="77500" lnSpcReduction="20000"/>
          </a:bodyPr>
          <a:lstStyle/>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There was little to no seropositivity in the study population of polar bears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Female polar bears were more likely to be seropositive than males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b="1" kern="100" dirty="0">
                <a:latin typeface="Times New Roman" panose="02020603050405020304" pitchFamily="18" charset="0"/>
                <a:ea typeface="Aptos" panose="020B0004020202020204" pitchFamily="34" charset="0"/>
                <a:cs typeface="Times New Roman" panose="02020603050405020304" pitchFamily="18" charset="0"/>
              </a:rPr>
              <a:t>There was a significant decrease in seropositivity over time </a:t>
            </a:r>
            <a:endParaRPr lang="en-US" sz="2800" b="1"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There was higher seropositivity in bears that predated on juvenile seals </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LcParenR"/>
            </a:pPr>
            <a:r>
              <a:rPr lang="en-US" sz="2800" kern="100" dirty="0">
                <a:latin typeface="Times New Roman" panose="02020603050405020304" pitchFamily="18" charset="0"/>
                <a:ea typeface="Aptos" panose="020B0004020202020204" pitchFamily="34" charset="0"/>
                <a:cs typeface="Times New Roman" panose="02020603050405020304" pitchFamily="18" charset="0"/>
              </a:rPr>
              <a:t>Years with high volumes of sea ice resulted in lower seropositivity </a:t>
            </a:r>
          </a:p>
          <a:p>
            <a:pPr marL="0" indent="0">
              <a:lnSpc>
                <a:spcPct val="115000"/>
              </a:lnSpc>
              <a:spcBef>
                <a:spcPts val="0"/>
              </a:spcBef>
              <a:spcAft>
                <a:spcPts val="800"/>
              </a:spcAft>
              <a:buNone/>
            </a:pPr>
            <a:r>
              <a:rPr lang="en-US" kern="100" dirty="0">
                <a:latin typeface="Times New Roman" panose="02020603050405020304" pitchFamily="18" charset="0"/>
                <a:ea typeface="Aptos" panose="020B0004020202020204" pitchFamily="34" charset="0"/>
                <a:cs typeface="Times New Roman" panose="02020603050405020304" pitchFamily="18" charset="0"/>
              </a:rPr>
              <a:t>Answer: C – There was a decrease in seropositivity over time (possibly due to predation of young seals which increased as ice was declining, years with higher ice resulted in higher seropositivity since bears ate more adults); A – 27% seropositivity; B – Males were more likely to be seropositive; D – higher seropositivity in bears that ate adult seals; E – years with high sea ice resulted in higher seropositivity  </a:t>
            </a:r>
            <a:endParaRPr lang="en-US" dirty="0"/>
          </a:p>
          <a:p>
            <a:r>
              <a:rPr lang="en-US" sz="1800" dirty="0">
                <a:latin typeface="Times New Roman" panose="02020603050405020304" pitchFamily="18" charset="0"/>
                <a:ea typeface="Aptos" panose="020B0004020202020204" pitchFamily="34" charset="0"/>
                <a:cs typeface="Times New Roman (Body CS)"/>
              </a:rPr>
              <a:t>Danil et al. 2023. Systemic erysipelas outbreak among free-ranging bottlenose dolphins, San Diego, California, USA, 2022. </a:t>
            </a:r>
            <a:r>
              <a:rPr lang="en-US" sz="1800" dirty="0" err="1">
                <a:latin typeface="Times New Roman" panose="02020603050405020304" pitchFamily="18" charset="0"/>
                <a:ea typeface="Aptos" panose="020B0004020202020204" pitchFamily="34" charset="0"/>
                <a:cs typeface="Times New Roman (Body CS)"/>
              </a:rPr>
              <a:t>Emerg</a:t>
            </a:r>
            <a:r>
              <a:rPr lang="en-US" sz="1800" dirty="0">
                <a:latin typeface="Times New Roman" panose="02020603050405020304" pitchFamily="18" charset="0"/>
                <a:ea typeface="Aptos" panose="020B0004020202020204" pitchFamily="34" charset="0"/>
                <a:cs typeface="Times New Roman (Body CS)"/>
              </a:rPr>
              <a:t> </a:t>
            </a:r>
            <a:r>
              <a:rPr lang="en-US" sz="1800" dirty="0" err="1">
                <a:latin typeface="Times New Roman" panose="02020603050405020304" pitchFamily="18" charset="0"/>
                <a:ea typeface="Aptos" panose="020B0004020202020204" pitchFamily="34" charset="0"/>
                <a:cs typeface="Times New Roman (Body CS)"/>
              </a:rPr>
              <a:t>Infec</a:t>
            </a:r>
            <a:r>
              <a:rPr lang="en-US" sz="1800" dirty="0">
                <a:latin typeface="Times New Roman" panose="02020603050405020304" pitchFamily="18" charset="0"/>
                <a:ea typeface="Aptos" panose="020B0004020202020204" pitchFamily="34" charset="0"/>
                <a:cs typeface="Times New Roman (Body CS)"/>
              </a:rPr>
              <a:t> Dis 29:2561-2563. DOI: </a:t>
            </a:r>
            <a:r>
              <a:rPr lang="en-US" sz="1800" u="sng" dirty="0">
                <a:solidFill>
                  <a:srgbClr val="467886"/>
                </a:solidFill>
                <a:latin typeface="Times New Roman" panose="02020603050405020304" pitchFamily="18" charset="0"/>
                <a:ea typeface="Aptos" panose="020B0004020202020204" pitchFamily="34" charset="0"/>
                <a:cs typeface="Times New Roman (Body CS)"/>
                <a:hlinkClick r:id="rId3"/>
              </a:rPr>
              <a:t>https://doi.org/10.3201/eid2912.230811</a:t>
            </a:r>
            <a:r>
              <a:rPr lang="en-US" sz="1800" dirty="0">
                <a:latin typeface="Times New Roman" panose="02020603050405020304" pitchFamily="18" charset="0"/>
                <a:ea typeface="Aptos" panose="020B0004020202020204" pitchFamily="34" charset="0"/>
                <a:cs typeface="Times New Roman (Body CS)"/>
              </a:rPr>
              <a:t> </a:t>
            </a:r>
            <a:endParaRPr lang="en-US" dirty="0"/>
          </a:p>
          <a:p>
            <a:endParaRPr lang="en-US" dirty="0"/>
          </a:p>
        </p:txBody>
      </p:sp>
    </p:spTree>
    <p:extLst>
      <p:ext uri="{BB962C8B-B14F-4D97-AF65-F5344CB8AC3E}">
        <p14:creationId xmlns:p14="http://schemas.microsoft.com/office/powerpoint/2010/main" val="625194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5698-5BD9-2A1C-00A0-973D3D025F83}"/>
              </a:ext>
            </a:extLst>
          </p:cNvPr>
          <p:cNvSpPr>
            <a:spLocks noGrp="1"/>
          </p:cNvSpPr>
          <p:nvPr>
            <p:ph type="title"/>
          </p:nvPr>
        </p:nvSpPr>
        <p:spPr>
          <a:xfrm>
            <a:off x="437883" y="218941"/>
            <a:ext cx="11024314" cy="1796791"/>
          </a:xfrm>
        </p:spPr>
        <p:txBody>
          <a:bodyPr>
            <a:normAutofit fontScale="90000"/>
          </a:bodyPr>
          <a:lstStyle/>
          <a:p>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A dolphin strands on the coast of California, and multiorgan inflammation, necrotizing adrenalitis and nephritis and intracellular bacteria are identified on histopathology. The following image is from the specimen.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2DAA1B1-34EF-E531-6F7F-254FC872DC12}"/>
              </a:ext>
            </a:extLst>
          </p:cNvPr>
          <p:cNvSpPr>
            <a:spLocks noGrp="1"/>
          </p:cNvSpPr>
          <p:nvPr>
            <p:ph idx="1"/>
          </p:nvPr>
        </p:nvSpPr>
        <p:spPr>
          <a:xfrm>
            <a:off x="437883" y="2283279"/>
            <a:ext cx="7913558" cy="3450613"/>
          </a:xfrm>
        </p:spPr>
        <p:txBody>
          <a:bodyPr/>
          <a:lstStyle/>
          <a:p>
            <a:pPr marL="0" marR="0">
              <a:lnSpc>
                <a:spcPct val="115000"/>
              </a:lnSpc>
              <a:spcBef>
                <a:spcPts val="0"/>
              </a:spcBef>
              <a:spcAft>
                <a:spcPts val="800"/>
              </a:spcAft>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What is a likely differential?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What is the method of transmission?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3200" kern="100" dirty="0">
                <a:effectLst/>
                <a:latin typeface="Times New Roman" panose="02020603050405020304" pitchFamily="18" charset="0"/>
                <a:ea typeface="Aptos" panose="020B0004020202020204" pitchFamily="34" charset="0"/>
                <a:cs typeface="Times New Roman" panose="02020603050405020304" pitchFamily="18" charset="0"/>
              </a:rPr>
              <a:t>What are the expected clinical signs in an alive animal?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4" name="Picture 3" descr="Histopathology of kidney of dolphin that died with Erysipelothrix, showing neutrophilic nephritis associated with histolytic bacterial rods (arrows).">
            <a:extLst>
              <a:ext uri="{FF2B5EF4-FFF2-40B4-BE49-F238E27FC236}">
                <a16:creationId xmlns:a16="http://schemas.microsoft.com/office/drawing/2014/main" id="{73A435F6-7E42-233A-033D-8A0F7437FF1C}"/>
              </a:ext>
            </a:extLst>
          </p:cNvPr>
          <p:cNvPicPr>
            <a:picLocks noChangeAspect="1"/>
          </p:cNvPicPr>
          <p:nvPr/>
        </p:nvPicPr>
        <p:blipFill>
          <a:blip r:embed="rId3"/>
          <a:stretch>
            <a:fillRect/>
          </a:stretch>
        </p:blipFill>
        <p:spPr>
          <a:xfrm>
            <a:off x="7585008" y="2108963"/>
            <a:ext cx="4342465" cy="2862282"/>
          </a:xfrm>
          <a:prstGeom prst="rect">
            <a:avLst/>
          </a:prstGeom>
        </p:spPr>
      </p:pic>
    </p:spTree>
    <p:extLst>
      <p:ext uri="{BB962C8B-B14F-4D97-AF65-F5344CB8AC3E}">
        <p14:creationId xmlns:p14="http://schemas.microsoft.com/office/powerpoint/2010/main" val="2966685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48001-15E1-DC81-D5A4-39D180A3E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D45CA-1098-5B13-201B-006A7FD4A5E3}"/>
              </a:ext>
            </a:extLst>
          </p:cNvPr>
          <p:cNvSpPr>
            <a:spLocks noGrp="1"/>
          </p:cNvSpPr>
          <p:nvPr>
            <p:ph type="title"/>
          </p:nvPr>
        </p:nvSpPr>
        <p:spPr>
          <a:xfrm>
            <a:off x="437883" y="218941"/>
            <a:ext cx="11024314" cy="1796791"/>
          </a:xfrm>
        </p:spPr>
        <p:txBody>
          <a:bodyPr>
            <a:normAutofit fontScale="90000"/>
          </a:bodyPr>
          <a:lstStyle/>
          <a:p>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A dolphin strands on the coast of California, and multiorgan inflammation, necrotizing adrenalitis and nephritis and intracellular bacteria are identified on histopathology. The following image is from the specimen.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264B62F-B9B2-A773-BBC3-4D8F7257E8D3}"/>
              </a:ext>
            </a:extLst>
          </p:cNvPr>
          <p:cNvSpPr>
            <a:spLocks noGrp="1"/>
          </p:cNvSpPr>
          <p:nvPr>
            <p:ph idx="1"/>
          </p:nvPr>
        </p:nvSpPr>
        <p:spPr>
          <a:xfrm>
            <a:off x="437883" y="2283279"/>
            <a:ext cx="7353835" cy="3808428"/>
          </a:xfrm>
        </p:spPr>
        <p:txBody>
          <a:bodyPr>
            <a:normAutofit lnSpcReduction="10000"/>
          </a:bodyPr>
          <a:lstStyle/>
          <a:p>
            <a:pPr marL="0" marR="0">
              <a:lnSpc>
                <a:spcPct val="115000"/>
              </a:lnSpc>
              <a:spcBef>
                <a:spcPts val="0"/>
              </a:spcBef>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is a likely differential?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is the method of transmission?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Times New Roman" panose="02020603050405020304" pitchFamily="18" charset="0"/>
                <a:ea typeface="Aptos" panose="020B0004020202020204" pitchFamily="34" charset="0"/>
                <a:cs typeface="Times New Roman" panose="02020603050405020304" pitchFamily="18" charset="0"/>
              </a:rPr>
              <a:t>What are the expected clinical signs in an alive animal?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Answer: </a:t>
            </a:r>
            <a:r>
              <a:rPr lang="en-US" sz="2800" i="1" kern="100" dirty="0" err="1">
                <a:effectLst/>
                <a:latin typeface="Times New Roman" panose="02020603050405020304" pitchFamily="18" charset="0"/>
                <a:ea typeface="Aptos" panose="020B0004020202020204" pitchFamily="34" charset="0"/>
                <a:cs typeface="Times New Roman" panose="02020603050405020304" pitchFamily="18" charset="0"/>
              </a:rPr>
              <a:t>Erysipelothrix</a:t>
            </a:r>
            <a:r>
              <a:rPr lang="en-US" sz="2800"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US" sz="2800" i="1" kern="100" dirty="0" err="1">
                <a:effectLst/>
                <a:latin typeface="Times New Roman" panose="02020603050405020304" pitchFamily="18" charset="0"/>
                <a:ea typeface="Aptos" panose="020B0004020202020204" pitchFamily="34" charset="0"/>
                <a:cs typeface="Times New Roman" panose="02020603050405020304" pitchFamily="18" charset="0"/>
              </a:rPr>
              <a:t>rhusiopathiae</a:t>
            </a: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 transmission: contact through damaged skin or mucous membranes, bacteria in feces/urine/saliva, via insects as fomites; acute fatal septicemia, chronic cutaneous lesions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4" name="Picture 3" descr="Histopathology of kidney of dolphin that died with Erysipelothrix, showing neutrophilic nephritis associated with histolytic bacterial rods (arrows).">
            <a:extLst>
              <a:ext uri="{FF2B5EF4-FFF2-40B4-BE49-F238E27FC236}">
                <a16:creationId xmlns:a16="http://schemas.microsoft.com/office/drawing/2014/main" id="{28342852-3B4D-4245-1E86-5FFCE786B256}"/>
              </a:ext>
            </a:extLst>
          </p:cNvPr>
          <p:cNvPicPr>
            <a:picLocks noChangeAspect="1"/>
          </p:cNvPicPr>
          <p:nvPr/>
        </p:nvPicPr>
        <p:blipFill>
          <a:blip r:embed="rId3"/>
          <a:stretch>
            <a:fillRect/>
          </a:stretch>
        </p:blipFill>
        <p:spPr>
          <a:xfrm>
            <a:off x="7585008" y="2108963"/>
            <a:ext cx="4342465" cy="2862282"/>
          </a:xfrm>
          <a:prstGeom prst="rect">
            <a:avLst/>
          </a:prstGeom>
        </p:spPr>
      </p:pic>
    </p:spTree>
    <p:extLst>
      <p:ext uri="{BB962C8B-B14F-4D97-AF65-F5344CB8AC3E}">
        <p14:creationId xmlns:p14="http://schemas.microsoft.com/office/powerpoint/2010/main" val="3338085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339-8D78-744F-AB79-4F6567B05D1E}"/>
              </a:ext>
            </a:extLst>
          </p:cNvPr>
          <p:cNvSpPr>
            <a:spLocks noGrp="1"/>
          </p:cNvSpPr>
          <p:nvPr>
            <p:ph type="title"/>
          </p:nvPr>
        </p:nvSpPr>
        <p:spPr>
          <a:xfrm>
            <a:off x="1451579" y="804519"/>
            <a:ext cx="9603275" cy="1049235"/>
          </a:xfrm>
        </p:spPr>
        <p:txBody>
          <a:bodyPr>
            <a:normAutofit/>
          </a:bodyPr>
          <a:lstStyle/>
          <a:p>
            <a:r>
              <a:rPr lang="en-US" sz="2200" dirty="0"/>
              <a:t>Emerging Diseases in Marine Mammals </a:t>
            </a:r>
            <a:br>
              <a:rPr lang="en-US" sz="2200" dirty="0"/>
            </a:br>
            <a:r>
              <a:rPr lang="en-US" sz="2200" dirty="0" err="1"/>
              <a:t>Bossart</a:t>
            </a:r>
            <a:r>
              <a:rPr lang="en-US" sz="2200" dirty="0"/>
              <a:t> GD, Duignan PJ. 2018. Emerging viruses in marine mammals. CAB Rev 13:052</a:t>
            </a:r>
          </a:p>
        </p:txBody>
      </p:sp>
      <p:sp>
        <p:nvSpPr>
          <p:cNvPr id="3" name="Content Placeholder 2">
            <a:extLst>
              <a:ext uri="{FF2B5EF4-FFF2-40B4-BE49-F238E27FC236}">
                <a16:creationId xmlns:a16="http://schemas.microsoft.com/office/drawing/2014/main" id="{FD83BC97-AE6C-7C47-949E-457811AC96C6}"/>
              </a:ext>
            </a:extLst>
          </p:cNvPr>
          <p:cNvSpPr>
            <a:spLocks noGrp="1"/>
          </p:cNvSpPr>
          <p:nvPr>
            <p:ph idx="1"/>
          </p:nvPr>
        </p:nvSpPr>
        <p:spPr>
          <a:xfrm>
            <a:off x="1090222" y="2015734"/>
            <a:ext cx="9810859" cy="4037747"/>
          </a:xfrm>
        </p:spPr>
        <p:txBody>
          <a:bodyPr>
            <a:normAutofit/>
          </a:bodyPr>
          <a:lstStyle/>
          <a:p>
            <a:pPr>
              <a:lnSpc>
                <a:spcPct val="110000"/>
              </a:lnSpc>
              <a:spcBef>
                <a:spcPts val="400"/>
              </a:spcBef>
            </a:pPr>
            <a:r>
              <a:rPr lang="en-US" sz="1800" dirty="0"/>
              <a:t>Papillomaviruses – several, but especially 4 in Florida manatee (TmPV1-4) and cetacean genital </a:t>
            </a:r>
            <a:r>
              <a:rPr lang="en-US" sz="1800" dirty="0" err="1"/>
              <a:t>papillomas</a:t>
            </a:r>
            <a:endParaRPr lang="en-US" sz="1800" dirty="0"/>
          </a:p>
          <a:p>
            <a:pPr>
              <a:lnSpc>
                <a:spcPct val="110000"/>
              </a:lnSpc>
              <a:spcBef>
                <a:spcPts val="400"/>
              </a:spcBef>
            </a:pPr>
            <a:r>
              <a:rPr lang="en-US" sz="1800" dirty="0"/>
              <a:t>Morbilliviruses – PDV, </a:t>
            </a:r>
            <a:r>
              <a:rPr lang="en-US" sz="1800" dirty="0" err="1"/>
              <a:t>CeMV</a:t>
            </a:r>
            <a:endParaRPr lang="en-US" sz="1800" dirty="0"/>
          </a:p>
          <a:p>
            <a:pPr>
              <a:lnSpc>
                <a:spcPct val="110000"/>
              </a:lnSpc>
              <a:spcBef>
                <a:spcPts val="400"/>
              </a:spcBef>
            </a:pPr>
            <a:r>
              <a:rPr lang="en-US" sz="1800" b="1" dirty="0"/>
              <a:t>Influenza Viruses</a:t>
            </a:r>
          </a:p>
          <a:p>
            <a:pPr>
              <a:lnSpc>
                <a:spcPct val="110000"/>
              </a:lnSpc>
              <a:spcBef>
                <a:spcPts val="400"/>
              </a:spcBef>
            </a:pPr>
            <a:r>
              <a:rPr lang="en-US" sz="1800" dirty="0"/>
              <a:t>Polyomaviruses</a:t>
            </a:r>
          </a:p>
          <a:p>
            <a:pPr>
              <a:lnSpc>
                <a:spcPct val="110000"/>
              </a:lnSpc>
              <a:spcBef>
                <a:spcPts val="400"/>
              </a:spcBef>
            </a:pPr>
            <a:r>
              <a:rPr lang="en-US" sz="1800" dirty="0" err="1"/>
              <a:t>Togaviridae</a:t>
            </a:r>
            <a:r>
              <a:rPr lang="en-US" sz="1800" dirty="0"/>
              <a:t> and Flaviviridae</a:t>
            </a:r>
          </a:p>
          <a:p>
            <a:pPr>
              <a:lnSpc>
                <a:spcPct val="110000"/>
              </a:lnSpc>
              <a:spcBef>
                <a:spcPts val="400"/>
              </a:spcBef>
            </a:pPr>
            <a:r>
              <a:rPr lang="en-US" sz="1800" dirty="0"/>
              <a:t>Herpesviruses – many, but OtHV-1/urogenital carcinoma most severe</a:t>
            </a:r>
          </a:p>
          <a:p>
            <a:pPr>
              <a:lnSpc>
                <a:spcPct val="110000"/>
              </a:lnSpc>
              <a:spcBef>
                <a:spcPts val="400"/>
              </a:spcBef>
            </a:pPr>
            <a:r>
              <a:rPr lang="en-US" sz="1800" dirty="0"/>
              <a:t>Poxviruses</a:t>
            </a:r>
          </a:p>
          <a:p>
            <a:pPr>
              <a:lnSpc>
                <a:spcPct val="110000"/>
              </a:lnSpc>
              <a:spcBef>
                <a:spcPts val="400"/>
              </a:spcBef>
            </a:pPr>
            <a:r>
              <a:rPr lang="en-US" sz="1800" dirty="0"/>
              <a:t>Adenoviruses</a:t>
            </a:r>
          </a:p>
          <a:p>
            <a:pPr>
              <a:lnSpc>
                <a:spcPct val="110000"/>
              </a:lnSpc>
              <a:spcBef>
                <a:spcPts val="400"/>
              </a:spcBef>
            </a:pPr>
            <a:r>
              <a:rPr lang="en-US" sz="1800" dirty="0"/>
              <a:t>Coronaviruses – Seal </a:t>
            </a:r>
            <a:r>
              <a:rPr lang="en-US" sz="1800" dirty="0" err="1"/>
              <a:t>CoV</a:t>
            </a:r>
            <a:r>
              <a:rPr lang="en-US" sz="1800" dirty="0"/>
              <a:t>, </a:t>
            </a:r>
            <a:r>
              <a:rPr lang="en-US" sz="1800" dirty="0" err="1"/>
              <a:t>BWCoV</a:t>
            </a:r>
            <a:r>
              <a:rPr lang="en-US" sz="1800" dirty="0"/>
              <a:t>, </a:t>
            </a:r>
            <a:r>
              <a:rPr lang="en-US" sz="1800" dirty="0" err="1"/>
              <a:t>BdCoV</a:t>
            </a:r>
            <a:endParaRPr lang="en-US" sz="1800" dirty="0"/>
          </a:p>
          <a:p>
            <a:pPr>
              <a:lnSpc>
                <a:spcPct val="110000"/>
              </a:lnSpc>
              <a:spcBef>
                <a:spcPts val="400"/>
              </a:spcBef>
            </a:pPr>
            <a:r>
              <a:rPr lang="en-US" sz="1800" dirty="0"/>
              <a:t>Caliciviruses</a:t>
            </a:r>
          </a:p>
        </p:txBody>
      </p:sp>
    </p:spTree>
    <p:extLst>
      <p:ext uri="{BB962C8B-B14F-4D97-AF65-F5344CB8AC3E}">
        <p14:creationId xmlns:p14="http://schemas.microsoft.com/office/powerpoint/2010/main" val="16970832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DA7E-812F-3C9C-049C-486EC8F75D09}"/>
              </a:ext>
            </a:extLst>
          </p:cNvPr>
          <p:cNvSpPr>
            <a:spLocks noGrp="1"/>
          </p:cNvSpPr>
          <p:nvPr>
            <p:ph type="title"/>
          </p:nvPr>
        </p:nvSpPr>
        <p:spPr/>
        <p:txBody>
          <a:bodyPr/>
          <a:lstStyle/>
          <a:p>
            <a:r>
              <a:rPr lang="en-US" dirty="0"/>
              <a:t>Other Emerging Diseases in marine mammals</a:t>
            </a:r>
          </a:p>
        </p:txBody>
      </p:sp>
      <p:sp>
        <p:nvSpPr>
          <p:cNvPr id="3" name="Content Placeholder 2">
            <a:extLst>
              <a:ext uri="{FF2B5EF4-FFF2-40B4-BE49-F238E27FC236}">
                <a16:creationId xmlns:a16="http://schemas.microsoft.com/office/drawing/2014/main" id="{49DCDA94-4101-522F-112D-F5008E2DB2CE}"/>
              </a:ext>
            </a:extLst>
          </p:cNvPr>
          <p:cNvSpPr>
            <a:spLocks noGrp="1"/>
          </p:cNvSpPr>
          <p:nvPr>
            <p:ph idx="1"/>
          </p:nvPr>
        </p:nvSpPr>
        <p:spPr/>
        <p:txBody>
          <a:bodyPr/>
          <a:lstStyle/>
          <a:p>
            <a:endParaRPr lang="en-US"/>
          </a:p>
        </p:txBody>
      </p:sp>
      <p:pic>
        <p:nvPicPr>
          <p:cNvPr id="4" name="Picture 3" descr="Title page from paper in Emerging Infectious Diseases on Tupavirus from a stranded Atlantic white sided dolphin. An example of a disease that may be emerging in cetaceans but is not ready for prime time discussion.">
            <a:extLst>
              <a:ext uri="{FF2B5EF4-FFF2-40B4-BE49-F238E27FC236}">
                <a16:creationId xmlns:a16="http://schemas.microsoft.com/office/drawing/2014/main" id="{E84F01ED-61A0-ED9B-551C-C6826F355E8D}"/>
              </a:ext>
            </a:extLst>
          </p:cNvPr>
          <p:cNvPicPr>
            <a:picLocks noChangeAspect="1"/>
          </p:cNvPicPr>
          <p:nvPr/>
        </p:nvPicPr>
        <p:blipFill>
          <a:blip r:embed="rId3"/>
          <a:stretch>
            <a:fillRect/>
          </a:stretch>
        </p:blipFill>
        <p:spPr>
          <a:xfrm>
            <a:off x="1051480" y="0"/>
            <a:ext cx="4949851" cy="6858000"/>
          </a:xfrm>
          <a:prstGeom prst="rect">
            <a:avLst/>
          </a:prstGeom>
        </p:spPr>
      </p:pic>
      <p:pic>
        <p:nvPicPr>
          <p:cNvPr id="5" name="Picture 4" descr="Title pager from and Emerging Infectious Diseases paper on Mycoplasma spp. in marine mammals in Brazil. Hemotrophic mycoplasmas are receiving greater attention in a wide range of species, and veterinary student Katherine Stalford is testing many of our archived marine mammal samples in the Blood-borne Pathogens Lab and is coming up with some more.">
            <a:extLst>
              <a:ext uri="{FF2B5EF4-FFF2-40B4-BE49-F238E27FC236}">
                <a16:creationId xmlns:a16="http://schemas.microsoft.com/office/drawing/2014/main" id="{D6776D56-2065-32E9-0311-3FD0049B8E33}"/>
              </a:ext>
            </a:extLst>
          </p:cNvPr>
          <p:cNvPicPr>
            <a:picLocks noChangeAspect="1"/>
          </p:cNvPicPr>
          <p:nvPr/>
        </p:nvPicPr>
        <p:blipFill>
          <a:blip r:embed="rId4"/>
          <a:stretch>
            <a:fillRect/>
          </a:stretch>
        </p:blipFill>
        <p:spPr>
          <a:xfrm>
            <a:off x="6005248" y="0"/>
            <a:ext cx="4853066" cy="6858000"/>
          </a:xfrm>
          <a:prstGeom prst="rect">
            <a:avLst/>
          </a:prstGeom>
        </p:spPr>
      </p:pic>
    </p:spTree>
    <p:extLst>
      <p:ext uri="{BB962C8B-B14F-4D97-AF65-F5344CB8AC3E}">
        <p14:creationId xmlns:p14="http://schemas.microsoft.com/office/powerpoint/2010/main" val="348881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E2F7B-21B4-9016-68F2-A3279B277C5E}"/>
              </a:ext>
            </a:extLst>
          </p:cNvPr>
          <p:cNvSpPr>
            <a:spLocks noGrp="1"/>
          </p:cNvSpPr>
          <p:nvPr>
            <p:ph type="title"/>
          </p:nvPr>
        </p:nvSpPr>
        <p:spPr>
          <a:xfrm>
            <a:off x="2186312" y="618446"/>
            <a:ext cx="7729728" cy="1188720"/>
          </a:xfrm>
        </p:spPr>
        <p:txBody>
          <a:bodyPr>
            <a:normAutofit/>
          </a:bodyPr>
          <a:lstStyle/>
          <a:p>
            <a:r>
              <a:rPr lang="en-US" sz="4800" dirty="0" err="1"/>
              <a:t>Influenzaviruses</a:t>
            </a:r>
            <a:endParaRPr lang="en-US" sz="4800" dirty="0"/>
          </a:p>
        </p:txBody>
      </p:sp>
      <p:sp>
        <p:nvSpPr>
          <p:cNvPr id="3" name="Content Placeholder 2">
            <a:extLst>
              <a:ext uri="{FF2B5EF4-FFF2-40B4-BE49-F238E27FC236}">
                <a16:creationId xmlns:a16="http://schemas.microsoft.com/office/drawing/2014/main" id="{0B979022-E9C4-B8E2-2E64-5ECD47A45EB0}"/>
              </a:ext>
            </a:extLst>
          </p:cNvPr>
          <p:cNvSpPr>
            <a:spLocks noGrp="1"/>
          </p:cNvSpPr>
          <p:nvPr>
            <p:ph idx="1"/>
          </p:nvPr>
        </p:nvSpPr>
        <p:spPr>
          <a:xfrm>
            <a:off x="197224" y="1416425"/>
            <a:ext cx="11707905" cy="5164258"/>
          </a:xfrm>
        </p:spPr>
        <p:txBody>
          <a:bodyPr>
            <a:normAutofit fontScale="77500" lnSpcReduction="20000"/>
          </a:bodyPr>
          <a:lstStyle/>
          <a:p>
            <a:r>
              <a:rPr lang="en-US" sz="2400" dirty="0"/>
              <a:t>RNA Viruses</a:t>
            </a:r>
          </a:p>
          <a:p>
            <a:r>
              <a:rPr lang="en-US" sz="2400" dirty="0"/>
              <a:t>Influenza A – widespread in wild aquatic birds (especially Anseriformes and Charadriiformes), can infect other hosts including mammals and become host-adapted</a:t>
            </a:r>
          </a:p>
          <a:p>
            <a:r>
              <a:rPr lang="en-US" sz="2400" dirty="0"/>
              <a:t>Influenza B and C viruses – primarily humans; Influenza D viruses – primarily livestock</a:t>
            </a:r>
          </a:p>
          <a:p>
            <a:pPr lvl="1"/>
            <a:r>
              <a:rPr lang="en-US" sz="2200" dirty="0"/>
              <a:t>Greater detail in a graphic to follow later….</a:t>
            </a:r>
          </a:p>
          <a:p>
            <a:r>
              <a:rPr lang="en-US" sz="2400" dirty="0"/>
              <a:t>Influenza A viruses classified by variable surface antigens H (hemagglutinin, H1-H18) and N (neuraminidase, N1-N11). H and N antigens can join in any combination with co-infections (antigenic shift), and </a:t>
            </a:r>
            <a:r>
              <a:rPr lang="en-US" sz="2400" dirty="0" err="1"/>
              <a:t>influenzaviruses</a:t>
            </a:r>
            <a:r>
              <a:rPr lang="en-US" sz="2400" dirty="0"/>
              <a:t> also mutate frequently (antigenic drift)</a:t>
            </a:r>
          </a:p>
          <a:p>
            <a:r>
              <a:rPr lang="en-US" sz="2400" dirty="0"/>
              <a:t>H5 and H7 strains are of primary concern in poultry, and are classified as </a:t>
            </a:r>
            <a:r>
              <a:rPr lang="en-US" sz="2400" b="1" dirty="0"/>
              <a:t>LPAI</a:t>
            </a:r>
            <a:r>
              <a:rPr lang="en-US" sz="2400" dirty="0"/>
              <a:t> or </a:t>
            </a:r>
            <a:r>
              <a:rPr lang="en-US" sz="2400" b="1" dirty="0"/>
              <a:t>HPAI</a:t>
            </a:r>
            <a:r>
              <a:rPr lang="en-US" sz="2400" dirty="0"/>
              <a:t>, depending on clinical effects and genetic features.</a:t>
            </a:r>
          </a:p>
          <a:p>
            <a:r>
              <a:rPr lang="en-US" sz="2400" dirty="0"/>
              <a:t>National Veterinary Accreditation Program Module 18: Avian Influenza and Newcastle Disease: </a:t>
            </a:r>
            <a:r>
              <a:rPr lang="en-US" sz="2400" dirty="0">
                <a:hlinkClick r:id="rId2"/>
              </a:rPr>
              <a:t>https://nvap.aphis.usda.gov/AIEND/index.htm</a:t>
            </a:r>
            <a:endParaRPr lang="en-US" sz="2400" dirty="0"/>
          </a:p>
          <a:p>
            <a:r>
              <a:rPr lang="en-US" sz="2400" dirty="0">
                <a:hlinkClick r:id="rId3"/>
              </a:rPr>
              <a:t>https://www.aphis.usda.gov/aphis/ourfocus/animalhealth/animal-disease-information/avian/avian-influenza/hpai-2022/2022-hpai-mammals</a:t>
            </a:r>
            <a:r>
              <a:rPr lang="en-US" sz="2400" dirty="0"/>
              <a:t> </a:t>
            </a:r>
          </a:p>
          <a:p>
            <a:endParaRPr lang="en-US" dirty="0"/>
          </a:p>
        </p:txBody>
      </p:sp>
    </p:spTree>
    <p:extLst>
      <p:ext uri="{BB962C8B-B14F-4D97-AF65-F5344CB8AC3E}">
        <p14:creationId xmlns:p14="http://schemas.microsoft.com/office/powerpoint/2010/main" val="2302877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B2481-B902-555F-F802-DC6AEB1B8DEA}"/>
              </a:ext>
            </a:extLst>
          </p:cNvPr>
          <p:cNvSpPr>
            <a:spLocks noGrp="1"/>
          </p:cNvSpPr>
          <p:nvPr>
            <p:ph type="title"/>
          </p:nvPr>
        </p:nvSpPr>
        <p:spPr>
          <a:xfrm>
            <a:off x="2231136" y="554636"/>
            <a:ext cx="7729728" cy="1598776"/>
          </a:xfrm>
        </p:spPr>
        <p:txBody>
          <a:bodyPr>
            <a:normAutofit/>
          </a:bodyPr>
          <a:lstStyle/>
          <a:p>
            <a:r>
              <a:rPr lang="en-US" sz="5400" dirty="0"/>
              <a:t>Select Agents</a:t>
            </a:r>
          </a:p>
        </p:txBody>
      </p:sp>
      <p:sp>
        <p:nvSpPr>
          <p:cNvPr id="3" name="Content Placeholder 2">
            <a:extLst>
              <a:ext uri="{FF2B5EF4-FFF2-40B4-BE49-F238E27FC236}">
                <a16:creationId xmlns:a16="http://schemas.microsoft.com/office/drawing/2014/main" id="{8F55C7DF-E862-ACFB-BB84-AAC7A0189E99}"/>
              </a:ext>
            </a:extLst>
          </p:cNvPr>
          <p:cNvSpPr>
            <a:spLocks noGrp="1"/>
          </p:cNvSpPr>
          <p:nvPr>
            <p:ph idx="1"/>
          </p:nvPr>
        </p:nvSpPr>
        <p:spPr>
          <a:xfrm>
            <a:off x="749508" y="2398426"/>
            <a:ext cx="10927830" cy="4242217"/>
          </a:xfrm>
        </p:spPr>
        <p:txBody>
          <a:bodyPr>
            <a:normAutofit fontScale="85000" lnSpcReduction="10000"/>
          </a:bodyPr>
          <a:lstStyle/>
          <a:p>
            <a:r>
              <a:rPr lang="en-US" sz="3200" dirty="0"/>
              <a:t>Biological agents and toxins that have the potential to pose a severe threat to public, animal or plant health, or to animal or plant products. Examples include anthrax, smallpox, FMDV, ricin.</a:t>
            </a:r>
          </a:p>
          <a:p>
            <a:r>
              <a:rPr lang="en-US" sz="3200" dirty="0"/>
              <a:t>USDA and HHS CDC</a:t>
            </a:r>
          </a:p>
          <a:p>
            <a:r>
              <a:rPr lang="en-US" sz="3200" dirty="0"/>
              <a:t>68 agents, some listed by one or the other or both agencies</a:t>
            </a:r>
          </a:p>
          <a:p>
            <a:r>
              <a:rPr lang="en-US" sz="3200" b="1" dirty="0"/>
              <a:t>HPAI </a:t>
            </a:r>
            <a:r>
              <a:rPr lang="en-US" sz="3200" dirty="0"/>
              <a:t>is listed by USDA (LPAIs not listed), not by CDC</a:t>
            </a:r>
          </a:p>
          <a:p>
            <a:r>
              <a:rPr lang="en-US" sz="3200" dirty="0"/>
              <a:t>If detected, special handling required for live animals, carcasses, samples</a:t>
            </a:r>
          </a:p>
          <a:p>
            <a:endParaRPr lang="en-US" dirty="0"/>
          </a:p>
        </p:txBody>
      </p:sp>
    </p:spTree>
    <p:extLst>
      <p:ext uri="{BB962C8B-B14F-4D97-AF65-F5344CB8AC3E}">
        <p14:creationId xmlns:p14="http://schemas.microsoft.com/office/powerpoint/2010/main" val="272924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Title 1">
            <a:extLst>
              <a:ext uri="{FF2B5EF4-FFF2-40B4-BE49-F238E27FC236}">
                <a16:creationId xmlns:a16="http://schemas.microsoft.com/office/drawing/2014/main" id="{6477F925-5CE7-FA42-9E68-B08DAFA554A1}"/>
              </a:ext>
            </a:extLst>
          </p:cNvPr>
          <p:cNvSpPr>
            <a:spLocks noGrp="1"/>
          </p:cNvSpPr>
          <p:nvPr>
            <p:ph type="title"/>
          </p:nvPr>
        </p:nvSpPr>
        <p:spPr>
          <a:xfrm>
            <a:off x="2074862" y="461156"/>
            <a:ext cx="8042275" cy="977900"/>
          </a:xfrm>
        </p:spPr>
        <p:txBody>
          <a:bodyPr>
            <a:normAutofit/>
          </a:bodyPr>
          <a:lstStyle/>
          <a:p>
            <a:pPr eaLnBrk="1" hangingPunct="1"/>
            <a:r>
              <a:rPr lang="en-US" altLang="en-US" sz="5400" dirty="0">
                <a:ea typeface="ＭＳ Ｐゴシック" panose="020B0600070205080204" pitchFamily="34" charset="-128"/>
              </a:rPr>
              <a:t>Influenza in Seals</a:t>
            </a:r>
            <a:endParaRPr lang="en-US" altLang="en-US" dirty="0">
              <a:ea typeface="ＭＳ Ｐゴシック" panose="020B0600070205080204" pitchFamily="34" charset="-128"/>
            </a:endParaRPr>
          </a:p>
        </p:txBody>
      </p:sp>
      <p:sp>
        <p:nvSpPr>
          <p:cNvPr id="51202" name="Content Placeholder 2">
            <a:extLst>
              <a:ext uri="{FF2B5EF4-FFF2-40B4-BE49-F238E27FC236}">
                <a16:creationId xmlns:a16="http://schemas.microsoft.com/office/drawing/2014/main" id="{8C357265-4C2B-D54A-825F-9B98797810A6}"/>
              </a:ext>
            </a:extLst>
          </p:cNvPr>
          <p:cNvSpPr>
            <a:spLocks noGrp="1"/>
          </p:cNvSpPr>
          <p:nvPr>
            <p:ph idx="1"/>
          </p:nvPr>
        </p:nvSpPr>
        <p:spPr>
          <a:xfrm>
            <a:off x="464695" y="1439056"/>
            <a:ext cx="11302583" cy="5141626"/>
          </a:xfrm>
        </p:spPr>
        <p:txBody>
          <a:bodyPr>
            <a:normAutofit fontScale="92500" lnSpcReduction="20000"/>
          </a:bodyPr>
          <a:lstStyle/>
          <a:p>
            <a:pPr>
              <a:spcBef>
                <a:spcPts val="400"/>
              </a:spcBef>
            </a:pPr>
            <a:r>
              <a:rPr lang="en-US" altLang="en-US" sz="2400" dirty="0">
                <a:ea typeface="ＭＳ Ｐゴシック" panose="020B0600070205080204" pitchFamily="34" charset="-128"/>
              </a:rPr>
              <a:t>Influenza-A mortality events in harbor seals, mainly New England</a:t>
            </a:r>
          </a:p>
          <a:p>
            <a:pPr lvl="1">
              <a:spcBef>
                <a:spcPts val="400"/>
              </a:spcBef>
            </a:pPr>
            <a:r>
              <a:rPr lang="en-US" altLang="en-US" sz="2400" dirty="0">
                <a:ea typeface="ＭＳ Ｐゴシック" panose="020B0600070205080204" pitchFamily="34" charset="-128"/>
              </a:rPr>
              <a:t>H7N7, H4N5, H4N6, H3N3, first described in late 1970s</a:t>
            </a:r>
          </a:p>
          <a:p>
            <a:pPr lvl="1">
              <a:spcBef>
                <a:spcPts val="400"/>
              </a:spcBef>
            </a:pPr>
            <a:r>
              <a:rPr lang="en-US" altLang="en-US" sz="2400" dirty="0">
                <a:ea typeface="ＭＳ Ｐゴシック" panose="020B0600070205080204" pitchFamily="34" charset="-128"/>
              </a:rPr>
              <a:t>H3N3 in 1991/92 and 2011/12; H3N8 in 2011</a:t>
            </a:r>
          </a:p>
          <a:p>
            <a:pPr lvl="1">
              <a:spcBef>
                <a:spcPts val="400"/>
              </a:spcBef>
            </a:pPr>
            <a:r>
              <a:rPr lang="en-US" altLang="en-US" sz="2400" dirty="0">
                <a:ea typeface="ＭＳ Ｐゴシック" panose="020B0600070205080204" pitchFamily="34" charset="-128"/>
              </a:rPr>
              <a:t>H10N7 NE Europe in 2014/15</a:t>
            </a:r>
          </a:p>
          <a:p>
            <a:pPr>
              <a:spcBef>
                <a:spcPts val="400"/>
              </a:spcBef>
            </a:pPr>
            <a:r>
              <a:rPr lang="en-US" altLang="en-US" sz="2400" dirty="0">
                <a:ea typeface="ＭＳ Ｐゴシック" panose="020B0600070205080204" pitchFamily="34" charset="-128"/>
              </a:rPr>
              <a:t>One influenza B isolate from a seal with respiratory signs, and seropositivity in various locations consistent with spillover from humans</a:t>
            </a:r>
          </a:p>
          <a:p>
            <a:pPr>
              <a:spcBef>
                <a:spcPts val="400"/>
              </a:spcBef>
            </a:pPr>
            <a:r>
              <a:rPr lang="en-US" altLang="en-US" sz="2400" dirty="0">
                <a:ea typeface="ＭＳ Ｐゴシック" panose="020B0600070205080204" pitchFamily="34" charset="-128"/>
              </a:rPr>
              <a:t>H1N1 in free-ranging elephant seals 2010 </a:t>
            </a:r>
            <a:r>
              <a:rPr lang="mr-IN" altLang="en-US" sz="2400" dirty="0">
                <a:ea typeface="ＭＳ Ｐゴシック" panose="020B0600070205080204" pitchFamily="34" charset="-128"/>
              </a:rPr>
              <a:t>–</a:t>
            </a:r>
            <a:r>
              <a:rPr lang="en-US" altLang="en-US" sz="2400" dirty="0">
                <a:ea typeface="ＭＳ Ｐゴシック" panose="020B0600070205080204" pitchFamily="34" charset="-128"/>
              </a:rPr>
              <a:t> asymptomatic. Goldstein et al. 2013. </a:t>
            </a:r>
            <a:r>
              <a:rPr lang="en-US" altLang="en-US" sz="2400" dirty="0" err="1">
                <a:ea typeface="ＭＳ Ｐゴシック" panose="020B0600070205080204" pitchFamily="34" charset="-128"/>
              </a:rPr>
              <a:t>PLoSOne</a:t>
            </a:r>
            <a:endParaRPr lang="en-US" altLang="en-US" sz="2400" dirty="0">
              <a:ea typeface="ＭＳ Ｐゴシック" panose="020B0600070205080204" pitchFamily="34" charset="-128"/>
            </a:endParaRPr>
          </a:p>
          <a:p>
            <a:pPr>
              <a:spcBef>
                <a:spcPts val="400"/>
              </a:spcBef>
            </a:pPr>
            <a:r>
              <a:rPr lang="en-US" altLang="en-US" sz="2400" dirty="0">
                <a:ea typeface="ＭＳ Ｐゴシック" panose="020B0600070205080204" pitchFamily="34" charset="-128"/>
              </a:rPr>
              <a:t>Weakness, incoordination, dyspnea, conjunctivitis, occasional frothy nasal discharge, cervical SQ emphysema, mortalities</a:t>
            </a:r>
          </a:p>
          <a:p>
            <a:pPr>
              <a:spcBef>
                <a:spcPts val="400"/>
              </a:spcBef>
            </a:pPr>
            <a:r>
              <a:rPr lang="en-US" altLang="en-US" sz="2400" dirty="0">
                <a:ea typeface="ＭＳ Ｐゴシック" panose="020B0600070205080204" pitchFamily="34" charset="-128"/>
              </a:rPr>
              <a:t>Influenza A viruses in phocids antigenically related to avian influenza strains, but </a:t>
            </a:r>
            <a:r>
              <a:rPr lang="en-US" altLang="en-US" sz="2400" b="1" dirty="0">
                <a:ea typeface="ＭＳ Ｐゴシック" panose="020B0600070205080204" pitchFamily="34" charset="-128"/>
              </a:rPr>
              <a:t>USUALLY</a:t>
            </a:r>
            <a:r>
              <a:rPr lang="en-US" altLang="en-US" sz="2400" dirty="0">
                <a:ea typeface="ＭＳ Ｐゴシック" panose="020B0600070205080204" pitchFamily="34" charset="-128"/>
              </a:rPr>
              <a:t> nonpathogenic to poultry</a:t>
            </a:r>
          </a:p>
          <a:p>
            <a:pPr>
              <a:spcBef>
                <a:spcPts val="400"/>
              </a:spcBef>
            </a:pPr>
            <a:r>
              <a:rPr lang="en-US" altLang="en-US" sz="2400" dirty="0">
                <a:ea typeface="ＭＳ Ｐゴシック" panose="020B0600070205080204" pitchFamily="34" charset="-128"/>
              </a:rPr>
              <a:t>Mycoplasma co-infection can occur</a:t>
            </a:r>
          </a:p>
          <a:p>
            <a:pPr>
              <a:spcBef>
                <a:spcPts val="400"/>
              </a:spcBef>
            </a:pPr>
            <a:r>
              <a:rPr lang="en-US" altLang="en-US" sz="2400" dirty="0">
                <a:ea typeface="ＭＳ Ｐゴシック" panose="020B0600070205080204" pitchFamily="34" charset="-128"/>
              </a:rPr>
              <a:t>Zoonotic (mainly conjunctivitis)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DBCD-E745-03BE-6D4C-8F1069C2A618}"/>
              </a:ext>
            </a:extLst>
          </p:cNvPr>
          <p:cNvSpPr>
            <a:spLocks noGrp="1"/>
          </p:cNvSpPr>
          <p:nvPr>
            <p:ph type="title"/>
          </p:nvPr>
        </p:nvSpPr>
        <p:spPr>
          <a:xfrm>
            <a:off x="627529" y="481248"/>
            <a:ext cx="10427325" cy="1820813"/>
          </a:xfrm>
        </p:spPr>
        <p:txBody>
          <a:bodyPr>
            <a:normAutofit fontScale="90000"/>
          </a:bodyPr>
          <a:lstStyle/>
          <a:p>
            <a:r>
              <a:rPr lang="en-US" sz="4000" dirty="0"/>
              <a:t>Marine Mammal Unusual Mortality Events</a:t>
            </a:r>
            <a:br>
              <a:rPr lang="en-US" dirty="0"/>
            </a:br>
            <a:r>
              <a:rPr lang="en-US" sz="2000" dirty="0">
                <a:hlinkClick r:id="rId2"/>
              </a:rPr>
              <a:t>https://www.fisheries.noaa.gov/national/marine-mammal-protection/marine-mammal-unusual-mortality-events</a:t>
            </a:r>
            <a:br>
              <a:rPr lang="en-US" dirty="0"/>
            </a:br>
            <a:br>
              <a:rPr lang="en-US" dirty="0"/>
            </a:br>
            <a:endParaRPr lang="en-US" dirty="0"/>
          </a:p>
        </p:txBody>
      </p:sp>
      <p:sp>
        <p:nvSpPr>
          <p:cNvPr id="3" name="Content Placeholder 2">
            <a:extLst>
              <a:ext uri="{FF2B5EF4-FFF2-40B4-BE49-F238E27FC236}">
                <a16:creationId xmlns:a16="http://schemas.microsoft.com/office/drawing/2014/main" id="{9E523AF5-1CDE-DF76-02EB-4206A2A0B6A4}"/>
              </a:ext>
            </a:extLst>
          </p:cNvPr>
          <p:cNvSpPr>
            <a:spLocks noGrp="1"/>
          </p:cNvSpPr>
          <p:nvPr>
            <p:ph idx="1"/>
          </p:nvPr>
        </p:nvSpPr>
        <p:spPr>
          <a:xfrm>
            <a:off x="627529" y="2015732"/>
            <a:ext cx="11564471" cy="4654009"/>
          </a:xfrm>
        </p:spPr>
        <p:txBody>
          <a:bodyPr>
            <a:normAutofit fontScale="62500" lnSpcReduction="20000"/>
          </a:bodyPr>
          <a:lstStyle/>
          <a:p>
            <a:pPr marL="0" indent="0" algn="l">
              <a:buNone/>
            </a:pPr>
            <a:r>
              <a:rPr lang="en-US" sz="2300" dirty="0">
                <a:solidFill>
                  <a:srgbClr val="000000"/>
                </a:solidFill>
                <a:latin typeface="Open Sans" panose="020B0606030504020204" pitchFamily="34" charset="0"/>
              </a:rPr>
              <a:t>C</a:t>
            </a:r>
            <a:r>
              <a:rPr lang="en-US" sz="2300" b="0" i="0" dirty="0">
                <a:solidFill>
                  <a:srgbClr val="000000"/>
                </a:solidFill>
                <a:effectLst/>
                <a:latin typeface="Open Sans" panose="020B0606030504020204" pitchFamily="34" charset="0"/>
              </a:rPr>
              <a:t>riteria for determining an unusual mortality event:</a:t>
            </a:r>
          </a:p>
          <a:p>
            <a:pPr algn="l">
              <a:buFont typeface="+mj-lt"/>
              <a:buAutoNum type="arabicPeriod"/>
            </a:pPr>
            <a:r>
              <a:rPr lang="en-US" sz="2300" b="0" i="0" dirty="0">
                <a:solidFill>
                  <a:srgbClr val="000000"/>
                </a:solidFill>
                <a:effectLst/>
                <a:latin typeface="Open Sans" panose="020B0606030504020204" pitchFamily="34" charset="0"/>
              </a:rPr>
              <a:t>A marked increase in the magnitude or a marked change in the nature of morbidity, mortality, or strandings when compared with prior records.</a:t>
            </a:r>
          </a:p>
          <a:p>
            <a:pPr algn="l">
              <a:buFont typeface="+mj-lt"/>
              <a:buAutoNum type="arabicPeriod"/>
            </a:pPr>
            <a:r>
              <a:rPr lang="en-US" sz="2300" b="0" i="0" dirty="0">
                <a:solidFill>
                  <a:srgbClr val="000000"/>
                </a:solidFill>
                <a:effectLst/>
                <a:latin typeface="Open Sans" panose="020B0606030504020204" pitchFamily="34" charset="0"/>
              </a:rPr>
              <a:t>A temporal change in morbidity, mortality, or strandings is occurring.</a:t>
            </a:r>
          </a:p>
          <a:p>
            <a:pPr algn="l">
              <a:buFont typeface="+mj-lt"/>
              <a:buAutoNum type="arabicPeriod"/>
            </a:pPr>
            <a:r>
              <a:rPr lang="en-US" sz="2300" b="0" i="0" dirty="0">
                <a:solidFill>
                  <a:srgbClr val="000000"/>
                </a:solidFill>
                <a:effectLst/>
                <a:latin typeface="Open Sans" panose="020B0606030504020204" pitchFamily="34" charset="0"/>
              </a:rPr>
              <a:t>A spatial change in morbidity, mortality, or strandings is occurring.</a:t>
            </a:r>
          </a:p>
          <a:p>
            <a:pPr algn="l">
              <a:buFont typeface="+mj-lt"/>
              <a:buAutoNum type="arabicPeriod"/>
            </a:pPr>
            <a:r>
              <a:rPr lang="en-US" sz="2300" b="0" i="0" dirty="0">
                <a:solidFill>
                  <a:srgbClr val="000000"/>
                </a:solidFill>
                <a:effectLst/>
                <a:latin typeface="Open Sans" panose="020B0606030504020204" pitchFamily="34" charset="0"/>
              </a:rPr>
              <a:t>The species, age, or sex composition of the affected animals is different than that of animals that are normally affected.</a:t>
            </a:r>
          </a:p>
          <a:p>
            <a:pPr algn="l">
              <a:buFont typeface="+mj-lt"/>
              <a:buAutoNum type="arabicPeriod"/>
            </a:pPr>
            <a:r>
              <a:rPr lang="en-US" sz="2300" b="1" i="0" dirty="0">
                <a:solidFill>
                  <a:srgbClr val="000000"/>
                </a:solidFill>
                <a:effectLst/>
                <a:latin typeface="Open Sans" panose="020B0606030504020204" pitchFamily="34" charset="0"/>
              </a:rPr>
              <a:t>Affected animals exhibit similar or unusual pathologic findings, behavior patterns, clinical signs, or general physical condition (e.g., blubber thickness).</a:t>
            </a:r>
          </a:p>
          <a:p>
            <a:pPr algn="l">
              <a:buFont typeface="+mj-lt"/>
              <a:buAutoNum type="arabicPeriod"/>
            </a:pPr>
            <a:r>
              <a:rPr lang="en-US" sz="2300" b="0" i="0" dirty="0">
                <a:solidFill>
                  <a:srgbClr val="000000"/>
                </a:solidFill>
                <a:effectLst/>
                <a:latin typeface="Open Sans" panose="020B0606030504020204" pitchFamily="34" charset="0"/>
              </a:rPr>
              <a:t>Potentially significant morbidity, mortality, or stranding is observed in species, stocks, or populations that are particularly vulnerable (e.g., listed as depleted, threatened, or endangered or declining). For example, stranding of three or four right whales may be cause for great concern whereas stranding of a similar number of fin whales may not.</a:t>
            </a:r>
          </a:p>
          <a:p>
            <a:pPr algn="l">
              <a:buFont typeface="+mj-lt"/>
              <a:buAutoNum type="arabicPeriod"/>
            </a:pPr>
            <a:r>
              <a:rPr lang="en-US" sz="2300" b="0" i="0" dirty="0">
                <a:solidFill>
                  <a:srgbClr val="000000"/>
                </a:solidFill>
                <a:effectLst/>
                <a:latin typeface="Open Sans" panose="020B0606030504020204" pitchFamily="34" charset="0"/>
              </a:rPr>
              <a:t>Morbidity is observed concurrent with or as part of an unexplained continual decline of a marine mammal population, stock, or species.</a:t>
            </a:r>
          </a:p>
          <a:p>
            <a:pPr algn="l"/>
            <a:r>
              <a:rPr lang="en-US" sz="2300" b="0" i="0" dirty="0">
                <a:solidFill>
                  <a:srgbClr val="000000"/>
                </a:solidFill>
                <a:effectLst/>
                <a:latin typeface="Open Sans" panose="020B0606030504020204" pitchFamily="34" charset="0"/>
              </a:rPr>
              <a:t>Any of these criteria may indicate an unusual mortality event.</a:t>
            </a:r>
          </a:p>
          <a:p>
            <a:endParaRPr lang="en-US" dirty="0"/>
          </a:p>
        </p:txBody>
      </p:sp>
    </p:spTree>
    <p:extLst>
      <p:ext uri="{BB962C8B-B14F-4D97-AF65-F5344CB8AC3E}">
        <p14:creationId xmlns:p14="http://schemas.microsoft.com/office/powerpoint/2010/main" val="3455541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325F7-8BAD-8508-2394-52CEC97A0CF7}"/>
              </a:ext>
            </a:extLst>
          </p:cNvPr>
          <p:cNvSpPr>
            <a:spLocks noGrp="1"/>
          </p:cNvSpPr>
          <p:nvPr>
            <p:ph type="title"/>
          </p:nvPr>
        </p:nvSpPr>
        <p:spPr>
          <a:xfrm>
            <a:off x="1451579" y="215153"/>
            <a:ext cx="9603275" cy="1638601"/>
          </a:xfrm>
        </p:spPr>
        <p:txBody>
          <a:bodyPr>
            <a:normAutofit fontScale="90000"/>
          </a:bodyPr>
          <a:lstStyle/>
          <a:p>
            <a:r>
              <a:rPr lang="en-US" dirty="0"/>
              <a:t>Highly pathogenic avian influenza (HPAI) virus unusual mortality event in Seals in Maine, 2022</a:t>
            </a:r>
            <a:br>
              <a:rPr lang="en-US" dirty="0"/>
            </a:br>
            <a:r>
              <a:rPr lang="en-US" sz="2200" dirty="0"/>
              <a:t>(note: There was a concurrent event in Quebec, and a few HPAI seal mortalities in Washington state)</a:t>
            </a:r>
            <a:endParaRPr lang="en-US" dirty="0"/>
          </a:p>
        </p:txBody>
      </p:sp>
      <p:pic>
        <p:nvPicPr>
          <p:cNvPr id="1028" name="Picture 4" descr="A bar chart showing harbor seal UME strandings in Maine by year (orange= 2022, green= 2023) compared to 2000-2001 average (blue)">
            <a:extLst>
              <a:ext uri="{FF2B5EF4-FFF2-40B4-BE49-F238E27FC236}">
                <a16:creationId xmlns:a16="http://schemas.microsoft.com/office/drawing/2014/main" id="{0F661736-7BE7-69D8-9AFC-2D62D53076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6360" y="2001986"/>
            <a:ext cx="5486400" cy="40514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Map of New England showing the occurrences of Highly Pathogenic Avian Influenza Virus seal mortalities in coastal Maine in 2022-2023.">
            <a:extLst>
              <a:ext uri="{FF2B5EF4-FFF2-40B4-BE49-F238E27FC236}">
                <a16:creationId xmlns:a16="http://schemas.microsoft.com/office/drawing/2014/main" id="{E58D173C-6AF3-FEFD-EF8B-D9AD3D319598}"/>
              </a:ext>
            </a:extLst>
          </p:cNvPr>
          <p:cNvPicPr>
            <a:picLocks noChangeAspect="1"/>
          </p:cNvPicPr>
          <p:nvPr/>
        </p:nvPicPr>
        <p:blipFill>
          <a:blip r:embed="rId3"/>
          <a:stretch>
            <a:fillRect/>
          </a:stretch>
        </p:blipFill>
        <p:spPr>
          <a:xfrm>
            <a:off x="1077625" y="2001986"/>
            <a:ext cx="4270752" cy="4051495"/>
          </a:xfrm>
          <a:prstGeom prst="rect">
            <a:avLst/>
          </a:prstGeom>
        </p:spPr>
      </p:pic>
    </p:spTree>
    <p:extLst>
      <p:ext uri="{BB962C8B-B14F-4D97-AF65-F5344CB8AC3E}">
        <p14:creationId xmlns:p14="http://schemas.microsoft.com/office/powerpoint/2010/main" val="1092702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F6DBC-1406-BB62-0E59-1E7676B1F98F}"/>
              </a:ext>
            </a:extLst>
          </p:cNvPr>
          <p:cNvSpPr>
            <a:spLocks noGrp="1"/>
          </p:cNvSpPr>
          <p:nvPr>
            <p:ph type="title"/>
          </p:nvPr>
        </p:nvSpPr>
        <p:spPr>
          <a:xfrm>
            <a:off x="800873" y="161360"/>
            <a:ext cx="10740338" cy="1556951"/>
          </a:xfrm>
        </p:spPr>
        <p:txBody>
          <a:bodyPr>
            <a:normAutofit fontScale="90000"/>
          </a:bodyPr>
          <a:lstStyle/>
          <a:p>
            <a:r>
              <a:rPr lang="en-US" sz="4000" dirty="0"/>
              <a:t>How could a dolphin be exposed to seabird feces????</a:t>
            </a:r>
            <a:br>
              <a:rPr lang="en-US" sz="4000" dirty="0"/>
            </a:br>
            <a:r>
              <a:rPr lang="en-US" sz="2700" dirty="0"/>
              <a:t>(scientists are baffled)</a:t>
            </a:r>
            <a:endParaRPr lang="en-US" sz="4000" dirty="0"/>
          </a:p>
        </p:txBody>
      </p:sp>
      <p:pic>
        <p:nvPicPr>
          <p:cNvPr id="4" name="Picture 3" descr="Gulls and a dolphin following a trawler (fishing boat) scavenging bycatch, demonstrating how dolphins could be exposed to feces from birds infected with avian influenza.">
            <a:extLst>
              <a:ext uri="{FF2B5EF4-FFF2-40B4-BE49-F238E27FC236}">
                <a16:creationId xmlns:a16="http://schemas.microsoft.com/office/drawing/2014/main" id="{37968667-CFE0-12E1-A7B9-8A669D20C558}"/>
              </a:ext>
            </a:extLst>
          </p:cNvPr>
          <p:cNvPicPr>
            <a:picLocks noChangeAspect="1"/>
          </p:cNvPicPr>
          <p:nvPr/>
        </p:nvPicPr>
        <p:blipFill>
          <a:blip r:embed="rId2"/>
          <a:stretch>
            <a:fillRect/>
          </a:stretch>
        </p:blipFill>
        <p:spPr>
          <a:xfrm>
            <a:off x="660794" y="1655804"/>
            <a:ext cx="10837908" cy="5202196"/>
          </a:xfrm>
          <a:prstGeom prst="rect">
            <a:avLst/>
          </a:prstGeom>
        </p:spPr>
      </p:pic>
    </p:spTree>
    <p:extLst>
      <p:ext uri="{BB962C8B-B14F-4D97-AF65-F5344CB8AC3E}">
        <p14:creationId xmlns:p14="http://schemas.microsoft.com/office/powerpoint/2010/main" val="3304474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AE80-D494-C51E-2B8E-085078C2ADFE}"/>
              </a:ext>
            </a:extLst>
          </p:cNvPr>
          <p:cNvSpPr>
            <a:spLocks noGrp="1"/>
          </p:cNvSpPr>
          <p:nvPr>
            <p:ph type="title"/>
          </p:nvPr>
        </p:nvSpPr>
        <p:spPr>
          <a:xfrm>
            <a:off x="1482575" y="198320"/>
            <a:ext cx="9603275" cy="1049235"/>
          </a:xfrm>
        </p:spPr>
        <p:txBody>
          <a:bodyPr/>
          <a:lstStyle/>
          <a:p>
            <a:r>
              <a:rPr lang="en-US" dirty="0"/>
              <a:t>HPAI UME in New England Seals</a:t>
            </a:r>
          </a:p>
        </p:txBody>
      </p:sp>
      <p:pic>
        <p:nvPicPr>
          <p:cNvPr id="4" name="Picture 3" descr="Title and authors of a 2023 paper from Emerging Infectious Diseases on the HPAI unusual mortality event in seals in New England">
            <a:extLst>
              <a:ext uri="{FF2B5EF4-FFF2-40B4-BE49-F238E27FC236}">
                <a16:creationId xmlns:a16="http://schemas.microsoft.com/office/drawing/2014/main" id="{B07E3F73-DD05-EA5C-936C-31B9E4860C18}"/>
              </a:ext>
            </a:extLst>
          </p:cNvPr>
          <p:cNvPicPr>
            <a:picLocks noChangeAspect="1"/>
          </p:cNvPicPr>
          <p:nvPr/>
        </p:nvPicPr>
        <p:blipFill>
          <a:blip r:embed="rId3"/>
          <a:stretch>
            <a:fillRect/>
          </a:stretch>
        </p:blipFill>
        <p:spPr>
          <a:xfrm>
            <a:off x="1482575" y="873387"/>
            <a:ext cx="9807731" cy="3851329"/>
          </a:xfrm>
          <a:prstGeom prst="rect">
            <a:avLst/>
          </a:prstGeom>
        </p:spPr>
      </p:pic>
      <p:sp>
        <p:nvSpPr>
          <p:cNvPr id="5" name="TextBox 4">
            <a:extLst>
              <a:ext uri="{FF2B5EF4-FFF2-40B4-BE49-F238E27FC236}">
                <a16:creationId xmlns:a16="http://schemas.microsoft.com/office/drawing/2014/main" id="{088D3566-4155-A001-C23A-76E724953DBD}"/>
              </a:ext>
            </a:extLst>
          </p:cNvPr>
          <p:cNvSpPr txBox="1"/>
          <p:nvPr/>
        </p:nvSpPr>
        <p:spPr>
          <a:xfrm>
            <a:off x="1554591" y="4780845"/>
            <a:ext cx="9403536" cy="1354217"/>
          </a:xfrm>
          <a:prstGeom prst="rect">
            <a:avLst/>
          </a:prstGeom>
          <a:noFill/>
        </p:spPr>
        <p:txBody>
          <a:bodyPr wrap="none" rtlCol="0">
            <a:spAutoFit/>
          </a:bodyPr>
          <a:lstStyle/>
          <a:p>
            <a:r>
              <a:rPr lang="en-US" sz="3200" dirty="0">
                <a:effectLst/>
                <a:latin typeface="Helvetica" pitchFamily="2" charset="0"/>
              </a:rPr>
              <a:t>Emerging Infectious Diseases • </a:t>
            </a:r>
            <a:r>
              <a:rPr lang="en-US" sz="3200" dirty="0" err="1">
                <a:effectLst/>
                <a:latin typeface="Helvetica" pitchFamily="2" charset="0"/>
              </a:rPr>
              <a:t>www.cdc.gov</a:t>
            </a:r>
            <a:r>
              <a:rPr lang="en-US" sz="3200" dirty="0">
                <a:effectLst/>
                <a:latin typeface="Helvetica" pitchFamily="2" charset="0"/>
              </a:rPr>
              <a:t>/</a:t>
            </a:r>
            <a:r>
              <a:rPr lang="en-US" sz="3200" dirty="0" err="1">
                <a:effectLst/>
                <a:latin typeface="Helvetica" pitchFamily="2" charset="0"/>
              </a:rPr>
              <a:t>eid</a:t>
            </a:r>
            <a:r>
              <a:rPr lang="en-US" sz="3200" dirty="0">
                <a:effectLst/>
                <a:latin typeface="Helvetica" pitchFamily="2" charset="0"/>
              </a:rPr>
              <a:t> • </a:t>
            </a:r>
          </a:p>
          <a:p>
            <a:r>
              <a:rPr lang="en-US" sz="3200" dirty="0">
                <a:effectLst/>
                <a:latin typeface="Helvetica" pitchFamily="2" charset="0"/>
              </a:rPr>
              <a:t>Vol. 29, No. 4, April 2023</a:t>
            </a:r>
          </a:p>
          <a:p>
            <a:endParaRPr lang="en-US" dirty="0">
              <a:latin typeface="Helvetica" pitchFamily="2" charset="0"/>
            </a:endParaRPr>
          </a:p>
        </p:txBody>
      </p:sp>
    </p:spTree>
    <p:extLst>
      <p:ext uri="{BB962C8B-B14F-4D97-AF65-F5344CB8AC3E}">
        <p14:creationId xmlns:p14="http://schemas.microsoft.com/office/powerpoint/2010/main" val="2511210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9B64-1D26-FBBE-8F5D-CDF85B7F61DA}"/>
              </a:ext>
            </a:extLst>
          </p:cNvPr>
          <p:cNvSpPr>
            <a:spLocks noGrp="1"/>
          </p:cNvSpPr>
          <p:nvPr>
            <p:ph type="title"/>
          </p:nvPr>
        </p:nvSpPr>
        <p:spPr>
          <a:xfrm>
            <a:off x="739996" y="572700"/>
            <a:ext cx="5882987" cy="1049235"/>
          </a:xfrm>
        </p:spPr>
        <p:txBody>
          <a:bodyPr/>
          <a:lstStyle/>
          <a:p>
            <a:r>
              <a:rPr lang="en-US" dirty="0"/>
              <a:t>Spread to South America</a:t>
            </a:r>
            <a:br>
              <a:rPr lang="en-US" dirty="0"/>
            </a:br>
            <a:r>
              <a:rPr lang="en-US" dirty="0"/>
              <a:t>and Southern Hemisphere</a:t>
            </a:r>
          </a:p>
        </p:txBody>
      </p:sp>
      <p:sp>
        <p:nvSpPr>
          <p:cNvPr id="3" name="Content Placeholder 2">
            <a:extLst>
              <a:ext uri="{FF2B5EF4-FFF2-40B4-BE49-F238E27FC236}">
                <a16:creationId xmlns:a16="http://schemas.microsoft.com/office/drawing/2014/main" id="{4E57528B-6560-B664-6FCA-212BBCD1D15D}"/>
              </a:ext>
            </a:extLst>
          </p:cNvPr>
          <p:cNvSpPr>
            <a:spLocks noGrp="1"/>
          </p:cNvSpPr>
          <p:nvPr>
            <p:ph idx="1"/>
          </p:nvPr>
        </p:nvSpPr>
        <p:spPr>
          <a:xfrm>
            <a:off x="266722" y="1934247"/>
            <a:ext cx="6829537" cy="3450613"/>
          </a:xfrm>
        </p:spPr>
        <p:txBody>
          <a:bodyPr>
            <a:normAutofit/>
          </a:bodyPr>
          <a:lstStyle/>
          <a:p>
            <a:r>
              <a:rPr lang="en-US" sz="2400" dirty="0" err="1">
                <a:effectLst/>
                <a:latin typeface="Times New Roman" panose="02020603050405020304" pitchFamily="18" charset="0"/>
                <a:ea typeface="Aptos" panose="020B0004020202020204" pitchFamily="34" charset="0"/>
                <a:cs typeface="Times New Roman (Body CS)"/>
              </a:rPr>
              <a:t>Kuiken</a:t>
            </a:r>
            <a:r>
              <a:rPr lang="en-US" sz="2400" dirty="0">
                <a:effectLst/>
                <a:latin typeface="Times New Roman" panose="02020603050405020304" pitchFamily="18" charset="0"/>
                <a:ea typeface="Aptos" panose="020B0004020202020204" pitchFamily="34" charset="0"/>
                <a:cs typeface="Times New Roman (Body CS)"/>
              </a:rPr>
              <a:t> et al. 2025. Emergence, spread and impact of high-pathogenicity avian influenza H5 in wild birds and mammals of South America and Antarctica. Cons Biol 40:e70052, </a:t>
            </a:r>
            <a:r>
              <a:rPr lang="en-US" sz="2400" u="sng" dirty="0">
                <a:solidFill>
                  <a:srgbClr val="467886"/>
                </a:solidFill>
                <a:effectLst/>
                <a:latin typeface="Times New Roman" panose="02020603050405020304" pitchFamily="18" charset="0"/>
                <a:ea typeface="Aptos" panose="020B0004020202020204" pitchFamily="34" charset="0"/>
                <a:cs typeface="Times New Roman (Body CS)"/>
                <a:hlinkClick r:id="rId3"/>
              </a:rPr>
              <a:t>https://doi.org/10.1111/cobi.70052</a:t>
            </a:r>
            <a:r>
              <a:rPr lang="en-US" sz="2400" dirty="0">
                <a:effectLst/>
                <a:latin typeface="Times New Roman" panose="02020603050405020304" pitchFamily="18" charset="0"/>
                <a:ea typeface="Aptos" panose="020B0004020202020204" pitchFamily="34" charset="0"/>
                <a:cs typeface="Times New Roman (Body CS)"/>
              </a:rPr>
              <a:t> </a:t>
            </a:r>
            <a:br>
              <a:rPr lang="en-US" dirty="0">
                <a:effectLst/>
                <a:latin typeface="Times New Roman" panose="02020603050405020304" pitchFamily="18" charset="0"/>
                <a:ea typeface="Aptos" panose="020B0004020202020204" pitchFamily="34" charset="0"/>
                <a:cs typeface="Times New Roman (Body CS)"/>
              </a:rPr>
            </a:br>
            <a:endParaRPr lang="en-US" dirty="0">
              <a:effectLst/>
              <a:latin typeface="Times New Roman" panose="02020603050405020304" pitchFamily="18" charset="0"/>
              <a:ea typeface="Aptos" panose="020B0004020202020204" pitchFamily="34" charset="0"/>
              <a:cs typeface="Times New Roman (Body CS)"/>
            </a:endParaRPr>
          </a:p>
          <a:p>
            <a:r>
              <a:rPr lang="en-US" sz="2400" dirty="0">
                <a:latin typeface="Times New Roman" panose="02020603050405020304" pitchFamily="18" charset="0"/>
              </a:rPr>
              <a:t>Dr. Roeder</a:t>
            </a:r>
            <a:endParaRPr lang="en-US" sz="2800" dirty="0"/>
          </a:p>
        </p:txBody>
      </p:sp>
      <p:pic>
        <p:nvPicPr>
          <p:cNvPr id="4" name="Picture 3" descr="Title page of the paper under discussion.">
            <a:extLst>
              <a:ext uri="{FF2B5EF4-FFF2-40B4-BE49-F238E27FC236}">
                <a16:creationId xmlns:a16="http://schemas.microsoft.com/office/drawing/2014/main" id="{DC385E3B-FC86-7D91-E257-7DB4E5D3A918}"/>
              </a:ext>
            </a:extLst>
          </p:cNvPr>
          <p:cNvPicPr>
            <a:picLocks noChangeAspect="1"/>
          </p:cNvPicPr>
          <p:nvPr/>
        </p:nvPicPr>
        <p:blipFill>
          <a:blip r:embed="rId4"/>
          <a:stretch>
            <a:fillRect/>
          </a:stretch>
        </p:blipFill>
        <p:spPr>
          <a:xfrm>
            <a:off x="7334566" y="0"/>
            <a:ext cx="4857434" cy="6858000"/>
          </a:xfrm>
          <a:prstGeom prst="rect">
            <a:avLst/>
          </a:prstGeom>
        </p:spPr>
      </p:pic>
    </p:spTree>
    <p:extLst>
      <p:ext uri="{BB962C8B-B14F-4D97-AF65-F5344CB8AC3E}">
        <p14:creationId xmlns:p14="http://schemas.microsoft.com/office/powerpoint/2010/main" val="2295260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B9E1-9D8F-8129-050C-CD5FE4F1D3FA}"/>
              </a:ext>
            </a:extLst>
          </p:cNvPr>
          <p:cNvSpPr>
            <a:spLocks noGrp="1"/>
          </p:cNvSpPr>
          <p:nvPr>
            <p:ph type="title"/>
          </p:nvPr>
        </p:nvSpPr>
        <p:spPr>
          <a:xfrm>
            <a:off x="345248" y="185978"/>
            <a:ext cx="4800190" cy="1673817"/>
          </a:xfrm>
        </p:spPr>
        <p:txBody>
          <a:bodyPr>
            <a:normAutofit/>
          </a:bodyPr>
          <a:lstStyle/>
          <a:p>
            <a:r>
              <a:rPr lang="en-US" dirty="0"/>
              <a:t>HPAI spread Through South American Marine Animals</a:t>
            </a:r>
          </a:p>
        </p:txBody>
      </p:sp>
      <p:sp>
        <p:nvSpPr>
          <p:cNvPr id="3" name="Content Placeholder 2">
            <a:extLst>
              <a:ext uri="{FF2B5EF4-FFF2-40B4-BE49-F238E27FC236}">
                <a16:creationId xmlns:a16="http://schemas.microsoft.com/office/drawing/2014/main" id="{05BD6DDD-9301-A75B-BF4E-B716A1BE5FFD}"/>
              </a:ext>
            </a:extLst>
          </p:cNvPr>
          <p:cNvSpPr>
            <a:spLocks noGrp="1"/>
          </p:cNvSpPr>
          <p:nvPr>
            <p:ph idx="1"/>
          </p:nvPr>
        </p:nvSpPr>
        <p:spPr>
          <a:xfrm>
            <a:off x="2229573" y="5670661"/>
            <a:ext cx="2550821" cy="462098"/>
          </a:xfrm>
        </p:spPr>
        <p:txBody>
          <a:bodyPr/>
          <a:lstStyle/>
          <a:p>
            <a:r>
              <a:rPr lang="en-US" sz="2000" dirty="0" err="1">
                <a:effectLst/>
                <a:latin typeface="Times New Roman" panose="02020603050405020304" pitchFamily="18" charset="0"/>
                <a:ea typeface="Aptos" panose="020B0004020202020204" pitchFamily="34" charset="0"/>
                <a:cs typeface="Times New Roman (Body CS)"/>
              </a:rPr>
              <a:t>Kuiken</a:t>
            </a:r>
            <a:r>
              <a:rPr lang="en-US" sz="2000" dirty="0">
                <a:effectLst/>
                <a:latin typeface="Times New Roman" panose="02020603050405020304" pitchFamily="18" charset="0"/>
                <a:ea typeface="Aptos" panose="020B0004020202020204" pitchFamily="34" charset="0"/>
                <a:cs typeface="Times New Roman (Body CS)"/>
              </a:rPr>
              <a:t> et al. 2025.</a:t>
            </a:r>
            <a:endParaRPr lang="en-US" dirty="0"/>
          </a:p>
        </p:txBody>
      </p:sp>
      <p:pic>
        <p:nvPicPr>
          <p:cNvPr id="4" name="Picture 3" descr="Map of South America illustrating the progression of HPAI mortalities in various marine species (including birds) southward down the west coast of South America, around Cape Horn, and northward up the east coast of South America, plus the Falkland Islands and South Georgia Island, over the course of late 2022 through late 2023">
            <a:extLst>
              <a:ext uri="{FF2B5EF4-FFF2-40B4-BE49-F238E27FC236}">
                <a16:creationId xmlns:a16="http://schemas.microsoft.com/office/drawing/2014/main" id="{B641F07C-52A7-7111-0BE5-627F9EA532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1972" y="0"/>
            <a:ext cx="6519639" cy="6883113"/>
          </a:xfrm>
          <a:prstGeom prst="rect">
            <a:avLst/>
          </a:prstGeom>
        </p:spPr>
      </p:pic>
    </p:spTree>
    <p:extLst>
      <p:ext uri="{BB962C8B-B14F-4D97-AF65-F5344CB8AC3E}">
        <p14:creationId xmlns:p14="http://schemas.microsoft.com/office/powerpoint/2010/main" val="1849963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E70D4-9C4E-7013-900D-09AC9A5B91D0}"/>
              </a:ext>
            </a:extLst>
          </p:cNvPr>
          <p:cNvSpPr>
            <a:spLocks noGrp="1"/>
          </p:cNvSpPr>
          <p:nvPr>
            <p:ph type="title"/>
          </p:nvPr>
        </p:nvSpPr>
        <p:spPr>
          <a:xfrm>
            <a:off x="335701" y="342420"/>
            <a:ext cx="4364735" cy="1049235"/>
          </a:xfrm>
        </p:spPr>
        <p:txBody>
          <a:bodyPr>
            <a:normAutofit fontScale="90000"/>
          </a:bodyPr>
          <a:lstStyle/>
          <a:p>
            <a:r>
              <a:rPr lang="en-US" dirty="0"/>
              <a:t>Little Penguin Vaccination program</a:t>
            </a:r>
          </a:p>
        </p:txBody>
      </p:sp>
      <p:sp>
        <p:nvSpPr>
          <p:cNvPr id="3" name="Content Placeholder 2">
            <a:extLst>
              <a:ext uri="{FF2B5EF4-FFF2-40B4-BE49-F238E27FC236}">
                <a16:creationId xmlns:a16="http://schemas.microsoft.com/office/drawing/2014/main" id="{625B2E2A-E11A-79EE-D3FF-066C0992CDD7}"/>
              </a:ext>
            </a:extLst>
          </p:cNvPr>
          <p:cNvSpPr>
            <a:spLocks noGrp="1"/>
          </p:cNvSpPr>
          <p:nvPr>
            <p:ph idx="1"/>
          </p:nvPr>
        </p:nvSpPr>
        <p:spPr/>
        <p:txBody>
          <a:bodyPr>
            <a:normAutofit/>
          </a:bodyPr>
          <a:lstStyle/>
          <a:p>
            <a:r>
              <a:rPr lang="en-US" sz="2800" i="1" dirty="0" err="1"/>
              <a:t>Eudyptula</a:t>
            </a:r>
            <a:r>
              <a:rPr lang="en-US" sz="2800" i="1" dirty="0"/>
              <a:t> minor</a:t>
            </a:r>
          </a:p>
        </p:txBody>
      </p:sp>
      <p:pic>
        <p:nvPicPr>
          <p:cNvPr id="4" name="Picture 3" descr="Screen capture of AVMA Animal Health Smart Brief from 24Aug2026, describing a vaccination program in Australia to protect little penguins (Eudyptula minor).">
            <a:extLst>
              <a:ext uri="{FF2B5EF4-FFF2-40B4-BE49-F238E27FC236}">
                <a16:creationId xmlns:a16="http://schemas.microsoft.com/office/drawing/2014/main" id="{260FB3B3-C0EF-7C67-0BFF-97CCE91D781F}"/>
              </a:ext>
            </a:extLst>
          </p:cNvPr>
          <p:cNvPicPr>
            <a:picLocks noChangeAspect="1"/>
          </p:cNvPicPr>
          <p:nvPr/>
        </p:nvPicPr>
        <p:blipFill>
          <a:blip r:embed="rId3"/>
          <a:stretch>
            <a:fillRect/>
          </a:stretch>
        </p:blipFill>
        <p:spPr>
          <a:xfrm>
            <a:off x="4591948" y="0"/>
            <a:ext cx="7600052" cy="6858000"/>
          </a:xfrm>
          <a:prstGeom prst="rect">
            <a:avLst/>
          </a:prstGeom>
        </p:spPr>
      </p:pic>
    </p:spTree>
    <p:extLst>
      <p:ext uri="{BB962C8B-B14F-4D97-AF65-F5344CB8AC3E}">
        <p14:creationId xmlns:p14="http://schemas.microsoft.com/office/powerpoint/2010/main" val="1659629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FFAB-290C-C0BD-743A-C3FB1DE594A9}"/>
              </a:ext>
            </a:extLst>
          </p:cNvPr>
          <p:cNvSpPr>
            <a:spLocks noGrp="1"/>
          </p:cNvSpPr>
          <p:nvPr>
            <p:ph type="title"/>
          </p:nvPr>
        </p:nvSpPr>
        <p:spPr>
          <a:xfrm>
            <a:off x="450762" y="169088"/>
            <a:ext cx="11290475" cy="1049235"/>
          </a:xfrm>
        </p:spPr>
        <p:txBody>
          <a:bodyPr>
            <a:normAutofit fontScale="90000"/>
          </a:bodyPr>
          <a:lstStyle/>
          <a:p>
            <a:r>
              <a:rPr lang="en-US" kern="0"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Of the following avian orders, which includes the typically non-migratory resident species that were most heavily decimated in mass mortality events associated with high pathogenicity avian influenza subtype H5 in Peru and Chile in 2022 – 2023?</a:t>
            </a:r>
            <a:br>
              <a:rPr lang="en-US" kern="100" cap="none" dirty="0">
                <a:latin typeface="Aptos" panose="020B0004020202020204" pitchFamily="34" charset="0"/>
                <a:ea typeface="Aptos" panose="020B0004020202020204" pitchFamily="34"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9D734B45-49A4-5748-B721-B638937B28D2}"/>
              </a:ext>
            </a:extLst>
          </p:cNvPr>
          <p:cNvSpPr>
            <a:spLocks noGrp="1"/>
          </p:cNvSpPr>
          <p:nvPr>
            <p:ph idx="1"/>
          </p:nvPr>
        </p:nvSpPr>
        <p:spPr>
          <a:xfrm>
            <a:off x="450762" y="1698774"/>
            <a:ext cx="11578106" cy="4199727"/>
          </a:xfrm>
        </p:spPr>
        <p:txBody>
          <a:bodyPr>
            <a:normAutofit/>
          </a:bodyPr>
          <a:lstStyle/>
          <a:p>
            <a:pPr marR="0" indent="0">
              <a:lnSpc>
                <a:spcPct val="115000"/>
              </a:lnSpc>
              <a:spcBef>
                <a:spcPts val="0"/>
              </a:spcBef>
              <a:spcAft>
                <a:spcPts val="0"/>
              </a:spcAft>
              <a:buNone/>
            </a:pP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4000" kern="100" dirty="0">
                <a:effectLst/>
                <a:latin typeface="Times New Roman" panose="02020603050405020304" pitchFamily="18" charset="0"/>
                <a:ea typeface="Aptos" panose="020B0004020202020204" pitchFamily="34" charset="0"/>
                <a:cs typeface="Times New Roman" panose="02020603050405020304" pitchFamily="18" charset="0"/>
              </a:rPr>
              <a:t>Pelecaniformes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4000" kern="100" dirty="0">
                <a:effectLst/>
                <a:latin typeface="Times New Roman" panose="02020603050405020304" pitchFamily="18" charset="0"/>
                <a:ea typeface="Aptos" panose="020B0004020202020204" pitchFamily="34" charset="0"/>
                <a:cs typeface="Times New Roman" panose="02020603050405020304" pitchFamily="18" charset="0"/>
              </a:rPr>
              <a:t>Charadriiformes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4000" kern="100" dirty="0" err="1">
                <a:effectLst/>
                <a:latin typeface="Times New Roman" panose="02020603050405020304" pitchFamily="18" charset="0"/>
                <a:ea typeface="Aptos" panose="020B0004020202020204" pitchFamily="34" charset="0"/>
                <a:cs typeface="Times New Roman" panose="02020603050405020304" pitchFamily="18" charset="0"/>
              </a:rPr>
              <a:t>Suliformes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4000" kern="100" dirty="0" err="1">
                <a:effectLst/>
                <a:latin typeface="Times New Roman" panose="02020603050405020304" pitchFamily="18" charset="0"/>
                <a:ea typeface="Aptos" panose="020B0004020202020204" pitchFamily="34" charset="0"/>
                <a:cs typeface="Times New Roman" panose="02020603050405020304" pitchFamily="18" charset="0"/>
              </a:rPr>
              <a:t>Procellariformes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UcPeriod"/>
            </a:pPr>
            <a:r>
              <a:rPr lang="en-US" sz="4000" kern="100" dirty="0">
                <a:effectLst/>
                <a:latin typeface="Times New Roman" panose="02020603050405020304" pitchFamily="18" charset="0"/>
                <a:ea typeface="Aptos" panose="020B0004020202020204" pitchFamily="34" charset="0"/>
                <a:cs typeface="Times New Roman" panose="02020603050405020304" pitchFamily="18" charset="0"/>
              </a:rPr>
              <a:t>Sphenisciformes</a:t>
            </a:r>
            <a:endParaRPr lang="en-US" sz="4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76970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714DF-9175-E61A-521E-CE5D905BE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DC27D-F003-4906-A552-6FF82692CCF6}"/>
              </a:ext>
            </a:extLst>
          </p:cNvPr>
          <p:cNvSpPr>
            <a:spLocks noGrp="1"/>
          </p:cNvSpPr>
          <p:nvPr>
            <p:ph type="title"/>
          </p:nvPr>
        </p:nvSpPr>
        <p:spPr>
          <a:xfrm>
            <a:off x="450762" y="169088"/>
            <a:ext cx="11290475" cy="1049235"/>
          </a:xfrm>
        </p:spPr>
        <p:txBody>
          <a:bodyPr>
            <a:normAutofit fontScale="90000"/>
          </a:bodyPr>
          <a:lstStyle/>
          <a:p>
            <a:r>
              <a:rPr lang="en-US" kern="0"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Of the following avian orders, which includes the typically non-migratory resident species that were most heavily decimated in mass mortality events associated with high pathogenicity avian influenza subtype H5 in Peru and Chile in 2022 – 2023?</a:t>
            </a:r>
            <a:br>
              <a:rPr lang="en-US" kern="100" cap="none" dirty="0">
                <a:latin typeface="Aptos" panose="020B0004020202020204" pitchFamily="34" charset="0"/>
                <a:ea typeface="Aptos" panose="020B0004020202020204" pitchFamily="34"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64530F8F-7669-D729-DF5E-1849755EE489}"/>
              </a:ext>
            </a:extLst>
          </p:cNvPr>
          <p:cNvSpPr>
            <a:spLocks noGrp="1"/>
          </p:cNvSpPr>
          <p:nvPr>
            <p:ph idx="1"/>
          </p:nvPr>
        </p:nvSpPr>
        <p:spPr>
          <a:xfrm>
            <a:off x="247973" y="2278251"/>
            <a:ext cx="11780895" cy="3620250"/>
          </a:xfrm>
        </p:spPr>
        <p:txBody>
          <a:bodyPr>
            <a:normAutofit/>
          </a:bodyPr>
          <a:lstStyle/>
          <a:p>
            <a:pPr marL="342900" marR="0" lvl="0" indent="-342900">
              <a:lnSpc>
                <a:spcPct val="115000"/>
              </a:lnSpc>
              <a:spcBef>
                <a:spcPts val="0"/>
              </a:spcBef>
              <a:spcAft>
                <a:spcPts val="0"/>
              </a:spcAft>
              <a:buFont typeface="+mj-lt"/>
              <a:buAutoNum type="alphaUcPeriod"/>
            </a:pPr>
            <a:r>
              <a:rPr lang="en-US" sz="2800" kern="100" dirty="0">
                <a:latin typeface="Times New Roman" panose="02020603050405020304" pitchFamily="18" charset="0"/>
                <a:ea typeface="Aptos" panose="020B0004020202020204" pitchFamily="34" charset="0"/>
                <a:cs typeface="Times New Roman" panose="02020603050405020304" pitchFamily="18" charset="0"/>
              </a:rPr>
              <a:t>Pelecaniformes   - Pelicans, hamerkop, shoebill, herons, ibises, spoonbills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a:latin typeface="Times New Roman" panose="02020603050405020304" pitchFamily="18" charset="0"/>
                <a:ea typeface="Aptos" panose="020B0004020202020204" pitchFamily="34" charset="0"/>
                <a:cs typeface="Times New Roman" panose="02020603050405020304" pitchFamily="18" charset="0"/>
              </a:rPr>
              <a:t>Charadriiformes  - Plovers, gulls, sandpipers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err="1">
                <a:latin typeface="Times New Roman" panose="02020603050405020304" pitchFamily="18" charset="0"/>
                <a:ea typeface="Aptos" panose="020B0004020202020204" pitchFamily="34" charset="0"/>
                <a:cs typeface="Times New Roman" panose="02020603050405020304" pitchFamily="18" charset="0"/>
              </a:rPr>
              <a:t>Suliformes</a:t>
            </a:r>
            <a:r>
              <a:rPr lang="en-US" sz="2800" kern="100" dirty="0">
                <a:latin typeface="Times New Roman" panose="02020603050405020304" pitchFamily="18" charset="0"/>
                <a:ea typeface="Aptos" panose="020B0004020202020204" pitchFamily="34" charset="0"/>
                <a:cs typeface="Times New Roman" panose="02020603050405020304" pitchFamily="18" charset="0"/>
              </a:rPr>
              <a:t>	 - Gannets, boobies, cormorants, frigatebirds, </a:t>
            </a:r>
            <a:r>
              <a:rPr lang="en-US" sz="2800" kern="100" dirty="0" err="1">
                <a:latin typeface="Times New Roman" panose="02020603050405020304" pitchFamily="18" charset="0"/>
                <a:ea typeface="Aptos" panose="020B0004020202020204" pitchFamily="34" charset="0"/>
                <a:cs typeface="Times New Roman" panose="02020603050405020304" pitchFamily="18" charset="0"/>
              </a:rPr>
              <a:t>anhingas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err="1">
                <a:latin typeface="Times New Roman" panose="02020603050405020304" pitchFamily="18" charset="0"/>
                <a:ea typeface="Aptos" panose="020B0004020202020204" pitchFamily="34" charset="0"/>
                <a:cs typeface="Times New Roman" panose="02020603050405020304" pitchFamily="18" charset="0"/>
              </a:rPr>
              <a:t>Procellariformes</a:t>
            </a:r>
            <a:r>
              <a:rPr lang="en-US" sz="2800" kern="100" dirty="0">
                <a:latin typeface="Times New Roman" panose="02020603050405020304" pitchFamily="18" charset="0"/>
                <a:ea typeface="Aptos" panose="020B0004020202020204" pitchFamily="34" charset="0"/>
                <a:cs typeface="Times New Roman" panose="02020603050405020304" pitchFamily="18" charset="0"/>
              </a:rPr>
              <a:t>  - Albatrosses, petrels, shearwaters, storm petrels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UcPeriod"/>
            </a:pPr>
            <a:r>
              <a:rPr lang="en-US" sz="2800" kern="100" dirty="0">
                <a:latin typeface="Times New Roman" panose="02020603050405020304" pitchFamily="18" charset="0"/>
                <a:ea typeface="Aptos" panose="020B0004020202020204" pitchFamily="34" charset="0"/>
                <a:cs typeface="Times New Roman" panose="02020603050405020304" pitchFamily="18" charset="0"/>
              </a:rPr>
              <a:t>Sphenisciformes  - Penguins</a:t>
            </a:r>
            <a:endParaRPr lang="en-US" sz="28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0862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CE4B5-ECBD-0B8D-F9BF-107D4ABC9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BEBE10-336D-C311-A95F-275F837662D1}"/>
              </a:ext>
            </a:extLst>
          </p:cNvPr>
          <p:cNvSpPr>
            <a:spLocks noGrp="1"/>
          </p:cNvSpPr>
          <p:nvPr>
            <p:ph type="title"/>
          </p:nvPr>
        </p:nvSpPr>
        <p:spPr>
          <a:xfrm>
            <a:off x="613893" y="134416"/>
            <a:ext cx="11578106" cy="1477408"/>
          </a:xfrm>
        </p:spPr>
        <p:txBody>
          <a:bodyPr>
            <a:normAutofit fontScale="90000"/>
          </a:bodyPr>
          <a:lstStyle/>
          <a:p>
            <a:r>
              <a:rPr lang="en-US" kern="0"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Of the following avian orders, which includes the typically non-migratory resident species that were most heavily decimated in mass mortality events associated with high pathogenicity avian influenza subtype H5 in Peru and Chile in 2022 – 2023?</a:t>
            </a:r>
            <a:br>
              <a:rPr lang="en-US" kern="100" cap="none" dirty="0">
                <a:latin typeface="Aptos" panose="020B0004020202020204" pitchFamily="34" charset="0"/>
                <a:ea typeface="Aptos" panose="020B0004020202020204" pitchFamily="34"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DD241DD2-C827-3940-855E-39E23272CD28}"/>
              </a:ext>
            </a:extLst>
          </p:cNvPr>
          <p:cNvSpPr>
            <a:spLocks noGrp="1"/>
          </p:cNvSpPr>
          <p:nvPr>
            <p:ph idx="1"/>
          </p:nvPr>
        </p:nvSpPr>
        <p:spPr>
          <a:xfrm>
            <a:off x="450762" y="1853754"/>
            <a:ext cx="7360384" cy="4199727"/>
          </a:xfrm>
        </p:spPr>
        <p:txBody>
          <a:bodyPr>
            <a:normAutofit/>
          </a:bodyPr>
          <a:lstStyle/>
          <a:p>
            <a:pPr marR="0" indent="0">
              <a:lnSpc>
                <a:spcPct val="115000"/>
              </a:lnSpc>
              <a:spcBef>
                <a:spcPts val="0"/>
              </a:spcBef>
              <a:spcAft>
                <a:spcPts val="0"/>
              </a:spcAft>
              <a:buNone/>
            </a:pP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Pelecaniformes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Charadriiformes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b="1" kern="100" dirty="0" err="1">
                <a:effectLst/>
                <a:latin typeface="Times New Roman" panose="02020603050405020304" pitchFamily="18" charset="0"/>
                <a:ea typeface="Aptos" panose="020B0004020202020204" pitchFamily="34" charset="0"/>
                <a:cs typeface="Times New Roman" panose="02020603050405020304" pitchFamily="18" charset="0"/>
              </a:rPr>
              <a:t>Suliformes</a:t>
            </a:r>
            <a:r>
              <a:rPr lang="en-US" sz="2800" b="1" kern="100" dirty="0">
                <a:effectLst/>
                <a:latin typeface="Times New Roman" panose="02020603050405020304" pitchFamily="18" charset="0"/>
                <a:ea typeface="Aptos" panose="020B0004020202020204" pitchFamily="34" charset="0"/>
                <a:cs typeface="Times New Roman" panose="02020603050405020304" pitchFamily="18" charset="0"/>
              </a:rPr>
              <a:t> – cormorants and Peruvian boobies</a:t>
            </a:r>
            <a:endParaRPr lang="en-US" sz="2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0"/>
              </a:spcAft>
              <a:buFont typeface="+mj-lt"/>
              <a:buAutoNum type="alphaUcPeriod"/>
            </a:pPr>
            <a:r>
              <a:rPr lang="en-US" sz="2800" kern="100" dirty="0" err="1">
                <a:effectLst/>
                <a:latin typeface="Times New Roman" panose="02020603050405020304" pitchFamily="18" charset="0"/>
                <a:ea typeface="Aptos" panose="020B0004020202020204" pitchFamily="34" charset="0"/>
                <a:cs typeface="Times New Roman" panose="02020603050405020304" pitchFamily="18" charset="0"/>
              </a:rPr>
              <a:t>Procellariformes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mj-lt"/>
              <a:buAutoNum type="alphaUcPeriod"/>
            </a:pPr>
            <a:r>
              <a:rPr lang="en-US" sz="2800" kern="100" dirty="0">
                <a:effectLst/>
                <a:latin typeface="Times New Roman" panose="02020603050405020304" pitchFamily="18" charset="0"/>
                <a:ea typeface="Aptos" panose="020B0004020202020204" pitchFamily="34" charset="0"/>
                <a:cs typeface="Times New Roman" panose="02020603050405020304" pitchFamily="18" charset="0"/>
              </a:rPr>
              <a:t>Sphenisciformes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1028" name="Picture 4" descr="A Peruvian booby (Sula variegate), a member of the order Suliformes, a nonmigratory resident species of coastal Peru">
            <a:extLst>
              <a:ext uri="{FF2B5EF4-FFF2-40B4-BE49-F238E27FC236}">
                <a16:creationId xmlns:a16="http://schemas.microsoft.com/office/drawing/2014/main" id="{0E2BB3BD-DE8B-49DC-7F86-FE421C17D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9137" y="2321220"/>
            <a:ext cx="4245744" cy="3264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347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AD7F2-FFF5-D352-BCD3-7CC1C2B594B4}"/>
              </a:ext>
            </a:extLst>
          </p:cNvPr>
          <p:cNvSpPr>
            <a:spLocks noGrp="1"/>
          </p:cNvSpPr>
          <p:nvPr>
            <p:ph type="title"/>
          </p:nvPr>
        </p:nvSpPr>
        <p:spPr/>
        <p:txBody>
          <a:bodyPr/>
          <a:lstStyle/>
          <a:p>
            <a:r>
              <a:rPr lang="en-US" i="1" dirty="0" err="1"/>
              <a:t>Neospora</a:t>
            </a:r>
            <a:r>
              <a:rPr lang="en-US" i="1" dirty="0"/>
              <a:t> caninum </a:t>
            </a:r>
          </a:p>
        </p:txBody>
      </p:sp>
      <p:sp>
        <p:nvSpPr>
          <p:cNvPr id="3" name="Content Placeholder 2">
            <a:extLst>
              <a:ext uri="{FF2B5EF4-FFF2-40B4-BE49-F238E27FC236}">
                <a16:creationId xmlns:a16="http://schemas.microsoft.com/office/drawing/2014/main" id="{5E4626F1-17C1-F335-BA77-4981161F4E1E}"/>
              </a:ext>
            </a:extLst>
          </p:cNvPr>
          <p:cNvSpPr>
            <a:spLocks noGrp="1"/>
          </p:cNvSpPr>
          <p:nvPr>
            <p:ph idx="1"/>
          </p:nvPr>
        </p:nvSpPr>
        <p:spPr>
          <a:xfrm>
            <a:off x="193183" y="2015732"/>
            <a:ext cx="6632620" cy="3450613"/>
          </a:xfrm>
        </p:spPr>
        <p:txBody>
          <a:bodyPr>
            <a:normAutofit/>
          </a:bodyPr>
          <a:lstStyle/>
          <a:p>
            <a:r>
              <a:rPr lang="en-US" sz="2800" dirty="0"/>
              <a:t>Dr. Chung</a:t>
            </a:r>
          </a:p>
          <a:p>
            <a:endParaRPr lang="en-US" dirty="0"/>
          </a:p>
          <a:p>
            <a:r>
              <a:rPr lang="en-US" sz="2400" dirty="0" err="1">
                <a:effectLst/>
                <a:latin typeface="Times New Roman" panose="02020603050405020304" pitchFamily="18" charset="0"/>
                <a:ea typeface="Aptos" panose="020B0004020202020204" pitchFamily="34" charset="0"/>
                <a:cs typeface="Times New Roman (Body CS)"/>
              </a:rPr>
              <a:t>Raverty</a:t>
            </a:r>
            <a:r>
              <a:rPr lang="en-US" sz="2400" dirty="0">
                <a:effectLst/>
                <a:latin typeface="Times New Roman" panose="02020603050405020304" pitchFamily="18" charset="0"/>
                <a:ea typeface="Aptos" panose="020B0004020202020204" pitchFamily="34" charset="0"/>
                <a:cs typeface="Times New Roman (Body CS)"/>
              </a:rPr>
              <a:t> et al. 2026. </a:t>
            </a:r>
            <a:r>
              <a:rPr lang="en-US" sz="2400" dirty="0" err="1">
                <a:effectLst/>
                <a:latin typeface="Times New Roman" panose="02020603050405020304" pitchFamily="18" charset="0"/>
                <a:ea typeface="Aptos" panose="020B0004020202020204" pitchFamily="34" charset="0"/>
                <a:cs typeface="Times New Roman (Body CS)"/>
              </a:rPr>
              <a:t>Neospora</a:t>
            </a:r>
            <a:r>
              <a:rPr lang="en-US" sz="2400" dirty="0">
                <a:effectLst/>
                <a:latin typeface="Times New Roman" panose="02020603050405020304" pitchFamily="18" charset="0"/>
                <a:ea typeface="Aptos" panose="020B0004020202020204" pitchFamily="34" charset="0"/>
                <a:cs typeface="Times New Roman (Body CS)"/>
              </a:rPr>
              <a:t> caninum infection in marine mammals stranding in Northeastern Pacific Ocean region. </a:t>
            </a:r>
            <a:r>
              <a:rPr lang="en-US" sz="2400" dirty="0" err="1">
                <a:effectLst/>
                <a:latin typeface="Times New Roman" panose="02020603050405020304" pitchFamily="18" charset="0"/>
                <a:ea typeface="Aptos" panose="020B0004020202020204" pitchFamily="34" charset="0"/>
                <a:cs typeface="Times New Roman (Body CS)"/>
              </a:rPr>
              <a:t>Emerg</a:t>
            </a:r>
            <a:r>
              <a:rPr lang="en-US" sz="2400" dirty="0">
                <a:effectLst/>
                <a:latin typeface="Times New Roman" panose="02020603050405020304" pitchFamily="18" charset="0"/>
                <a:ea typeface="Aptos" panose="020B0004020202020204" pitchFamily="34" charset="0"/>
                <a:cs typeface="Times New Roman (Body CS)"/>
              </a:rPr>
              <a:t> </a:t>
            </a:r>
            <a:r>
              <a:rPr lang="en-US" sz="2400" dirty="0" err="1">
                <a:effectLst/>
                <a:latin typeface="Times New Roman" panose="02020603050405020304" pitchFamily="18" charset="0"/>
                <a:ea typeface="Aptos" panose="020B0004020202020204" pitchFamily="34" charset="0"/>
                <a:cs typeface="Times New Roman (Body CS)"/>
              </a:rPr>
              <a:t>Infec</a:t>
            </a:r>
            <a:r>
              <a:rPr lang="en-US" sz="2400" dirty="0">
                <a:effectLst/>
                <a:latin typeface="Times New Roman" panose="02020603050405020304" pitchFamily="18" charset="0"/>
                <a:ea typeface="Aptos" panose="020B0004020202020204" pitchFamily="34" charset="0"/>
                <a:cs typeface="Times New Roman (Body CS)"/>
              </a:rPr>
              <a:t> Dis 32:277-280. DOI: </a:t>
            </a:r>
            <a:r>
              <a:rPr lang="en-US" sz="2400" u="sng" dirty="0">
                <a:solidFill>
                  <a:srgbClr val="467886"/>
                </a:solidFill>
                <a:effectLst/>
                <a:latin typeface="Times New Roman" panose="02020603050405020304" pitchFamily="18" charset="0"/>
                <a:ea typeface="Aptos" panose="020B0004020202020204" pitchFamily="34" charset="0"/>
                <a:cs typeface="Times New Roman (Body CS)"/>
                <a:hlinkClick r:id="rId3"/>
              </a:rPr>
              <a:t>http://doi.org/10.3201/eid3202.251507</a:t>
            </a:r>
            <a:r>
              <a:rPr lang="en-US" sz="2800" dirty="0">
                <a:effectLst/>
              </a:rPr>
              <a:t> </a:t>
            </a:r>
            <a:endParaRPr lang="en-US" sz="2800" dirty="0"/>
          </a:p>
        </p:txBody>
      </p:sp>
      <p:pic>
        <p:nvPicPr>
          <p:cNvPr id="4" name="Picture 3" descr="Title page of the paper under discussion.">
            <a:extLst>
              <a:ext uri="{FF2B5EF4-FFF2-40B4-BE49-F238E27FC236}">
                <a16:creationId xmlns:a16="http://schemas.microsoft.com/office/drawing/2014/main" id="{B506E7AB-48A4-4855-2C8D-641353873E1D}"/>
              </a:ext>
            </a:extLst>
          </p:cNvPr>
          <p:cNvPicPr>
            <a:picLocks noChangeAspect="1"/>
          </p:cNvPicPr>
          <p:nvPr/>
        </p:nvPicPr>
        <p:blipFill>
          <a:blip r:embed="rId4"/>
          <a:stretch>
            <a:fillRect/>
          </a:stretch>
        </p:blipFill>
        <p:spPr>
          <a:xfrm>
            <a:off x="6937726" y="0"/>
            <a:ext cx="4833257" cy="6858000"/>
          </a:xfrm>
          <a:prstGeom prst="rect">
            <a:avLst/>
          </a:prstGeom>
        </p:spPr>
      </p:pic>
    </p:spTree>
    <p:extLst>
      <p:ext uri="{BB962C8B-B14F-4D97-AF65-F5344CB8AC3E}">
        <p14:creationId xmlns:p14="http://schemas.microsoft.com/office/powerpoint/2010/main" val="497693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B0B5-B7E4-098D-8FC7-629AF4F3532A}"/>
              </a:ext>
            </a:extLst>
          </p:cNvPr>
          <p:cNvSpPr>
            <a:spLocks noGrp="1"/>
          </p:cNvSpPr>
          <p:nvPr>
            <p:ph type="title"/>
          </p:nvPr>
        </p:nvSpPr>
        <p:spPr>
          <a:xfrm>
            <a:off x="7696500" y="481086"/>
            <a:ext cx="4650883" cy="938295"/>
          </a:xfrm>
        </p:spPr>
        <p:txBody>
          <a:bodyPr/>
          <a:lstStyle/>
          <a:p>
            <a:r>
              <a:rPr lang="en-US" i="1" dirty="0" err="1"/>
              <a:t>NeosporA</a:t>
            </a:r>
            <a:r>
              <a:rPr lang="en-US" i="1" dirty="0"/>
              <a:t> caninum</a:t>
            </a:r>
          </a:p>
        </p:txBody>
      </p:sp>
      <p:sp>
        <p:nvSpPr>
          <p:cNvPr id="3" name="Content Placeholder 2">
            <a:extLst>
              <a:ext uri="{FF2B5EF4-FFF2-40B4-BE49-F238E27FC236}">
                <a16:creationId xmlns:a16="http://schemas.microsoft.com/office/drawing/2014/main" id="{D89375F4-B41F-4ECB-B997-D19F7D4A39B6}"/>
              </a:ext>
            </a:extLst>
          </p:cNvPr>
          <p:cNvSpPr>
            <a:spLocks noGrp="1"/>
          </p:cNvSpPr>
          <p:nvPr>
            <p:ph idx="1"/>
          </p:nvPr>
        </p:nvSpPr>
        <p:spPr>
          <a:xfrm>
            <a:off x="240944" y="4499928"/>
            <a:ext cx="3815902" cy="1049235"/>
          </a:xfrm>
        </p:spPr>
        <p:txBody>
          <a:bodyPr/>
          <a:lstStyle/>
          <a:p>
            <a:r>
              <a:rPr lang="en-US" dirty="0" err="1"/>
              <a:t>Raverty</a:t>
            </a:r>
            <a:r>
              <a:rPr lang="en-US" dirty="0"/>
              <a:t> et al. 20-26</a:t>
            </a:r>
          </a:p>
        </p:txBody>
      </p:sp>
      <p:pic>
        <p:nvPicPr>
          <p:cNvPr id="4" name="Picture 3" descr="Map showing the range of cases in Washington State and Vancouver Island where Neospora caninum is described in this paper.">
            <a:extLst>
              <a:ext uri="{FF2B5EF4-FFF2-40B4-BE49-F238E27FC236}">
                <a16:creationId xmlns:a16="http://schemas.microsoft.com/office/drawing/2014/main" id="{A9831085-AF17-47EA-0A13-07387F30E513}"/>
              </a:ext>
            </a:extLst>
          </p:cNvPr>
          <p:cNvPicPr>
            <a:picLocks noChangeAspect="1"/>
          </p:cNvPicPr>
          <p:nvPr/>
        </p:nvPicPr>
        <p:blipFill>
          <a:blip r:embed="rId3"/>
          <a:stretch>
            <a:fillRect/>
          </a:stretch>
        </p:blipFill>
        <p:spPr>
          <a:xfrm>
            <a:off x="2894589" y="608252"/>
            <a:ext cx="4473708" cy="5879206"/>
          </a:xfrm>
          <a:prstGeom prst="rect">
            <a:avLst/>
          </a:prstGeom>
        </p:spPr>
      </p:pic>
      <p:pic>
        <p:nvPicPr>
          <p:cNvPr id="5" name="Picture 4" descr="Immunohistochemical slide demonstrating presence of Neospora caninum (dark yellow-brown against background of scattered purple-blue nuclei of brain cells.">
            <a:extLst>
              <a:ext uri="{FF2B5EF4-FFF2-40B4-BE49-F238E27FC236}">
                <a16:creationId xmlns:a16="http://schemas.microsoft.com/office/drawing/2014/main" id="{DCAC52B0-1C28-F8DC-EB0C-4AB136485069}"/>
              </a:ext>
            </a:extLst>
          </p:cNvPr>
          <p:cNvPicPr>
            <a:picLocks noChangeAspect="1"/>
          </p:cNvPicPr>
          <p:nvPr/>
        </p:nvPicPr>
        <p:blipFill>
          <a:blip r:embed="rId4"/>
          <a:stretch>
            <a:fillRect/>
          </a:stretch>
        </p:blipFill>
        <p:spPr>
          <a:xfrm>
            <a:off x="7368297" y="1420798"/>
            <a:ext cx="4650883" cy="3512087"/>
          </a:xfrm>
          <a:prstGeom prst="rect">
            <a:avLst/>
          </a:prstGeom>
        </p:spPr>
      </p:pic>
    </p:spTree>
    <p:extLst>
      <p:ext uri="{BB962C8B-B14F-4D97-AF65-F5344CB8AC3E}">
        <p14:creationId xmlns:p14="http://schemas.microsoft.com/office/powerpoint/2010/main" val="4099831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789565-F3F6-1719-0A53-2A33FDAEBBD0}"/>
              </a:ext>
            </a:extLst>
          </p:cNvPr>
          <p:cNvSpPr>
            <a:spLocks noGrp="1"/>
          </p:cNvSpPr>
          <p:nvPr>
            <p:ph type="title"/>
          </p:nvPr>
        </p:nvSpPr>
        <p:spPr>
          <a:xfrm>
            <a:off x="573438" y="342419"/>
            <a:ext cx="11236270" cy="1424387"/>
          </a:xfrm>
        </p:spPr>
        <p:txBody>
          <a:bodyPr>
            <a:normAutofit fontScale="90000"/>
          </a:bodyPr>
          <a:lstStyle/>
          <a:p>
            <a:r>
              <a:rPr lang="en-US" sz="3600" cap="none" dirty="0">
                <a:latin typeface="Times New Roman" panose="02020603050405020304" pitchFamily="18" charset="0"/>
                <a:ea typeface="Times New Roman" panose="02020603050405020304" pitchFamily="18" charset="0"/>
              </a:rPr>
              <a:t>Which of the following BEST describes the significance of the detection of </a:t>
            </a:r>
            <a:r>
              <a:rPr lang="en-US" sz="3600" i="1" cap="none" dirty="0" err="1">
                <a:latin typeface="Times New Roman" panose="02020603050405020304" pitchFamily="18" charset="0"/>
                <a:ea typeface="Times New Roman" panose="02020603050405020304" pitchFamily="18" charset="0"/>
              </a:rPr>
              <a:t>Neospora</a:t>
            </a:r>
            <a:r>
              <a:rPr lang="en-US" sz="3600" i="1" cap="none" dirty="0">
                <a:latin typeface="Times New Roman" panose="02020603050405020304" pitchFamily="18" charset="0"/>
                <a:ea typeface="Times New Roman" panose="02020603050405020304" pitchFamily="18" charset="0"/>
              </a:rPr>
              <a:t> caninum</a:t>
            </a:r>
            <a:r>
              <a:rPr lang="en-US" sz="3600" cap="none" dirty="0">
                <a:latin typeface="Times New Roman" panose="02020603050405020304" pitchFamily="18" charset="0"/>
                <a:ea typeface="Times New Roman" panose="02020603050405020304" pitchFamily="18" charset="0"/>
              </a:rPr>
              <a:t> in marine mammals in the northeastern Pacific Ocean?</a:t>
            </a:r>
            <a:br>
              <a:rPr lang="en-US" cap="none" dirty="0">
                <a:latin typeface="Arial" panose="020B0604020202020204" pitchFamily="34" charset="0"/>
                <a:ea typeface="Arial" panose="020B0604020202020204" pitchFamily="34" charset="0"/>
              </a:rPr>
            </a:br>
            <a:endParaRPr lang="en-US" cap="none" dirty="0"/>
          </a:p>
        </p:txBody>
      </p:sp>
      <p:sp>
        <p:nvSpPr>
          <p:cNvPr id="3" name="Content Placeholder 2">
            <a:extLst>
              <a:ext uri="{FF2B5EF4-FFF2-40B4-BE49-F238E27FC236}">
                <a16:creationId xmlns:a16="http://schemas.microsoft.com/office/drawing/2014/main" id="{3E7C730A-CEE8-812D-DB29-3717E2466AC9}"/>
              </a:ext>
            </a:extLst>
          </p:cNvPr>
          <p:cNvSpPr>
            <a:spLocks noGrp="1"/>
          </p:cNvSpPr>
          <p:nvPr>
            <p:ph idx="1"/>
          </p:nvPr>
        </p:nvSpPr>
        <p:spPr>
          <a:xfrm>
            <a:off x="573438" y="1642820"/>
            <a:ext cx="11618561" cy="4494509"/>
          </a:xfrm>
        </p:spPr>
        <p:txBody>
          <a:bodyPr>
            <a:normAutofit fontScale="62500" lnSpcReduction="20000"/>
          </a:bodyPr>
          <a:lstStyle/>
          <a:p>
            <a:pPr marL="0" marR="0" indent="0">
              <a:lnSpc>
                <a:spcPct val="115000"/>
              </a:lnSpc>
              <a:spcBef>
                <a:spcPts val="0"/>
              </a:spcBef>
              <a:spcAft>
                <a:spcPts val="0"/>
              </a:spcAft>
              <a:buNone/>
            </a:pPr>
            <a:r>
              <a:rPr lang="en-US" sz="3100" dirty="0">
                <a:effectLst/>
                <a:latin typeface="Times New Roman" panose="02020603050405020304" pitchFamily="18" charset="0"/>
                <a:ea typeface="Times New Roman" panose="02020603050405020304" pitchFamily="18" charset="0"/>
              </a:rPr>
              <a:t> </a:t>
            </a:r>
            <a:endParaRPr lang="en-US" sz="31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A.</a:t>
            </a:r>
            <a:r>
              <a:rPr lang="en-US" sz="4500" dirty="0">
                <a:effectLst/>
                <a:latin typeface="Times New Roman" panose="02020603050405020304" pitchFamily="18" charset="0"/>
                <a:ea typeface="Times New Roman" panose="02020603050405020304" pitchFamily="18" charset="0"/>
              </a:rPr>
              <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an important cause of fatal neurologic disease in marine mammals.</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B.</a:t>
            </a:r>
            <a:r>
              <a:rPr lang="en-US" sz="4500" dirty="0">
                <a:effectLst/>
                <a:latin typeface="Times New Roman" panose="02020603050405020304" pitchFamily="18" charset="0"/>
                <a:ea typeface="Times New Roman" panose="02020603050405020304" pitchFamily="18" charset="0"/>
              </a:rPr>
              <a:t> Marine mammals are likely the primary reservoir for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in the Pacific Ocean.</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C.</a:t>
            </a:r>
            <a:r>
              <a:rPr lang="en-US" sz="4500" dirty="0">
                <a:effectLst/>
                <a:latin typeface="Times New Roman" panose="02020603050405020304" pitchFamily="18" charset="0"/>
                <a:ea typeface="Times New Roman" panose="02020603050405020304" pitchFamily="18" charset="0"/>
              </a:rPr>
              <a:t> PCR detection of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in marine mammals provides evidence of </a:t>
            </a:r>
            <a:r>
              <a:rPr lang="en-US" sz="4500" dirty="0" err="1">
                <a:effectLst/>
                <a:latin typeface="Times New Roman" panose="02020603050405020304" pitchFamily="18" charset="0"/>
                <a:ea typeface="Times New Roman" panose="02020603050405020304" pitchFamily="18" charset="0"/>
              </a:rPr>
              <a:t>pollutagen</a:t>
            </a:r>
            <a:r>
              <a:rPr lang="en-US" sz="4500" dirty="0">
                <a:effectLst/>
                <a:latin typeface="Times New Roman" panose="02020603050405020304" pitchFamily="18" charset="0"/>
                <a:ea typeface="Times New Roman" panose="02020603050405020304" pitchFamily="18" charset="0"/>
              </a:rPr>
              <a:t> transmission.</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D.</a:t>
            </a:r>
            <a:r>
              <a:rPr lang="en-US" sz="4500" dirty="0">
                <a:effectLst/>
                <a:latin typeface="Times New Roman" panose="02020603050405020304" pitchFamily="18" charset="0"/>
                <a:ea typeface="Times New Roman" panose="02020603050405020304" pitchFamily="18" charset="0"/>
              </a:rPr>
              <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transmitted primarily between marine mammals through direct contact.</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E.</a:t>
            </a:r>
            <a:r>
              <a:rPr lang="en-US" sz="4500" dirty="0">
                <a:effectLst/>
                <a:latin typeface="Times New Roman" panose="02020603050405020304" pitchFamily="18" charset="0"/>
                <a:ea typeface="Times New Roman" panose="02020603050405020304" pitchFamily="18" charset="0"/>
              </a:rPr>
              <a:t> Coinfection with other protozoal parasites indicates that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not capable of infecting marine mammals.</a:t>
            </a:r>
            <a:endParaRPr lang="en-US" sz="45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014447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D63D2-1123-5974-EF28-DD4920F156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35BD54-AACA-48B3-D05D-67B7EBC21373}"/>
              </a:ext>
            </a:extLst>
          </p:cNvPr>
          <p:cNvSpPr>
            <a:spLocks noGrp="1"/>
          </p:cNvSpPr>
          <p:nvPr>
            <p:ph type="title"/>
          </p:nvPr>
        </p:nvSpPr>
        <p:spPr>
          <a:xfrm>
            <a:off x="573438" y="342419"/>
            <a:ext cx="11236270" cy="1424387"/>
          </a:xfrm>
        </p:spPr>
        <p:txBody>
          <a:bodyPr>
            <a:normAutofit fontScale="90000"/>
          </a:bodyPr>
          <a:lstStyle/>
          <a:p>
            <a:r>
              <a:rPr lang="en-US" sz="3600" cap="none" dirty="0">
                <a:latin typeface="Times New Roman" panose="02020603050405020304" pitchFamily="18" charset="0"/>
                <a:ea typeface="Times New Roman" panose="02020603050405020304" pitchFamily="18" charset="0"/>
              </a:rPr>
              <a:t>Which of the following BEST describes the significance of the detection of </a:t>
            </a:r>
            <a:r>
              <a:rPr lang="en-US" sz="3600" i="1" cap="none" dirty="0" err="1">
                <a:latin typeface="Times New Roman" panose="02020603050405020304" pitchFamily="18" charset="0"/>
                <a:ea typeface="Times New Roman" panose="02020603050405020304" pitchFamily="18" charset="0"/>
              </a:rPr>
              <a:t>Neospora</a:t>
            </a:r>
            <a:r>
              <a:rPr lang="en-US" sz="3600" i="1" cap="none" dirty="0">
                <a:latin typeface="Times New Roman" panose="02020603050405020304" pitchFamily="18" charset="0"/>
                <a:ea typeface="Times New Roman" panose="02020603050405020304" pitchFamily="18" charset="0"/>
              </a:rPr>
              <a:t> caninum</a:t>
            </a:r>
            <a:r>
              <a:rPr lang="en-US" sz="3600" cap="none" dirty="0">
                <a:latin typeface="Times New Roman" panose="02020603050405020304" pitchFamily="18" charset="0"/>
                <a:ea typeface="Times New Roman" panose="02020603050405020304" pitchFamily="18" charset="0"/>
              </a:rPr>
              <a:t> in marine mammals in the northeastern Pacific Ocean?</a:t>
            </a:r>
            <a:br>
              <a:rPr lang="en-US" cap="none" dirty="0">
                <a:latin typeface="Arial" panose="020B0604020202020204" pitchFamily="34" charset="0"/>
                <a:ea typeface="Arial" panose="020B0604020202020204" pitchFamily="34" charset="0"/>
              </a:rPr>
            </a:br>
            <a:endParaRPr lang="en-US" cap="none" dirty="0"/>
          </a:p>
        </p:txBody>
      </p:sp>
      <p:sp>
        <p:nvSpPr>
          <p:cNvPr id="3" name="Content Placeholder 2">
            <a:extLst>
              <a:ext uri="{FF2B5EF4-FFF2-40B4-BE49-F238E27FC236}">
                <a16:creationId xmlns:a16="http://schemas.microsoft.com/office/drawing/2014/main" id="{DCC00442-2A69-E152-A65B-16FA09FBE82A}"/>
              </a:ext>
            </a:extLst>
          </p:cNvPr>
          <p:cNvSpPr>
            <a:spLocks noGrp="1"/>
          </p:cNvSpPr>
          <p:nvPr>
            <p:ph idx="1"/>
          </p:nvPr>
        </p:nvSpPr>
        <p:spPr>
          <a:xfrm>
            <a:off x="573438" y="1642820"/>
            <a:ext cx="11618561" cy="4494509"/>
          </a:xfrm>
        </p:spPr>
        <p:txBody>
          <a:bodyPr>
            <a:normAutofit fontScale="62500" lnSpcReduction="20000"/>
          </a:bodyPr>
          <a:lstStyle/>
          <a:p>
            <a:pPr marL="0" marR="0" indent="0">
              <a:lnSpc>
                <a:spcPct val="115000"/>
              </a:lnSpc>
              <a:spcBef>
                <a:spcPts val="0"/>
              </a:spcBef>
              <a:spcAft>
                <a:spcPts val="0"/>
              </a:spcAft>
              <a:buNone/>
            </a:pPr>
            <a:r>
              <a:rPr lang="en-US" sz="3100" dirty="0">
                <a:effectLst/>
                <a:latin typeface="Times New Roman" panose="02020603050405020304" pitchFamily="18" charset="0"/>
                <a:ea typeface="Times New Roman" panose="02020603050405020304" pitchFamily="18" charset="0"/>
              </a:rPr>
              <a:t> </a:t>
            </a:r>
            <a:endParaRPr lang="en-US" sz="31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A.</a:t>
            </a:r>
            <a:r>
              <a:rPr lang="en-US" sz="4500" dirty="0">
                <a:effectLst/>
                <a:latin typeface="Times New Roman" panose="02020603050405020304" pitchFamily="18" charset="0"/>
                <a:ea typeface="Times New Roman" panose="02020603050405020304" pitchFamily="18" charset="0"/>
              </a:rPr>
              <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an important cause of fatal neurologic disease in marine mammals.</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B.</a:t>
            </a:r>
            <a:r>
              <a:rPr lang="en-US" sz="4500" dirty="0">
                <a:effectLst/>
                <a:latin typeface="Times New Roman" panose="02020603050405020304" pitchFamily="18" charset="0"/>
                <a:ea typeface="Times New Roman" panose="02020603050405020304" pitchFamily="18" charset="0"/>
              </a:rPr>
              <a:t> Marine mammals are likely the primary reservoir for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in the Pacific Ocean.</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C. PCR detection of </a:t>
            </a:r>
            <a:r>
              <a:rPr lang="en-US" sz="4500" b="1" i="1" dirty="0">
                <a:effectLst/>
                <a:latin typeface="Times New Roman" panose="02020603050405020304" pitchFamily="18" charset="0"/>
                <a:ea typeface="Times New Roman" panose="02020603050405020304" pitchFamily="18" charset="0"/>
              </a:rPr>
              <a:t>N. caninum</a:t>
            </a:r>
            <a:r>
              <a:rPr lang="en-US" sz="4500" b="1" dirty="0">
                <a:effectLst/>
                <a:latin typeface="Times New Roman" panose="02020603050405020304" pitchFamily="18" charset="0"/>
                <a:ea typeface="Times New Roman" panose="02020603050405020304" pitchFamily="18" charset="0"/>
              </a:rPr>
              <a:t> in marine mammals provides evidence of </a:t>
            </a:r>
            <a:r>
              <a:rPr lang="en-US" sz="4500" b="1" dirty="0" err="1">
                <a:effectLst/>
                <a:latin typeface="Times New Roman" panose="02020603050405020304" pitchFamily="18" charset="0"/>
                <a:ea typeface="Times New Roman" panose="02020603050405020304" pitchFamily="18" charset="0"/>
              </a:rPr>
              <a:t>pollutagen</a:t>
            </a:r>
            <a:r>
              <a:rPr lang="en-US" sz="4500" b="1" dirty="0">
                <a:effectLst/>
                <a:latin typeface="Times New Roman" panose="02020603050405020304" pitchFamily="18" charset="0"/>
                <a:ea typeface="Times New Roman" panose="02020603050405020304" pitchFamily="18" charset="0"/>
              </a:rPr>
              <a:t> transmission.</a:t>
            </a:r>
            <a:endParaRPr lang="en-US" sz="4500" b="1"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D.</a:t>
            </a:r>
            <a:r>
              <a:rPr lang="en-US" sz="4500" dirty="0">
                <a:effectLst/>
                <a:latin typeface="Times New Roman" panose="02020603050405020304" pitchFamily="18" charset="0"/>
                <a:ea typeface="Times New Roman" panose="02020603050405020304" pitchFamily="18" charset="0"/>
              </a:rPr>
              <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transmitted primarily between marine mammals through direct contact.</a:t>
            </a:r>
            <a:endParaRPr lang="en-US" sz="4500" dirty="0">
              <a:effectLst/>
              <a:latin typeface="Arial" panose="020B0604020202020204" pitchFamily="34" charset="0"/>
              <a:ea typeface="Arial" panose="020B0604020202020204" pitchFamily="34" charset="0"/>
            </a:endParaRPr>
          </a:p>
          <a:p>
            <a:pPr marL="0" marR="0" indent="0">
              <a:lnSpc>
                <a:spcPct val="115000"/>
              </a:lnSpc>
              <a:spcBef>
                <a:spcPts val="0"/>
              </a:spcBef>
              <a:spcAft>
                <a:spcPts val="0"/>
              </a:spcAft>
              <a:buNone/>
            </a:pPr>
            <a:r>
              <a:rPr lang="en-US" sz="4500" b="1" dirty="0">
                <a:effectLst/>
                <a:latin typeface="Times New Roman" panose="02020603050405020304" pitchFamily="18" charset="0"/>
                <a:ea typeface="Times New Roman" panose="02020603050405020304" pitchFamily="18" charset="0"/>
              </a:rPr>
              <a:t>E.</a:t>
            </a:r>
            <a:r>
              <a:rPr lang="en-US" sz="4500" dirty="0">
                <a:effectLst/>
                <a:latin typeface="Times New Roman" panose="02020603050405020304" pitchFamily="18" charset="0"/>
                <a:ea typeface="Times New Roman" panose="02020603050405020304" pitchFamily="18" charset="0"/>
              </a:rPr>
              <a:t> Coinfection with other protozoal parasites indicates that </a:t>
            </a:r>
            <a:r>
              <a:rPr lang="en-US" sz="4500" i="1" dirty="0">
                <a:effectLst/>
                <a:latin typeface="Times New Roman" panose="02020603050405020304" pitchFamily="18" charset="0"/>
                <a:ea typeface="Times New Roman" panose="02020603050405020304" pitchFamily="18" charset="0"/>
              </a:rPr>
              <a:t>N. caninum</a:t>
            </a:r>
            <a:r>
              <a:rPr lang="en-US" sz="4500" dirty="0">
                <a:effectLst/>
                <a:latin typeface="Times New Roman" panose="02020603050405020304" pitchFamily="18" charset="0"/>
                <a:ea typeface="Times New Roman" panose="02020603050405020304" pitchFamily="18" charset="0"/>
              </a:rPr>
              <a:t> is not capable of infecting marine mammals.</a:t>
            </a:r>
            <a:endParaRPr lang="en-US" sz="45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008980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tle page of the paper under discussion.">
            <a:extLst>
              <a:ext uri="{FF2B5EF4-FFF2-40B4-BE49-F238E27FC236}">
                <a16:creationId xmlns:a16="http://schemas.microsoft.com/office/drawing/2014/main" id="{5CE117D0-492C-FE92-DBC1-CC3828F8C8B3}"/>
              </a:ext>
            </a:extLst>
          </p:cNvPr>
          <p:cNvPicPr>
            <a:picLocks noChangeAspect="1"/>
          </p:cNvPicPr>
          <p:nvPr/>
        </p:nvPicPr>
        <p:blipFill>
          <a:blip r:embed="rId3"/>
          <a:stretch>
            <a:fillRect/>
          </a:stretch>
        </p:blipFill>
        <p:spPr>
          <a:xfrm>
            <a:off x="6277621" y="0"/>
            <a:ext cx="4955977" cy="6858000"/>
          </a:xfrm>
          <a:prstGeom prst="rect">
            <a:avLst/>
          </a:prstGeom>
        </p:spPr>
      </p:pic>
      <p:sp>
        <p:nvSpPr>
          <p:cNvPr id="7" name="Title 6">
            <a:extLst>
              <a:ext uri="{FF2B5EF4-FFF2-40B4-BE49-F238E27FC236}">
                <a16:creationId xmlns:a16="http://schemas.microsoft.com/office/drawing/2014/main" id="{C00F8DDC-A91B-546E-2773-A61156100368}"/>
              </a:ext>
            </a:extLst>
          </p:cNvPr>
          <p:cNvSpPr>
            <a:spLocks noGrp="1"/>
          </p:cNvSpPr>
          <p:nvPr>
            <p:ph type="title"/>
          </p:nvPr>
        </p:nvSpPr>
        <p:spPr>
          <a:xfrm>
            <a:off x="800651" y="483249"/>
            <a:ext cx="5600150" cy="1049235"/>
          </a:xfrm>
        </p:spPr>
        <p:txBody>
          <a:bodyPr>
            <a:normAutofit fontScale="90000"/>
          </a:bodyPr>
          <a:lstStyle/>
          <a:p>
            <a:r>
              <a:rPr lang="en-US" i="1" dirty="0"/>
              <a:t>Mycobacterium </a:t>
            </a:r>
            <a:r>
              <a:rPr lang="en-US" i="1" dirty="0" err="1"/>
              <a:t>ulcerans</a:t>
            </a:r>
            <a:r>
              <a:rPr lang="en-US" i="1" dirty="0"/>
              <a:t> </a:t>
            </a:r>
            <a:r>
              <a:rPr lang="en-US" dirty="0" err="1"/>
              <a:t>ecovar</a:t>
            </a:r>
            <a:r>
              <a:rPr lang="en-US" dirty="0"/>
              <a:t> in wild sea turtles</a:t>
            </a:r>
          </a:p>
        </p:txBody>
      </p:sp>
      <p:sp>
        <p:nvSpPr>
          <p:cNvPr id="4" name="Content Placeholder 3">
            <a:extLst>
              <a:ext uri="{FF2B5EF4-FFF2-40B4-BE49-F238E27FC236}">
                <a16:creationId xmlns:a16="http://schemas.microsoft.com/office/drawing/2014/main" id="{AB8610D3-1E26-291D-6D59-6728CDB1E445}"/>
              </a:ext>
            </a:extLst>
          </p:cNvPr>
          <p:cNvSpPr>
            <a:spLocks noGrp="1"/>
          </p:cNvSpPr>
          <p:nvPr>
            <p:ph idx="1"/>
          </p:nvPr>
        </p:nvSpPr>
        <p:spPr>
          <a:xfrm>
            <a:off x="1451580" y="2015732"/>
            <a:ext cx="4826042" cy="3450613"/>
          </a:xfrm>
        </p:spPr>
        <p:txBody>
          <a:bodyPr>
            <a:normAutofit fontScale="92500" lnSpcReduction="10000"/>
          </a:bodyPr>
          <a:lstStyle/>
          <a:p>
            <a:r>
              <a:rPr lang="en-US" sz="2800" dirty="0"/>
              <a:t>Dr. Nye</a:t>
            </a:r>
          </a:p>
          <a:p>
            <a:endParaRPr lang="en-US" sz="2800" dirty="0"/>
          </a:p>
          <a:p>
            <a:r>
              <a:rPr lang="en-US" sz="2400" dirty="0">
                <a:effectLst/>
                <a:latin typeface="Times New Roman" panose="02020603050405020304" pitchFamily="18" charset="0"/>
                <a:ea typeface="Aptos" panose="020B0004020202020204" pitchFamily="34" charset="0"/>
                <a:cs typeface="Times New Roman (Body CS)"/>
              </a:rPr>
              <a:t>Stacy et al. 2025. </a:t>
            </a:r>
            <a:r>
              <a:rPr lang="en-US" sz="2400" i="1" dirty="0">
                <a:effectLst/>
                <a:latin typeface="Times New Roman" panose="02020603050405020304" pitchFamily="18" charset="0"/>
                <a:ea typeface="Aptos" panose="020B0004020202020204" pitchFamily="34" charset="0"/>
                <a:cs typeface="Times New Roman (Body CS)"/>
              </a:rPr>
              <a:t>Mycobacterium </a:t>
            </a:r>
            <a:r>
              <a:rPr lang="en-US" sz="2400" i="1" dirty="0" err="1">
                <a:effectLst/>
                <a:latin typeface="Times New Roman" panose="02020603050405020304" pitchFamily="18" charset="0"/>
                <a:ea typeface="Aptos" panose="020B0004020202020204" pitchFamily="34" charset="0"/>
                <a:cs typeface="Times New Roman (Body CS)"/>
              </a:rPr>
              <a:t>ulcerans</a:t>
            </a:r>
            <a:r>
              <a:rPr lang="en-US" sz="2400" i="1" dirty="0">
                <a:effectLst/>
                <a:latin typeface="Times New Roman" panose="02020603050405020304" pitchFamily="18" charset="0"/>
                <a:ea typeface="Aptos" panose="020B0004020202020204" pitchFamily="34" charset="0"/>
                <a:cs typeface="Times New Roman (Body CS)"/>
              </a:rPr>
              <a:t> </a:t>
            </a:r>
            <a:r>
              <a:rPr lang="en-US" sz="2400" dirty="0" err="1">
                <a:effectLst/>
                <a:latin typeface="Times New Roman" panose="02020603050405020304" pitchFamily="18" charset="0"/>
                <a:ea typeface="Aptos" panose="020B0004020202020204" pitchFamily="34" charset="0"/>
                <a:cs typeface="Times New Roman (Body CS)"/>
              </a:rPr>
              <a:t>ecovar</a:t>
            </a:r>
            <a:r>
              <a:rPr lang="en-US" sz="2400" dirty="0">
                <a:effectLst/>
                <a:latin typeface="Times New Roman" panose="02020603050405020304" pitchFamily="18" charset="0"/>
                <a:ea typeface="Aptos" panose="020B0004020202020204" pitchFamily="34" charset="0"/>
                <a:cs typeface="Times New Roman (Body CS)"/>
              </a:rPr>
              <a:t> infection in wild Kemp's ridley </a:t>
            </a:r>
            <a:r>
              <a:rPr lang="en-US" sz="2400" i="1" dirty="0" err="1">
                <a:effectLst/>
                <a:latin typeface="Times New Roman" panose="02020603050405020304" pitchFamily="18" charset="0"/>
                <a:ea typeface="Aptos" panose="020B0004020202020204" pitchFamily="34" charset="0"/>
                <a:cs typeface="Times New Roman (Body CS)"/>
              </a:rPr>
              <a:t>Lepidochelys</a:t>
            </a:r>
            <a:r>
              <a:rPr lang="en-US" sz="2400" i="1" dirty="0">
                <a:effectLst/>
                <a:latin typeface="Times New Roman" panose="02020603050405020304" pitchFamily="18" charset="0"/>
                <a:ea typeface="Aptos" panose="020B0004020202020204" pitchFamily="34" charset="0"/>
                <a:cs typeface="Times New Roman (Body CS)"/>
              </a:rPr>
              <a:t> kempii </a:t>
            </a:r>
            <a:r>
              <a:rPr lang="en-US" sz="2400" dirty="0">
                <a:effectLst/>
                <a:latin typeface="Times New Roman" panose="02020603050405020304" pitchFamily="18" charset="0"/>
                <a:ea typeface="Aptos" panose="020B0004020202020204" pitchFamily="34" charset="0"/>
                <a:cs typeface="Times New Roman (Body CS)"/>
              </a:rPr>
              <a:t>and loggerhead </a:t>
            </a:r>
            <a:r>
              <a:rPr lang="en-US" sz="2400" i="1" dirty="0">
                <a:effectLst/>
                <a:latin typeface="Times New Roman" panose="02020603050405020304" pitchFamily="18" charset="0"/>
                <a:ea typeface="Aptos" panose="020B0004020202020204" pitchFamily="34" charset="0"/>
                <a:cs typeface="Times New Roman (Body CS)"/>
              </a:rPr>
              <a:t>Caretta caretta </a:t>
            </a:r>
            <a:r>
              <a:rPr lang="en-US" sz="2400" dirty="0">
                <a:effectLst/>
                <a:latin typeface="Times New Roman" panose="02020603050405020304" pitchFamily="18" charset="0"/>
                <a:ea typeface="Aptos" panose="020B0004020202020204" pitchFamily="34" charset="0"/>
                <a:cs typeface="Times New Roman (Body CS)"/>
              </a:rPr>
              <a:t>sea turtles. Dis </a:t>
            </a:r>
            <a:r>
              <a:rPr lang="en-US" sz="2400" dirty="0" err="1">
                <a:effectLst/>
                <a:latin typeface="Times New Roman" panose="02020603050405020304" pitchFamily="18" charset="0"/>
                <a:ea typeface="Aptos" panose="020B0004020202020204" pitchFamily="34" charset="0"/>
                <a:cs typeface="Times New Roman (Body CS)"/>
              </a:rPr>
              <a:t>Aquat</a:t>
            </a:r>
            <a:r>
              <a:rPr lang="en-US" sz="2400" dirty="0">
                <a:effectLst/>
                <a:latin typeface="Times New Roman" panose="02020603050405020304" pitchFamily="18" charset="0"/>
                <a:ea typeface="Aptos" panose="020B0004020202020204" pitchFamily="34" charset="0"/>
                <a:cs typeface="Times New Roman (Body CS)"/>
              </a:rPr>
              <a:t> Org 165:163-174. </a:t>
            </a:r>
            <a:r>
              <a:rPr lang="en-US" sz="2400" u="sng" dirty="0">
                <a:solidFill>
                  <a:srgbClr val="467886"/>
                </a:solidFill>
                <a:effectLst/>
                <a:latin typeface="Times New Roman" panose="02020603050405020304" pitchFamily="18" charset="0"/>
                <a:ea typeface="Aptos" panose="020B0004020202020204" pitchFamily="34" charset="0"/>
                <a:cs typeface="Times New Roman (Body CS)"/>
                <a:hlinkClick r:id="rId4"/>
              </a:rPr>
              <a:t>https://doi.org/10.3354/dao03884</a:t>
            </a:r>
            <a:endParaRPr lang="en-US" sz="2800" dirty="0"/>
          </a:p>
        </p:txBody>
      </p:sp>
    </p:spTree>
    <p:extLst>
      <p:ext uri="{BB962C8B-B14F-4D97-AF65-F5344CB8AC3E}">
        <p14:creationId xmlns:p14="http://schemas.microsoft.com/office/powerpoint/2010/main" val="1488246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349E6-60F4-5838-00DB-9EB3E847F89A}"/>
              </a:ext>
            </a:extLst>
          </p:cNvPr>
          <p:cNvSpPr>
            <a:spLocks noGrp="1"/>
          </p:cNvSpPr>
          <p:nvPr>
            <p:ph type="title"/>
          </p:nvPr>
        </p:nvSpPr>
        <p:spPr>
          <a:xfrm>
            <a:off x="743919" y="804519"/>
            <a:ext cx="11448081" cy="1049235"/>
          </a:xfrm>
        </p:spPr>
        <p:txBody>
          <a:bodyPr/>
          <a:lstStyle/>
          <a:p>
            <a:r>
              <a:rPr lang="en-US" i="1" dirty="0"/>
              <a:t>Mycobacterium </a:t>
            </a:r>
            <a:r>
              <a:rPr lang="en-US" i="1" dirty="0" err="1"/>
              <a:t>ulcerans</a:t>
            </a:r>
            <a:r>
              <a:rPr lang="en-US" i="1" dirty="0"/>
              <a:t> </a:t>
            </a:r>
            <a:r>
              <a:rPr lang="en-US" dirty="0" err="1"/>
              <a:t>ecovar</a:t>
            </a:r>
            <a:r>
              <a:rPr lang="en-US" dirty="0"/>
              <a:t> in wild sea turtles</a:t>
            </a:r>
          </a:p>
        </p:txBody>
      </p:sp>
      <p:sp>
        <p:nvSpPr>
          <p:cNvPr id="3" name="Content Placeholder 2">
            <a:extLst>
              <a:ext uri="{FF2B5EF4-FFF2-40B4-BE49-F238E27FC236}">
                <a16:creationId xmlns:a16="http://schemas.microsoft.com/office/drawing/2014/main" id="{012961CA-33C2-05A5-E775-4CFE820AA9C8}"/>
              </a:ext>
            </a:extLst>
          </p:cNvPr>
          <p:cNvSpPr>
            <a:spLocks noGrp="1"/>
          </p:cNvSpPr>
          <p:nvPr>
            <p:ph idx="1"/>
          </p:nvPr>
        </p:nvSpPr>
        <p:spPr>
          <a:xfrm>
            <a:off x="-1" y="1853752"/>
            <a:ext cx="2760973" cy="5435690"/>
          </a:xfrm>
        </p:spPr>
        <p:txBody>
          <a:bodyPr>
            <a:normAutofit/>
          </a:bodyPr>
          <a:lstStyle/>
          <a:p>
            <a:r>
              <a:rPr lang="en-US" dirty="0"/>
              <a:t>Stacy et al. 2025</a:t>
            </a:r>
          </a:p>
          <a:p>
            <a:r>
              <a:rPr lang="en-US" dirty="0"/>
              <a:t>Previously reported sea turtle mycobacteria: </a:t>
            </a:r>
            <a:r>
              <a:rPr lang="en-US" i="1" dirty="0"/>
              <a:t>M. </a:t>
            </a:r>
            <a:r>
              <a:rPr lang="en-US" i="1" dirty="0" err="1"/>
              <a:t>chelonae</a:t>
            </a:r>
            <a:r>
              <a:rPr lang="en-US" i="1" dirty="0"/>
              <a:t>, M. </a:t>
            </a:r>
            <a:r>
              <a:rPr lang="en-US" i="1" dirty="0" err="1"/>
              <a:t>haemophilum</a:t>
            </a:r>
            <a:r>
              <a:rPr lang="en-US" i="1" dirty="0"/>
              <a:t>, M. </a:t>
            </a:r>
            <a:r>
              <a:rPr lang="en-US" i="1" dirty="0" err="1"/>
              <a:t>gordonae</a:t>
            </a:r>
            <a:r>
              <a:rPr lang="en-US" i="1" dirty="0"/>
              <a:t>, M. avium, M. </a:t>
            </a:r>
            <a:r>
              <a:rPr lang="en-US" i="1" dirty="0" err="1"/>
              <a:t>sygnathidarum</a:t>
            </a:r>
            <a:r>
              <a:rPr lang="en-US" dirty="0"/>
              <a:t>.</a:t>
            </a:r>
          </a:p>
          <a:p>
            <a:r>
              <a:rPr lang="en-US" i="1" dirty="0"/>
              <a:t>M. </a:t>
            </a:r>
            <a:r>
              <a:rPr lang="en-US" i="1" dirty="0" err="1"/>
              <a:t>pseudoshottsii</a:t>
            </a:r>
            <a:r>
              <a:rPr lang="en-US" dirty="0"/>
              <a:t>/ striped bass </a:t>
            </a:r>
          </a:p>
          <a:p>
            <a:pPr marL="0" indent="0">
              <a:buNone/>
            </a:pPr>
            <a:endParaRPr lang="en-US" dirty="0"/>
          </a:p>
          <a:p>
            <a:endParaRPr lang="en-US" dirty="0"/>
          </a:p>
        </p:txBody>
      </p:sp>
      <p:pic>
        <p:nvPicPr>
          <p:cNvPr id="4" name="Picture 3" descr="Stained blood smear showing nonstaining bacterial pain the cytoplasm of some white blood cells, with an inset of an acid-fast-stained blood smear showing acid-fast staining (pink) bacterial rods consistent with Mycobacterium sp.">
            <a:extLst>
              <a:ext uri="{FF2B5EF4-FFF2-40B4-BE49-F238E27FC236}">
                <a16:creationId xmlns:a16="http://schemas.microsoft.com/office/drawing/2014/main" id="{6B394B8C-B00F-2FCE-CFC5-6389395E40FB}"/>
              </a:ext>
            </a:extLst>
          </p:cNvPr>
          <p:cNvPicPr>
            <a:picLocks noChangeAspect="1"/>
          </p:cNvPicPr>
          <p:nvPr/>
        </p:nvPicPr>
        <p:blipFill>
          <a:blip r:embed="rId3"/>
          <a:stretch>
            <a:fillRect/>
          </a:stretch>
        </p:blipFill>
        <p:spPr>
          <a:xfrm>
            <a:off x="2760973" y="1846265"/>
            <a:ext cx="5686207" cy="4158920"/>
          </a:xfrm>
          <a:prstGeom prst="rect">
            <a:avLst/>
          </a:prstGeom>
        </p:spPr>
      </p:pic>
      <p:pic>
        <p:nvPicPr>
          <p:cNvPr id="5" name="Picture 4" descr="Transverse section of a Kemp's ridley sea turtle brain showing miliary foci of inflammation in the meninges, outer neuroparenchyma, and ventricular surfaces.">
            <a:extLst>
              <a:ext uri="{FF2B5EF4-FFF2-40B4-BE49-F238E27FC236}">
                <a16:creationId xmlns:a16="http://schemas.microsoft.com/office/drawing/2014/main" id="{99B8FBAC-F680-1B15-4C81-9AEB6A43B96D}"/>
              </a:ext>
            </a:extLst>
          </p:cNvPr>
          <p:cNvPicPr>
            <a:picLocks noChangeAspect="1"/>
          </p:cNvPicPr>
          <p:nvPr/>
        </p:nvPicPr>
        <p:blipFill>
          <a:blip r:embed="rId4"/>
          <a:stretch>
            <a:fillRect/>
          </a:stretch>
        </p:blipFill>
        <p:spPr>
          <a:xfrm>
            <a:off x="8447180" y="1853753"/>
            <a:ext cx="3775862" cy="4158920"/>
          </a:xfrm>
          <a:prstGeom prst="rect">
            <a:avLst/>
          </a:prstGeom>
        </p:spPr>
      </p:pic>
    </p:spTree>
    <p:extLst>
      <p:ext uri="{BB962C8B-B14F-4D97-AF65-F5344CB8AC3E}">
        <p14:creationId xmlns:p14="http://schemas.microsoft.com/office/powerpoint/2010/main" val="40219370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A7E30-1A4A-A60B-274D-590217993B1D}"/>
              </a:ext>
            </a:extLst>
          </p:cNvPr>
          <p:cNvSpPr>
            <a:spLocks noGrp="1"/>
          </p:cNvSpPr>
          <p:nvPr>
            <p:ph type="title"/>
          </p:nvPr>
        </p:nvSpPr>
        <p:spPr/>
        <p:txBody>
          <a:bodyPr/>
          <a:lstStyle/>
          <a:p>
            <a:r>
              <a:rPr lang="en-US" dirty="0"/>
              <a:t>Transorbital CSF Tap in Green turtles</a:t>
            </a:r>
          </a:p>
        </p:txBody>
      </p:sp>
      <p:sp>
        <p:nvSpPr>
          <p:cNvPr id="3" name="Content Placeholder 2">
            <a:extLst>
              <a:ext uri="{FF2B5EF4-FFF2-40B4-BE49-F238E27FC236}">
                <a16:creationId xmlns:a16="http://schemas.microsoft.com/office/drawing/2014/main" id="{FA6F6E64-2998-EA88-D390-94804C0A9361}"/>
              </a:ext>
            </a:extLst>
          </p:cNvPr>
          <p:cNvSpPr>
            <a:spLocks noGrp="1"/>
          </p:cNvSpPr>
          <p:nvPr>
            <p:ph idx="1"/>
          </p:nvPr>
        </p:nvSpPr>
        <p:spPr>
          <a:xfrm>
            <a:off x="743071" y="5591383"/>
            <a:ext cx="2532285" cy="462098"/>
          </a:xfrm>
        </p:spPr>
        <p:txBody>
          <a:bodyPr/>
          <a:lstStyle/>
          <a:p>
            <a:r>
              <a:rPr lang="en-US" dirty="0"/>
              <a:t>Souza et al. in prep</a:t>
            </a:r>
          </a:p>
        </p:txBody>
      </p:sp>
      <p:pic>
        <p:nvPicPr>
          <p:cNvPr id="4" name="Google Shape;66;p1" descr="Photograph demonstrating needle position in a transorbital cerbrospinal fluid (CSF) tap in a juvenile green turtle. The needle is inserted near the lateral canthus passes dorsocaudal to the eye, and into the calvarium dorsal to the brain. CSF can then drain passively into a vial to be used for CSF analysis.">
            <a:extLst>
              <a:ext uri="{FF2B5EF4-FFF2-40B4-BE49-F238E27FC236}">
                <a16:creationId xmlns:a16="http://schemas.microsoft.com/office/drawing/2014/main" id="{300E7218-F63C-C87A-9C98-B2064E118A1B}"/>
              </a:ext>
            </a:extLst>
          </p:cNvPr>
          <p:cNvPicPr preferRelativeResize="0"/>
          <p:nvPr/>
        </p:nvPicPr>
        <p:blipFill>
          <a:blip r:embed="rId3"/>
          <a:srcRect/>
          <a:stretch/>
        </p:blipFill>
        <p:spPr>
          <a:xfrm>
            <a:off x="3330605" y="1853754"/>
            <a:ext cx="5774758" cy="5004246"/>
          </a:xfrm>
          <a:prstGeom prst="rect">
            <a:avLst/>
          </a:prstGeom>
          <a:noFill/>
          <a:ln>
            <a:noFill/>
          </a:ln>
        </p:spPr>
      </p:pic>
    </p:spTree>
    <p:extLst>
      <p:ext uri="{BB962C8B-B14F-4D97-AF65-F5344CB8AC3E}">
        <p14:creationId xmlns:p14="http://schemas.microsoft.com/office/powerpoint/2010/main" val="2757572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50BFB9-BB1C-CB76-5D2B-E76A19978330}"/>
              </a:ext>
            </a:extLst>
          </p:cNvPr>
          <p:cNvSpPr>
            <a:spLocks noGrp="1"/>
          </p:cNvSpPr>
          <p:nvPr>
            <p:ph type="title"/>
          </p:nvPr>
        </p:nvSpPr>
        <p:spPr>
          <a:xfrm>
            <a:off x="480447" y="0"/>
            <a:ext cx="11592733" cy="1673817"/>
          </a:xfrm>
        </p:spPr>
        <p:txBody>
          <a:bodyPr>
            <a:normAutofit fontScale="90000"/>
          </a:bodyPr>
          <a:lstStyle/>
          <a:p>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sea turtles, which histopathologic finding was associated with the immune-modulatory and cytotoxic effects of </a:t>
            </a:r>
            <a:r>
              <a:rPr lang="en-US" cap="none"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mycolactone</a:t>
            </a:r>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served as a key feature distinguishing these infections from typical </a:t>
            </a:r>
            <a:r>
              <a:rPr lang="en-US" cap="none"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mycobacteriosis</a:t>
            </a:r>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found in reptiles?</a:t>
            </a:r>
            <a:b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B2870877-0A60-75C1-DA49-83387B4C042B}"/>
              </a:ext>
            </a:extLst>
          </p:cNvPr>
          <p:cNvSpPr>
            <a:spLocks noGrp="1"/>
          </p:cNvSpPr>
          <p:nvPr>
            <p:ph idx="1"/>
          </p:nvPr>
        </p:nvSpPr>
        <p:spPr>
          <a:xfrm>
            <a:off x="867905" y="2216257"/>
            <a:ext cx="10899871" cy="3797085"/>
          </a:xfrm>
        </p:spPr>
        <p:txBody>
          <a:bodyPr>
            <a:normAutofit/>
          </a:bodyPr>
          <a:lstStyle/>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Predominance of eosinophilic granulocytes within lesions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Extensive dystrophic mineralization of necrotic debris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Lack of organized granuloma formation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Formation of thick fibrous capsules surrounding lesions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 Absence of acid-fast bacilli despite heavy inflammation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04708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0489F-EF1C-DB69-2AEA-693107317D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E54C3EE-C2C7-F612-1E3D-D9153B191774}"/>
              </a:ext>
            </a:extLst>
          </p:cNvPr>
          <p:cNvSpPr>
            <a:spLocks noGrp="1"/>
          </p:cNvSpPr>
          <p:nvPr>
            <p:ph type="title"/>
          </p:nvPr>
        </p:nvSpPr>
        <p:spPr>
          <a:xfrm>
            <a:off x="480447" y="0"/>
            <a:ext cx="11592733" cy="1673817"/>
          </a:xfrm>
        </p:spPr>
        <p:txBody>
          <a:bodyPr>
            <a:normAutofit fontScale="90000"/>
          </a:bodyPr>
          <a:lstStyle/>
          <a:p>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sea turtles, which histopathologic finding was associated with the immune-modulatory and cytotoxic effects of </a:t>
            </a:r>
            <a:r>
              <a:rPr lang="en-US" cap="none"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mycolactone</a:t>
            </a:r>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and served as a key feature distinguishing these infections from typical </a:t>
            </a:r>
            <a:r>
              <a:rPr lang="en-US" cap="none"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mycobacteriosis</a:t>
            </a:r>
            <a: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found in reptiles?</a:t>
            </a:r>
            <a:br>
              <a:rPr lang="en-US" cap="none"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34939991-5FDA-EFDD-B2A7-9D41A17D57D6}"/>
              </a:ext>
            </a:extLst>
          </p:cNvPr>
          <p:cNvSpPr>
            <a:spLocks noGrp="1"/>
          </p:cNvSpPr>
          <p:nvPr>
            <p:ph idx="1"/>
          </p:nvPr>
        </p:nvSpPr>
        <p:spPr>
          <a:xfrm>
            <a:off x="867905" y="1968285"/>
            <a:ext cx="10899871" cy="4045057"/>
          </a:xfrm>
        </p:spPr>
        <p:txBody>
          <a:bodyPr>
            <a:normAutofit fontScale="77500" lnSpcReduction="20000"/>
          </a:bodyPr>
          <a:lstStyle/>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Predominance of eosinophilic granulocytes within lesions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 Extensive dystrophic mineralization of necrotic debris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Lack of organized granuloma formation</a:t>
            </a:r>
            <a:endParaRPr lang="en-US" sz="3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Formation of thick fibrous capsules surrounding lesions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 Absence of acid-fast bacilli despite heavy inflammation</a:t>
            </a:r>
          </a:p>
          <a:p>
            <a:pPr marL="0" marR="0" indent="0">
              <a:lnSpc>
                <a:spcPct val="115000"/>
              </a:lnSpc>
              <a:spcBef>
                <a:spcPts val="0"/>
              </a:spcBef>
              <a:spcAft>
                <a:spcPts val="0"/>
              </a:spcAft>
              <a:buNone/>
            </a:pPr>
            <a:endPar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spcBef>
                <a:spcPts val="0"/>
              </a:spcBef>
              <a:buNone/>
            </a:pPr>
            <a:r>
              <a:rPr lang="en-US" sz="29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Mycolactone</a:t>
            </a:r>
            <a:r>
              <a:rPr lang="en-US" sz="2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 a plasmid-encoded toxin produced by </a:t>
            </a:r>
            <a:r>
              <a:rPr lang="en-US" sz="29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ecovars</a:t>
            </a:r>
            <a:r>
              <a:rPr lang="en-US" sz="2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of </a:t>
            </a:r>
            <a:r>
              <a:rPr lang="en-US" sz="29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 </a:t>
            </a:r>
            <a:r>
              <a:rPr lang="en-US" sz="29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ulcerans</a:t>
            </a:r>
            <a:r>
              <a:rPr lang="en-US" sz="2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Instead of forming organized granulomas like with typical reptilian </a:t>
            </a:r>
            <a:r>
              <a:rPr lang="en-US" sz="29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mycobacteriosis</a:t>
            </a:r>
            <a:r>
              <a:rPr lang="en-US" sz="2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the affected turtles' lesions, especially in the CNS, consisted of dense, disorganized collections of necrotic leukocytes mixed with numerous acid-fast bacilli. This lack of organized granuloma formation was one of the most distinctive pathological features of these cases.</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9469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C69B-F128-8292-1C8D-6070773E195B}"/>
              </a:ext>
            </a:extLst>
          </p:cNvPr>
          <p:cNvSpPr>
            <a:spLocks noGrp="1"/>
          </p:cNvSpPr>
          <p:nvPr>
            <p:ph type="title"/>
          </p:nvPr>
        </p:nvSpPr>
        <p:spPr>
          <a:xfrm>
            <a:off x="356461" y="483249"/>
            <a:ext cx="3874575" cy="1299056"/>
          </a:xfrm>
        </p:spPr>
        <p:txBody>
          <a:bodyPr>
            <a:normAutofit/>
          </a:bodyPr>
          <a:lstStyle/>
          <a:p>
            <a:r>
              <a:rPr lang="en-US" sz="3600" dirty="0"/>
              <a:t>For contrast: </a:t>
            </a:r>
            <a:br>
              <a:rPr lang="en-US" dirty="0"/>
            </a:br>
            <a:endParaRPr lang="en-US" dirty="0"/>
          </a:p>
        </p:txBody>
      </p:sp>
      <p:sp>
        <p:nvSpPr>
          <p:cNvPr id="3" name="Content Placeholder 2">
            <a:extLst>
              <a:ext uri="{FF2B5EF4-FFF2-40B4-BE49-F238E27FC236}">
                <a16:creationId xmlns:a16="http://schemas.microsoft.com/office/drawing/2014/main" id="{A5A7B46D-6EB9-45CE-61A0-3256AA97E470}"/>
              </a:ext>
            </a:extLst>
          </p:cNvPr>
          <p:cNvSpPr>
            <a:spLocks noGrp="1"/>
          </p:cNvSpPr>
          <p:nvPr>
            <p:ph idx="1"/>
          </p:nvPr>
        </p:nvSpPr>
        <p:spPr>
          <a:xfrm>
            <a:off x="924637" y="2062227"/>
            <a:ext cx="3073926" cy="4312524"/>
          </a:xfrm>
        </p:spPr>
        <p:txBody>
          <a:bodyPr>
            <a:normAutofit/>
          </a:bodyPr>
          <a:lstStyle/>
          <a:p>
            <a:r>
              <a:rPr lang="en-US" sz="3200" dirty="0"/>
              <a:t>Different host species, different mycobacterium, further north</a:t>
            </a:r>
          </a:p>
        </p:txBody>
      </p:sp>
      <p:pic>
        <p:nvPicPr>
          <p:cNvPr id="4" name="Picture 3" descr="Title page from a contrasting paper on mycobacterial infections in cold-stunned Kemp's ridleys in New England.">
            <a:extLst>
              <a:ext uri="{FF2B5EF4-FFF2-40B4-BE49-F238E27FC236}">
                <a16:creationId xmlns:a16="http://schemas.microsoft.com/office/drawing/2014/main" id="{309A7BE5-E28F-3F83-28E4-56A91B98E8D9}"/>
              </a:ext>
            </a:extLst>
          </p:cNvPr>
          <p:cNvPicPr>
            <a:picLocks noChangeAspect="1"/>
          </p:cNvPicPr>
          <p:nvPr/>
        </p:nvPicPr>
        <p:blipFill>
          <a:blip r:embed="rId3"/>
          <a:stretch>
            <a:fillRect/>
          </a:stretch>
        </p:blipFill>
        <p:spPr>
          <a:xfrm>
            <a:off x="4231037" y="0"/>
            <a:ext cx="8248346" cy="6858000"/>
          </a:xfrm>
          <a:prstGeom prst="rect">
            <a:avLst/>
          </a:prstGeom>
        </p:spPr>
      </p:pic>
    </p:spTree>
    <p:extLst>
      <p:ext uri="{BB962C8B-B14F-4D97-AF65-F5344CB8AC3E}">
        <p14:creationId xmlns:p14="http://schemas.microsoft.com/office/powerpoint/2010/main" val="34481459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12556</TotalTime>
  <Words>3038</Words>
  <Application>Microsoft Macintosh PowerPoint</Application>
  <PresentationFormat>Widescreen</PresentationFormat>
  <Paragraphs>261</Paragraphs>
  <Slides>43</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ＭＳ Ｐゴシック</vt:lpstr>
      <vt:lpstr>Aptos</vt:lpstr>
      <vt:lpstr>Arial</vt:lpstr>
      <vt:lpstr>Calibri</vt:lpstr>
      <vt:lpstr>Gill Sans MT</vt:lpstr>
      <vt:lpstr>Helvetica</vt:lpstr>
      <vt:lpstr>Open Sans</vt:lpstr>
      <vt:lpstr>Times New Roman</vt:lpstr>
      <vt:lpstr>Gallery</vt:lpstr>
      <vt:lpstr>Selected Emerging Aquatic Animal Diseases</vt:lpstr>
      <vt:lpstr>What is an Emerging Disease?</vt:lpstr>
      <vt:lpstr>What is an Emerging disease?</vt:lpstr>
      <vt:lpstr>Yanong R. 2023. Fish Medicine updates. In Fowler 10.</vt:lpstr>
      <vt:lpstr>Tilapia lake virus</vt:lpstr>
      <vt:lpstr>Turner et al. 2023 </vt:lpstr>
      <vt:lpstr>A tilapia (Oreochromis sp.) presented for emaciation and lethargy. The fish was euthanized and diagnosed with Tilapia Lake Virus (TiLV) via PCR. What type of inclusion bodies do you expect to see on histology? </vt:lpstr>
      <vt:lpstr>A tilapia (Oreochromis sp.) presented for emaciation and lethargy. The fish was euthanized and diagnosed with Tilapia Lake Virus (TiLV) via PCR. What type of inclusion bodies do you expect to see on histology? </vt:lpstr>
      <vt:lpstr>Yanong R. 2023. Fish Medicine updates. In Fowler 10.</vt:lpstr>
      <vt:lpstr>Wooten et al. 2025</vt:lpstr>
      <vt:lpstr>Biddlecombe et al. 2025.</vt:lpstr>
      <vt:lpstr>In a study evaluating the seroprevalence of Erysipelothrix rhusiopathiae in Beaufort Sea polar bears, which of the following is correct?  </vt:lpstr>
      <vt:lpstr>In a study evaluating the seroprevalence of Erysipelothrix rhusiopathiae in Beaufort Sea polar bears, which of the following is correct?  </vt:lpstr>
      <vt:lpstr>Erysipelas in free-ranging dolphins</vt:lpstr>
      <vt:lpstr>In a study evaluating the seroprevalence of Erysipelothrix rhusiopathiae in Beaufort Sea polar bears, which of the following is correct?  </vt:lpstr>
      <vt:lpstr>In a study evaluating the seroprevalence of Erysipelothrix rhusiopathiae in Beaufort Sea polar bears, which of the following is correct?  </vt:lpstr>
      <vt:lpstr>A dolphin strands on the coast of California, and multiorgan inflammation, necrotizing adrenalitis and nephritis and intracellular bacteria are identified on histopathology. The following image is from the specimen.  </vt:lpstr>
      <vt:lpstr>A dolphin strands on the coast of California, and multiorgan inflammation, necrotizing adrenalitis and nephritis and intracellular bacteria are identified on histopathology. The following image is from the specimen.  </vt:lpstr>
      <vt:lpstr>Emerging Diseases in Marine Mammals  Bossart GD, Duignan PJ. 2018. Emerging viruses in marine mammals. CAB Rev 13:052</vt:lpstr>
      <vt:lpstr>Other Emerging Diseases in marine mammals</vt:lpstr>
      <vt:lpstr>Influenzaviruses</vt:lpstr>
      <vt:lpstr>Select Agents</vt:lpstr>
      <vt:lpstr>Influenza in Seals</vt:lpstr>
      <vt:lpstr>Marine Mammal Unusual Mortality Events https://www.fisheries.noaa.gov/national/marine-mammal-protection/marine-mammal-unusual-mortality-events  </vt:lpstr>
      <vt:lpstr>Highly pathogenic avian influenza (HPAI) virus unusual mortality event in Seals in Maine, 2022 (note: There was a concurrent event in Quebec, and a few HPAI seal mortalities in Washington state)</vt:lpstr>
      <vt:lpstr>How could a dolphin be exposed to seabird feces???? (scientists are baffled)</vt:lpstr>
      <vt:lpstr>HPAI UME in New England Seals</vt:lpstr>
      <vt:lpstr>Spread to South America and Southern Hemisphere</vt:lpstr>
      <vt:lpstr>HPAI spread Through South American Marine Animals</vt:lpstr>
      <vt:lpstr>Little Penguin Vaccination program</vt:lpstr>
      <vt:lpstr>Of the following avian orders, which includes the typically non-migratory resident species that were most heavily decimated in mass mortality events associated with high pathogenicity avian influenza subtype H5 in Peru and Chile in 2022 – 2023? </vt:lpstr>
      <vt:lpstr>Of the following avian orders, which includes the typically non-migratory resident species that were most heavily decimated in mass mortality events associated with high pathogenicity avian influenza subtype H5 in Peru and Chile in 2022 – 2023? </vt:lpstr>
      <vt:lpstr>Of the following avian orders, which includes the typically non-migratory resident species that were most heavily decimated in mass mortality events associated with high pathogenicity avian influenza subtype H5 in Peru and Chile in 2022 – 2023? </vt:lpstr>
      <vt:lpstr>Neospora caninum </vt:lpstr>
      <vt:lpstr>NeosporA caninum</vt:lpstr>
      <vt:lpstr>Which of the following BEST describes the significance of the detection of Neospora caninum in marine mammals in the northeastern Pacific Ocean? </vt:lpstr>
      <vt:lpstr>Which of the following BEST describes the significance of the detection of Neospora caninum in marine mammals in the northeastern Pacific Ocean? </vt:lpstr>
      <vt:lpstr>Mycobacterium ulcerans ecovar in wild sea turtles</vt:lpstr>
      <vt:lpstr>Mycobacterium ulcerans ecovar in wild sea turtles</vt:lpstr>
      <vt:lpstr>Transorbital CSF Tap in Green turtles</vt:lpstr>
      <vt:lpstr>In sea turtles, which histopathologic finding was associated with the immune-modulatory and cytotoxic effects of mycolactone, and served as a key feature distinguishing these infections from typical mycobacteriosis found in reptiles? </vt:lpstr>
      <vt:lpstr>In sea turtles, which histopathologic finding was associated with the immune-modulatory and cytotoxic effects of mycolactone, and served as a key feature distinguishing these infections from typical mycobacteriosis found in reptiles? </vt:lpstr>
      <vt:lpstr>For contrast: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Selected Emerging Aquatic Diseases</dc:title>
  <dc:creator>Craig A Harms</dc:creator>
  <cp:lastModifiedBy>Tara Myers Harrison</cp:lastModifiedBy>
  <cp:revision>37</cp:revision>
  <dcterms:created xsi:type="dcterms:W3CDTF">2020-10-01T13:56:29Z</dcterms:created>
  <dcterms:modified xsi:type="dcterms:W3CDTF">2026-08-28T01:44:49Z</dcterms:modified>
</cp:coreProperties>
</file>