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9"/>
  </p:notesMasterIdLst>
  <p:sldIdLst>
    <p:sldId id="256" r:id="rId2"/>
    <p:sldId id="257" r:id="rId3"/>
    <p:sldId id="258" r:id="rId4"/>
    <p:sldId id="348" r:id="rId5"/>
    <p:sldId id="351" r:id="rId6"/>
    <p:sldId id="266" r:id="rId7"/>
    <p:sldId id="308" r:id="rId8"/>
    <p:sldId id="307" r:id="rId9"/>
    <p:sldId id="309" r:id="rId10"/>
    <p:sldId id="310" r:id="rId11"/>
    <p:sldId id="311" r:id="rId12"/>
    <p:sldId id="313" r:id="rId13"/>
    <p:sldId id="314" r:id="rId14"/>
    <p:sldId id="312" r:id="rId15"/>
    <p:sldId id="315" r:id="rId16"/>
    <p:sldId id="316" r:id="rId17"/>
    <p:sldId id="320" r:id="rId18"/>
    <p:sldId id="321" r:id="rId19"/>
    <p:sldId id="333" r:id="rId20"/>
    <p:sldId id="336" r:id="rId21"/>
    <p:sldId id="334" r:id="rId22"/>
    <p:sldId id="335" r:id="rId23"/>
    <p:sldId id="322" r:id="rId24"/>
    <p:sldId id="323" r:id="rId25"/>
    <p:sldId id="324" r:id="rId26"/>
    <p:sldId id="325" r:id="rId27"/>
    <p:sldId id="326" r:id="rId28"/>
    <p:sldId id="327" r:id="rId29"/>
    <p:sldId id="330" r:id="rId30"/>
    <p:sldId id="267" r:id="rId31"/>
    <p:sldId id="337" r:id="rId32"/>
    <p:sldId id="338" r:id="rId33"/>
    <p:sldId id="339" r:id="rId34"/>
    <p:sldId id="340" r:id="rId35"/>
    <p:sldId id="269" r:id="rId36"/>
    <p:sldId id="270" r:id="rId37"/>
    <p:sldId id="279" r:id="rId38"/>
    <p:sldId id="277" r:id="rId39"/>
    <p:sldId id="278" r:id="rId40"/>
    <p:sldId id="329" r:id="rId41"/>
    <p:sldId id="331" r:id="rId42"/>
    <p:sldId id="332" r:id="rId43"/>
    <p:sldId id="328" r:id="rId44"/>
    <p:sldId id="261" r:id="rId45"/>
    <p:sldId id="262" r:id="rId46"/>
    <p:sldId id="263" r:id="rId47"/>
    <p:sldId id="264" r:id="rId48"/>
    <p:sldId id="265" r:id="rId49"/>
    <p:sldId id="341" r:id="rId50"/>
    <p:sldId id="342" r:id="rId51"/>
    <p:sldId id="343" r:id="rId52"/>
    <p:sldId id="344" r:id="rId53"/>
    <p:sldId id="345" r:id="rId54"/>
    <p:sldId id="346" r:id="rId55"/>
    <p:sldId id="347" r:id="rId56"/>
    <p:sldId id="349" r:id="rId57"/>
    <p:sldId id="35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721"/>
  </p:normalViewPr>
  <p:slideViewPr>
    <p:cSldViewPr snapToGrid="0">
      <p:cViewPr>
        <p:scale>
          <a:sx n="95" d="100"/>
          <a:sy n="95" d="100"/>
        </p:scale>
        <p:origin x="121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4A7F0-C433-744E-A0BD-AF949759171C}" type="datetimeFigureOut">
              <a:rPr lang="en-US" smtClean="0"/>
              <a:t>3/13/26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14023-FEB5-3B47-8FA9-DAC946F97C40}" type="slidenum">
              <a:rPr lang="en-US" smtClean="0"/>
              <a:t>‹#›</a:t>
            </a:fld>
            <a:endParaRPr lang="en-US"/>
          </a:p>
        </p:txBody>
      </p:sp>
    </p:spTree>
    <p:extLst>
      <p:ext uri="{BB962C8B-B14F-4D97-AF65-F5344CB8AC3E}">
        <p14:creationId xmlns:p14="http://schemas.microsoft.com/office/powerpoint/2010/main" val="58808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Suborder: </a:t>
            </a:r>
            <a:r>
              <a:rPr lang="en-US" dirty="0" err="1"/>
              <a:t>Anomaluromorpha</a:t>
            </a:r>
            <a:r>
              <a:rPr lang="en-US" dirty="0"/>
              <a:t> (scaly tailed squirrels, springhare); </a:t>
            </a:r>
            <a:r>
              <a:rPr lang="en-US" dirty="0" err="1"/>
              <a:t>Castorimorpha</a:t>
            </a:r>
            <a:r>
              <a:rPr lang="en-US" dirty="0"/>
              <a:t> (2 super families - beavers, gophers, kangaroo mice); </a:t>
            </a:r>
            <a:r>
              <a:rPr lang="en-US" dirty="0" err="1"/>
              <a:t>Hystricomorpha</a:t>
            </a:r>
            <a:r>
              <a:rPr lang="en-US" dirty="0"/>
              <a:t> (rats, chinchillas, cavies, </a:t>
            </a:r>
            <a:r>
              <a:rPr lang="en-US" dirty="0" err="1"/>
              <a:t>etc</a:t>
            </a:r>
            <a:r>
              <a:rPr lang="en-US" dirty="0"/>
              <a:t>); </a:t>
            </a:r>
            <a:r>
              <a:rPr lang="en-US" dirty="0" err="1"/>
              <a:t>Myomorpha</a:t>
            </a:r>
            <a:r>
              <a:rPr lang="en-US" dirty="0"/>
              <a:t> (mice); </a:t>
            </a:r>
            <a:r>
              <a:rPr lang="en-US" dirty="0" err="1"/>
              <a:t>Sciuromorpha</a:t>
            </a:r>
            <a:r>
              <a:rPr lang="en-US" dirty="0"/>
              <a:t> (mountain beavers, squirrels, dormice)</a:t>
            </a:r>
          </a:p>
        </p:txBody>
      </p:sp>
      <p:sp>
        <p:nvSpPr>
          <p:cNvPr id="4" name="Slide Number Placeholder 3"/>
          <p:cNvSpPr>
            <a:spLocks noGrp="1"/>
          </p:cNvSpPr>
          <p:nvPr>
            <p:ph type="sldNum" sz="quarter" idx="5"/>
          </p:nvPr>
        </p:nvSpPr>
        <p:spPr/>
        <p:txBody>
          <a:bodyPr/>
          <a:lstStyle/>
          <a:p>
            <a:fld id="{19514023-FEB5-3B47-8FA9-DAC946F97C40}" type="slidenum">
              <a:rPr lang="en-US" smtClean="0"/>
              <a:t>2</a:t>
            </a:fld>
            <a:endParaRPr lang="en-US"/>
          </a:p>
        </p:txBody>
      </p:sp>
    </p:spTree>
    <p:extLst>
      <p:ext uri="{BB962C8B-B14F-4D97-AF65-F5344CB8AC3E}">
        <p14:creationId xmlns:p14="http://schemas.microsoft.com/office/powerpoint/2010/main" val="371847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Grasshopper mouse - omnivore</a:t>
            </a:r>
          </a:p>
        </p:txBody>
      </p:sp>
      <p:sp>
        <p:nvSpPr>
          <p:cNvPr id="4" name="Slide Number Placeholder 3"/>
          <p:cNvSpPr>
            <a:spLocks noGrp="1"/>
          </p:cNvSpPr>
          <p:nvPr>
            <p:ph type="sldNum" sz="quarter" idx="10"/>
          </p:nvPr>
        </p:nvSpPr>
        <p:spPr/>
        <p:txBody>
          <a:bodyPr/>
          <a:lstStyle/>
          <a:p>
            <a:fld id="{297E74D2-C91E-2E40-A71C-1A987172FDFA}" type="slidenum">
              <a:rPr lang="en-US" smtClean="0"/>
              <a:t>17</a:t>
            </a:fld>
            <a:endParaRPr lang="en-US"/>
          </a:p>
        </p:txBody>
      </p:sp>
    </p:spTree>
    <p:extLst>
      <p:ext uri="{BB962C8B-B14F-4D97-AF65-F5344CB8AC3E}">
        <p14:creationId xmlns:p14="http://schemas.microsoft.com/office/powerpoint/2010/main" val="43172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threat to reintroducing black footed ferrets</a:t>
            </a:r>
          </a:p>
        </p:txBody>
      </p:sp>
      <p:sp>
        <p:nvSpPr>
          <p:cNvPr id="4" name="Slide Number Placeholder 3"/>
          <p:cNvSpPr>
            <a:spLocks noGrp="1"/>
          </p:cNvSpPr>
          <p:nvPr>
            <p:ph type="sldNum" sz="quarter" idx="5"/>
          </p:nvPr>
        </p:nvSpPr>
        <p:spPr/>
        <p:txBody>
          <a:bodyPr/>
          <a:lstStyle/>
          <a:p>
            <a:fld id="{19514023-FEB5-3B47-8FA9-DAC946F97C40}" type="slidenum">
              <a:rPr lang="en-US" smtClean="0"/>
              <a:t>18</a:t>
            </a:fld>
            <a:endParaRPr lang="en-US"/>
          </a:p>
        </p:txBody>
      </p:sp>
    </p:spTree>
    <p:extLst>
      <p:ext uri="{BB962C8B-B14F-4D97-AF65-F5344CB8AC3E}">
        <p14:creationId xmlns:p14="http://schemas.microsoft.com/office/powerpoint/2010/main" val="22107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ptos" panose="020B0004020202020204" pitchFamily="34" charset="0"/>
                <a:cs typeface="Aptos" panose="020B0004020202020204" pitchFamily="34" charset="0"/>
              </a:rPr>
              <a:t>Answer: A. This animal potentially has DolAHV1, though you should rule out rhabdomyolysis. Chemistry panel can help rule out rhabdomyolysis due to the absence of elevated muscle values, though PCR of CSF was suggested to diagnose DolAHV1. Antemortem diagnosis for DolAHV1 was difficult in a previous study, and nasal and oral swabs were negative on PCR. Blood work was unhelpful in obtaining a diagnosis, though one case did have a leukocytosis and neutrophilia on CBC (not seen in other cases). Herpesviruses are normally associated with leukopenia and lymphopenias. Whole body radiographs were unremarkable in all animals. Histopathology could be helpful in a deceased animal due to the presence of inclusion bodies, though these were rare and could be easily overlooked. A trace mineral panel was performed on liver one of the cases and was unremarkable.</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19514023-FEB5-3B47-8FA9-DAC946F97C40}" type="slidenum">
              <a:rPr lang="en-US" smtClean="0"/>
              <a:t>50</a:t>
            </a:fld>
            <a:endParaRPr lang="en-US"/>
          </a:p>
        </p:txBody>
      </p:sp>
    </p:spTree>
    <p:extLst>
      <p:ext uri="{BB962C8B-B14F-4D97-AF65-F5344CB8AC3E}">
        <p14:creationId xmlns:p14="http://schemas.microsoft.com/office/powerpoint/2010/main" val="395396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being around for a long time there are still a lot of human deaths due to this (higher than dengue)</a:t>
            </a:r>
          </a:p>
        </p:txBody>
      </p:sp>
      <p:sp>
        <p:nvSpPr>
          <p:cNvPr id="4" name="Slide Number Placeholder 3"/>
          <p:cNvSpPr>
            <a:spLocks noGrp="1"/>
          </p:cNvSpPr>
          <p:nvPr>
            <p:ph type="sldNum" sz="quarter" idx="5"/>
          </p:nvPr>
        </p:nvSpPr>
        <p:spPr/>
        <p:txBody>
          <a:bodyPr/>
          <a:lstStyle/>
          <a:p>
            <a:fld id="{19514023-FEB5-3B47-8FA9-DAC946F97C40}" type="slidenum">
              <a:rPr lang="en-US" smtClean="0"/>
              <a:t>54</a:t>
            </a:fld>
            <a:endParaRPr lang="en-US"/>
          </a:p>
        </p:txBody>
      </p:sp>
    </p:spTree>
    <p:extLst>
      <p:ext uri="{BB962C8B-B14F-4D97-AF65-F5344CB8AC3E}">
        <p14:creationId xmlns:p14="http://schemas.microsoft.com/office/powerpoint/2010/main" val="264156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Microscopic Agglutination Test – antibody agglutination test; PCR not validated; Immunohistochemistry in formalin fixed tissue</a:t>
            </a:r>
          </a:p>
        </p:txBody>
      </p:sp>
      <p:sp>
        <p:nvSpPr>
          <p:cNvPr id="4" name="Slide Number Placeholder 3"/>
          <p:cNvSpPr>
            <a:spLocks noGrp="1"/>
          </p:cNvSpPr>
          <p:nvPr>
            <p:ph type="sldNum" sz="quarter" idx="5"/>
          </p:nvPr>
        </p:nvSpPr>
        <p:spPr/>
        <p:txBody>
          <a:bodyPr/>
          <a:lstStyle/>
          <a:p>
            <a:fld id="{19514023-FEB5-3B47-8FA9-DAC946F97C40}" type="slidenum">
              <a:rPr lang="en-US" smtClean="0"/>
              <a:t>56</a:t>
            </a:fld>
            <a:endParaRPr lang="en-US"/>
          </a:p>
        </p:txBody>
      </p:sp>
    </p:spTree>
    <p:extLst>
      <p:ext uri="{BB962C8B-B14F-4D97-AF65-F5344CB8AC3E}">
        <p14:creationId xmlns:p14="http://schemas.microsoft.com/office/powerpoint/2010/main" val="324188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5EA938-5397-3F41-81B7-E621444B5B03}"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D629C930-3027-7A44-9073-9440D088FC2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2870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A938-5397-3F41-81B7-E621444B5B03}"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143801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A938-5397-3F41-81B7-E621444B5B03}"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350428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A938-5397-3F41-81B7-E621444B5B03}"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C930-3027-7A44-9073-9440D088FC2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6364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EA938-5397-3F41-81B7-E621444B5B03}"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327422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EA938-5397-3F41-81B7-E621444B5B03}" type="datetimeFigureOut">
              <a:rPr lang="en-US" smtClean="0"/>
              <a:t>3/13/26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9C930-3027-7A44-9073-9440D088FC2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6418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EA938-5397-3F41-81B7-E621444B5B03}" type="datetimeFigureOut">
              <a:rPr lang="en-US" smtClean="0"/>
              <a:t>3/13/26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53479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EA938-5397-3F41-81B7-E621444B5B03}" type="datetimeFigureOut">
              <a:rPr lang="en-US" smtClean="0"/>
              <a:t>3/13/26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9C930-3027-7A44-9073-9440D088FC2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4773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15EA938-5397-3F41-81B7-E621444B5B03}" type="datetimeFigureOut">
              <a:rPr lang="en-US" smtClean="0"/>
              <a:t>3/13/26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79435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A938-5397-3F41-81B7-E621444B5B03}" type="datetimeFigureOut">
              <a:rPr lang="en-US" smtClean="0"/>
              <a:t>3/13/26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95132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A938-5397-3F41-81B7-E621444B5B03}" type="datetimeFigureOut">
              <a:rPr lang="en-US" smtClean="0"/>
              <a:t>3/13/26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9C930-3027-7A44-9073-9440D088FC29}" type="slidenum">
              <a:rPr lang="en-US" smtClean="0"/>
              <a:t>‹#›</a:t>
            </a:fld>
            <a:endParaRPr lang="en-US"/>
          </a:p>
        </p:txBody>
      </p:sp>
    </p:spTree>
    <p:extLst>
      <p:ext uri="{BB962C8B-B14F-4D97-AF65-F5344CB8AC3E}">
        <p14:creationId xmlns:p14="http://schemas.microsoft.com/office/powerpoint/2010/main" val="124054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15EA938-5397-3F41-81B7-E621444B5B03}" type="datetimeFigureOut">
              <a:rPr lang="en-US" smtClean="0"/>
              <a:t>3/13/26</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629C930-3027-7A44-9073-9440D088FC2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88111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plague/healthcare/clinician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laskasnewssource.com/content/news/Pandemics-through-history-What-we-can-learn-and-how-it-relates-to-COVID-19-569147331.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6FE8-2BA6-4A59-21ED-B81FE4815F5D}"/>
              </a:ext>
            </a:extLst>
          </p:cNvPr>
          <p:cNvSpPr>
            <a:spLocks noGrp="1"/>
          </p:cNvSpPr>
          <p:nvPr>
            <p:ph type="ctrTitle"/>
          </p:nvPr>
        </p:nvSpPr>
        <p:spPr/>
        <p:txBody>
          <a:bodyPr/>
          <a:lstStyle/>
          <a:p>
            <a:r>
              <a:rPr lang="en-US" b="1" dirty="0">
                <a:latin typeface="+mn-lt"/>
              </a:rPr>
              <a:t>Wild Rodents</a:t>
            </a:r>
          </a:p>
        </p:txBody>
      </p:sp>
      <p:sp>
        <p:nvSpPr>
          <p:cNvPr id="3" name="Subtitle 2">
            <a:extLst>
              <a:ext uri="{FF2B5EF4-FFF2-40B4-BE49-F238E27FC236}">
                <a16:creationId xmlns:a16="http://schemas.microsoft.com/office/drawing/2014/main" id="{64CEA436-FD23-3E54-8AA8-380F4942DDCE}"/>
              </a:ext>
            </a:extLst>
          </p:cNvPr>
          <p:cNvSpPr>
            <a:spLocks noGrp="1"/>
          </p:cNvSpPr>
          <p:nvPr>
            <p:ph type="subTitle" idx="1"/>
          </p:nvPr>
        </p:nvSpPr>
        <p:spPr>
          <a:xfrm>
            <a:off x="2692041" y="4974916"/>
            <a:ext cx="5357600" cy="1160213"/>
          </a:xfrm>
        </p:spPr>
        <p:txBody>
          <a:bodyPr>
            <a:normAutofit/>
          </a:bodyPr>
          <a:lstStyle/>
          <a:p>
            <a:pPr algn="ctr"/>
            <a:r>
              <a:rPr lang="en-US" sz="2800" b="1" dirty="0"/>
              <a:t>Tara Harrison</a:t>
            </a:r>
          </a:p>
        </p:txBody>
      </p:sp>
    </p:spTree>
    <p:extLst>
      <p:ext uri="{BB962C8B-B14F-4D97-AF65-F5344CB8AC3E}">
        <p14:creationId xmlns:p14="http://schemas.microsoft.com/office/powerpoint/2010/main" val="205607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25BE-6A66-674C-ABD4-55212E442E81}"/>
              </a:ext>
            </a:extLst>
          </p:cNvPr>
          <p:cNvSpPr>
            <a:spLocks noGrp="1"/>
          </p:cNvSpPr>
          <p:nvPr>
            <p:ph type="title"/>
          </p:nvPr>
        </p:nvSpPr>
        <p:spPr/>
        <p:txBody>
          <a:bodyPr/>
          <a:lstStyle/>
          <a:p>
            <a:pPr algn="l"/>
            <a:r>
              <a:rPr lang="en-US" b="1" dirty="0">
                <a:latin typeface="+mn-lt"/>
              </a:rPr>
              <a:t>Plague</a:t>
            </a:r>
          </a:p>
        </p:txBody>
      </p:sp>
      <p:sp>
        <p:nvSpPr>
          <p:cNvPr id="3" name="Content Placeholder 2">
            <a:extLst>
              <a:ext uri="{FF2B5EF4-FFF2-40B4-BE49-F238E27FC236}">
                <a16:creationId xmlns:a16="http://schemas.microsoft.com/office/drawing/2014/main" id="{F649DD31-608C-2645-8280-C6B091AD2044}"/>
              </a:ext>
            </a:extLst>
          </p:cNvPr>
          <p:cNvSpPr>
            <a:spLocks noGrp="1"/>
          </p:cNvSpPr>
          <p:nvPr>
            <p:ph idx="1"/>
          </p:nvPr>
        </p:nvSpPr>
        <p:spPr>
          <a:xfrm>
            <a:off x="1110048" y="1755091"/>
            <a:ext cx="5135486" cy="4351338"/>
          </a:xfrm>
        </p:spPr>
        <p:txBody>
          <a:bodyPr>
            <a:normAutofit/>
          </a:bodyPr>
          <a:lstStyle/>
          <a:p>
            <a:r>
              <a:rPr lang="en-US" sz="3200" b="1" dirty="0"/>
              <a:t>Still in the United States regularly </a:t>
            </a:r>
          </a:p>
          <a:p>
            <a:r>
              <a:rPr lang="en-US" sz="3200" b="1" dirty="0"/>
              <a:t>Mostly out west</a:t>
            </a:r>
          </a:p>
          <a:p>
            <a:r>
              <a:rPr lang="en-US" sz="3200" b="1" dirty="0"/>
              <a:t>4 corners (Utah, Arizona, New Mexico, Colorado)</a:t>
            </a:r>
          </a:p>
        </p:txBody>
      </p:sp>
      <p:pic>
        <p:nvPicPr>
          <p:cNvPr id="2050" name="Picture 2" descr="Human plague cases in the United States, 1970-2018. All naturally occurring cases of human plague occur in the western United States, with a majority of cases clustering in northern New Mexico and Arizona and southern Colorado.">
            <a:extLst>
              <a:ext uri="{FF2B5EF4-FFF2-40B4-BE49-F238E27FC236}">
                <a16:creationId xmlns:a16="http://schemas.microsoft.com/office/drawing/2014/main" id="{A2494ED7-7947-D54B-A06E-1DC45B0DB5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3686" y="2254103"/>
            <a:ext cx="6004037" cy="40577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CB67FC0-35BB-7742-B20D-040931A3CF01}"/>
              </a:ext>
            </a:extLst>
          </p:cNvPr>
          <p:cNvSpPr/>
          <p:nvPr/>
        </p:nvSpPr>
        <p:spPr>
          <a:xfrm>
            <a:off x="7067880" y="6371046"/>
            <a:ext cx="4563365" cy="369332"/>
          </a:xfrm>
          <a:prstGeom prst="rect">
            <a:avLst/>
          </a:prstGeom>
        </p:spPr>
        <p:txBody>
          <a:bodyPr wrap="none">
            <a:spAutoFit/>
          </a:bodyPr>
          <a:lstStyle/>
          <a:p>
            <a:r>
              <a:rPr lang="en-US" dirty="0"/>
              <a:t>https://</a:t>
            </a:r>
            <a:r>
              <a:rPr lang="en-US" dirty="0" err="1"/>
              <a:t>www.cdc.gov</a:t>
            </a:r>
            <a:r>
              <a:rPr lang="en-US" dirty="0"/>
              <a:t>/plague/maps/</a:t>
            </a:r>
            <a:r>
              <a:rPr lang="en-US" dirty="0" err="1"/>
              <a:t>index.html</a:t>
            </a:r>
            <a:endParaRPr lang="en-US" dirty="0"/>
          </a:p>
        </p:txBody>
      </p:sp>
    </p:spTree>
    <p:extLst>
      <p:ext uri="{BB962C8B-B14F-4D97-AF65-F5344CB8AC3E}">
        <p14:creationId xmlns:p14="http://schemas.microsoft.com/office/powerpoint/2010/main" val="14479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34DE-CA6C-AB48-8ADC-B29252916B95}"/>
              </a:ext>
            </a:extLst>
          </p:cNvPr>
          <p:cNvSpPr>
            <a:spLocks noGrp="1"/>
          </p:cNvSpPr>
          <p:nvPr>
            <p:ph type="title"/>
          </p:nvPr>
        </p:nvSpPr>
        <p:spPr/>
        <p:txBody>
          <a:bodyPr/>
          <a:lstStyle/>
          <a:p>
            <a:r>
              <a:rPr lang="en-US" b="1" dirty="0">
                <a:latin typeface="+mn-lt"/>
              </a:rPr>
              <a:t>What animals are affected by plague?</a:t>
            </a:r>
          </a:p>
        </p:txBody>
      </p:sp>
      <p:pic>
        <p:nvPicPr>
          <p:cNvPr id="4" name="Picture 2" descr="Black footed ferret&#10;">
            <a:extLst>
              <a:ext uri="{FF2B5EF4-FFF2-40B4-BE49-F238E27FC236}">
                <a16:creationId xmlns:a16="http://schemas.microsoft.com/office/drawing/2014/main" id="{6332F32F-5FA8-354D-B878-6481E3FE2F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658679">
            <a:off x="7512507" y="2021965"/>
            <a:ext cx="3907030" cy="44519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18" name="Picture 2" descr="Plague Confirmed in Northeastern Wyoming Prairie Dog - Wyoming Department  of Health">
            <a:extLst>
              <a:ext uri="{FF2B5EF4-FFF2-40B4-BE49-F238E27FC236}">
                <a16:creationId xmlns:a16="http://schemas.microsoft.com/office/drawing/2014/main" id="{056EAF84-56D3-8340-81ED-4B725E1B5F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630742">
            <a:off x="992874" y="1996169"/>
            <a:ext cx="2959779" cy="44582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Mountain lion">
            <a:extLst>
              <a:ext uri="{FF2B5EF4-FFF2-40B4-BE49-F238E27FC236}">
                <a16:creationId xmlns:a16="http://schemas.microsoft.com/office/drawing/2014/main" id="{2E09D4F1-C040-314B-AE26-BA677EC250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7339" y="1690688"/>
            <a:ext cx="4230754" cy="31659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C516-28DB-5341-BADB-5F320D4FE78A}"/>
              </a:ext>
            </a:extLst>
          </p:cNvPr>
          <p:cNvSpPr>
            <a:spLocks noGrp="1"/>
          </p:cNvSpPr>
          <p:nvPr>
            <p:ph type="title"/>
          </p:nvPr>
        </p:nvSpPr>
        <p:spPr/>
        <p:txBody>
          <a:bodyPr/>
          <a:lstStyle/>
          <a:p>
            <a:pPr algn="l"/>
            <a:r>
              <a:rPr lang="en-US" b="1" dirty="0">
                <a:latin typeface="+mn-lt"/>
              </a:rPr>
              <a:t>Plague Susceptibility</a:t>
            </a:r>
          </a:p>
        </p:txBody>
      </p:sp>
      <p:sp>
        <p:nvSpPr>
          <p:cNvPr id="3" name="Content Placeholder 2">
            <a:extLst>
              <a:ext uri="{FF2B5EF4-FFF2-40B4-BE49-F238E27FC236}">
                <a16:creationId xmlns:a16="http://schemas.microsoft.com/office/drawing/2014/main" id="{A1CB9E83-2915-4B4F-85A1-CD2F02A819B9}"/>
              </a:ext>
            </a:extLst>
          </p:cNvPr>
          <p:cNvSpPr>
            <a:spLocks noGrp="1"/>
          </p:cNvSpPr>
          <p:nvPr>
            <p:ph idx="1"/>
          </p:nvPr>
        </p:nvSpPr>
        <p:spPr/>
        <p:txBody>
          <a:bodyPr>
            <a:normAutofit/>
          </a:bodyPr>
          <a:lstStyle/>
          <a:p>
            <a:r>
              <a:rPr lang="en-US" sz="3200" b="1" dirty="0"/>
              <a:t>Rabbits and hares occasionally</a:t>
            </a:r>
          </a:p>
          <a:p>
            <a:r>
              <a:rPr lang="en-US" sz="3200" b="1" dirty="0"/>
              <a:t>Cats very susceptible</a:t>
            </a:r>
          </a:p>
          <a:p>
            <a:r>
              <a:rPr lang="en-US" sz="3200" b="1" dirty="0"/>
              <a:t>Rare in goats, sheep, camels</a:t>
            </a:r>
          </a:p>
        </p:txBody>
      </p:sp>
    </p:spTree>
    <p:extLst>
      <p:ext uri="{BB962C8B-B14F-4D97-AF65-F5344CB8AC3E}">
        <p14:creationId xmlns:p14="http://schemas.microsoft.com/office/powerpoint/2010/main" val="71197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D1A3-0DD2-8140-BD8F-C9C30364EB99}"/>
              </a:ext>
            </a:extLst>
          </p:cNvPr>
          <p:cNvSpPr>
            <a:spLocks noGrp="1"/>
          </p:cNvSpPr>
          <p:nvPr>
            <p:ph type="title"/>
          </p:nvPr>
        </p:nvSpPr>
        <p:spPr/>
        <p:txBody>
          <a:bodyPr/>
          <a:lstStyle/>
          <a:p>
            <a:pPr algn="l"/>
            <a:r>
              <a:rPr lang="en-US" b="1" dirty="0">
                <a:latin typeface="+mn-lt"/>
              </a:rPr>
              <a:t>Pumas and Plague</a:t>
            </a:r>
          </a:p>
        </p:txBody>
      </p:sp>
      <p:pic>
        <p:nvPicPr>
          <p:cNvPr id="6" name="Content Placeholder 5" descr="Copy of article titled Plague, pumas and potential zoonotic exposure in the Greater Yellowstone Ecosystem&#10;">
            <a:extLst>
              <a:ext uri="{FF2B5EF4-FFF2-40B4-BE49-F238E27FC236}">
                <a16:creationId xmlns:a16="http://schemas.microsoft.com/office/drawing/2014/main" id="{DA2135CE-CDC3-4F44-AE5F-7CE9A325AF1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91416">
            <a:off x="6167845" y="2112221"/>
            <a:ext cx="5789318" cy="3242814"/>
          </a:xfrm>
          <a:ln>
            <a:solidFill>
              <a:schemeClr val="tx1"/>
            </a:solidFill>
          </a:ln>
        </p:spPr>
      </p:pic>
      <p:sp>
        <p:nvSpPr>
          <p:cNvPr id="7" name="Content Placeholder 6">
            <a:extLst>
              <a:ext uri="{FF2B5EF4-FFF2-40B4-BE49-F238E27FC236}">
                <a16:creationId xmlns:a16="http://schemas.microsoft.com/office/drawing/2014/main" id="{F7D46A56-145C-304A-8305-BC59662006A4}"/>
              </a:ext>
            </a:extLst>
          </p:cNvPr>
          <p:cNvSpPr>
            <a:spLocks noGrp="1"/>
          </p:cNvSpPr>
          <p:nvPr>
            <p:ph sz="half" idx="2"/>
          </p:nvPr>
        </p:nvSpPr>
        <p:spPr>
          <a:xfrm>
            <a:off x="1112109" y="1815681"/>
            <a:ext cx="5181600" cy="4351338"/>
          </a:xfrm>
        </p:spPr>
        <p:txBody>
          <a:bodyPr>
            <a:normAutofit fontScale="92500" lnSpcReduction="20000"/>
          </a:bodyPr>
          <a:lstStyle/>
          <a:p>
            <a:r>
              <a:rPr lang="en-US" sz="3200" b="1" dirty="0"/>
              <a:t>47% pumas in area tested positive by C-ELISA and 36% after necropsy</a:t>
            </a:r>
          </a:p>
          <a:p>
            <a:r>
              <a:rPr lang="en-US" sz="3200" b="1" dirty="0"/>
              <a:t>6.6% cause of mortality</a:t>
            </a:r>
          </a:p>
          <a:p>
            <a:r>
              <a:rPr lang="en-US" sz="3200" b="1" dirty="0"/>
              <a:t>Higher soil salinity may cause persistence in environment</a:t>
            </a:r>
          </a:p>
        </p:txBody>
      </p:sp>
      <p:sp>
        <p:nvSpPr>
          <p:cNvPr id="4" name="Rectangle 3">
            <a:extLst>
              <a:ext uri="{FF2B5EF4-FFF2-40B4-BE49-F238E27FC236}">
                <a16:creationId xmlns:a16="http://schemas.microsoft.com/office/drawing/2014/main" id="{D9F39727-360A-0149-A415-16CB5806C7A3}"/>
              </a:ext>
            </a:extLst>
          </p:cNvPr>
          <p:cNvSpPr/>
          <p:nvPr/>
        </p:nvSpPr>
        <p:spPr>
          <a:xfrm>
            <a:off x="3048000" y="22748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1974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6A7A-4F5D-D643-8641-E1DDB5D8C0D0}"/>
              </a:ext>
            </a:extLst>
          </p:cNvPr>
          <p:cNvSpPr>
            <a:spLocks noGrp="1"/>
          </p:cNvSpPr>
          <p:nvPr>
            <p:ph type="title"/>
          </p:nvPr>
        </p:nvSpPr>
        <p:spPr/>
        <p:txBody>
          <a:bodyPr/>
          <a:lstStyle/>
          <a:p>
            <a:pPr algn="l"/>
            <a:r>
              <a:rPr lang="en-US" b="1" dirty="0">
                <a:latin typeface="+mn-lt"/>
              </a:rPr>
              <a:t>What animals spread plague?</a:t>
            </a:r>
          </a:p>
        </p:txBody>
      </p:sp>
      <p:sp>
        <p:nvSpPr>
          <p:cNvPr id="3" name="Content Placeholder 2">
            <a:extLst>
              <a:ext uri="{FF2B5EF4-FFF2-40B4-BE49-F238E27FC236}">
                <a16:creationId xmlns:a16="http://schemas.microsoft.com/office/drawing/2014/main" id="{21295C6B-2C45-994C-B9FD-7D548F54B9A2}"/>
              </a:ext>
            </a:extLst>
          </p:cNvPr>
          <p:cNvSpPr>
            <a:spLocks noGrp="1"/>
          </p:cNvSpPr>
          <p:nvPr>
            <p:ph sz="half" idx="1"/>
          </p:nvPr>
        </p:nvSpPr>
        <p:spPr>
          <a:xfrm>
            <a:off x="1167221" y="2071898"/>
            <a:ext cx="5181600" cy="4351338"/>
          </a:xfrm>
        </p:spPr>
        <p:txBody>
          <a:bodyPr>
            <a:normAutofit fontScale="85000" lnSpcReduction="20000"/>
          </a:bodyPr>
          <a:lstStyle/>
          <a:p>
            <a:r>
              <a:rPr lang="en-US" sz="3200" b="1" dirty="0"/>
              <a:t>Fleas</a:t>
            </a:r>
          </a:p>
          <a:p>
            <a:r>
              <a:rPr lang="en-US" sz="3200" b="1" dirty="0"/>
              <a:t>Rattus </a:t>
            </a:r>
            <a:r>
              <a:rPr lang="en-US" sz="3200" b="1" dirty="0" err="1"/>
              <a:t>rattus</a:t>
            </a:r>
            <a:r>
              <a:rPr lang="en-US" sz="3200" b="1" dirty="0"/>
              <a:t> (black rat)</a:t>
            </a:r>
          </a:p>
          <a:p>
            <a:r>
              <a:rPr lang="en-US" sz="3200" b="1" dirty="0"/>
              <a:t>In North America, rodents 100% susceptible to infection (90-100% mortality)</a:t>
            </a:r>
          </a:p>
          <a:p>
            <a:r>
              <a:rPr lang="en-US" sz="3200" b="1" dirty="0"/>
              <a:t>Raptors may spread</a:t>
            </a:r>
          </a:p>
          <a:p>
            <a:r>
              <a:rPr lang="en-US" sz="3200" b="1" dirty="0"/>
              <a:t>Carnivores (through fleas)</a:t>
            </a:r>
          </a:p>
        </p:txBody>
      </p:sp>
      <p:pic>
        <p:nvPicPr>
          <p:cNvPr id="10242" name="Picture 2" descr="Flea">
            <a:extLst>
              <a:ext uri="{FF2B5EF4-FFF2-40B4-BE49-F238E27FC236}">
                <a16:creationId xmlns:a16="http://schemas.microsoft.com/office/drawing/2014/main" id="{7B4A93C7-BF6B-454A-9B84-B2EFA7A80A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902058">
            <a:off x="6189656" y="1787582"/>
            <a:ext cx="2469856" cy="24698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Rattus rattus - GISAC">
            <a:extLst>
              <a:ext uri="{FF2B5EF4-FFF2-40B4-BE49-F238E27FC236}">
                <a16:creationId xmlns:a16="http://schemas.microsoft.com/office/drawing/2014/main" id="{997258BB-6946-134F-8157-998DCD2224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99078" y="3492500"/>
            <a:ext cx="3810000" cy="3365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Mountain lion">
            <a:extLst>
              <a:ext uri="{FF2B5EF4-FFF2-40B4-BE49-F238E27FC236}">
                <a16:creationId xmlns:a16="http://schemas.microsoft.com/office/drawing/2014/main" id="{ABE6BEE4-81FE-DE45-A290-1D5EF10B1C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21049" y="242664"/>
            <a:ext cx="3398406" cy="25430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1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9D86-44F0-4545-A361-EAED15E11750}"/>
              </a:ext>
            </a:extLst>
          </p:cNvPr>
          <p:cNvSpPr>
            <a:spLocks noGrp="1"/>
          </p:cNvSpPr>
          <p:nvPr>
            <p:ph type="title"/>
          </p:nvPr>
        </p:nvSpPr>
        <p:spPr/>
        <p:txBody>
          <a:bodyPr/>
          <a:lstStyle/>
          <a:p>
            <a:pPr algn="l"/>
            <a:r>
              <a:rPr lang="en-US" b="1" dirty="0">
                <a:latin typeface="+mn-lt"/>
              </a:rPr>
              <a:t>Cycle and Transmission</a:t>
            </a:r>
          </a:p>
        </p:txBody>
      </p:sp>
      <p:sp>
        <p:nvSpPr>
          <p:cNvPr id="3" name="Content Placeholder 2">
            <a:extLst>
              <a:ext uri="{FF2B5EF4-FFF2-40B4-BE49-F238E27FC236}">
                <a16:creationId xmlns:a16="http://schemas.microsoft.com/office/drawing/2014/main" id="{93AD0EF6-F112-2644-982B-1EBAC5E17533}"/>
              </a:ext>
            </a:extLst>
          </p:cNvPr>
          <p:cNvSpPr>
            <a:spLocks noGrp="1"/>
          </p:cNvSpPr>
          <p:nvPr>
            <p:ph idx="1"/>
          </p:nvPr>
        </p:nvSpPr>
        <p:spPr>
          <a:xfrm>
            <a:off x="1225340" y="1713559"/>
            <a:ext cx="4338084" cy="5167312"/>
          </a:xfrm>
        </p:spPr>
        <p:txBody>
          <a:bodyPr>
            <a:normAutofit fontScale="77500" lnSpcReduction="20000"/>
          </a:bodyPr>
          <a:lstStyle/>
          <a:p>
            <a:r>
              <a:rPr lang="en-US" sz="3500" b="1" dirty="0"/>
              <a:t>Summer</a:t>
            </a:r>
          </a:p>
          <a:p>
            <a:r>
              <a:rPr lang="en-US" sz="3500" b="1" dirty="0"/>
              <a:t>Arid/Semi-arid</a:t>
            </a:r>
          </a:p>
          <a:p>
            <a:r>
              <a:rPr lang="en-US" sz="3500" b="1" dirty="0"/>
              <a:t>Predominantly fleas</a:t>
            </a:r>
          </a:p>
          <a:p>
            <a:r>
              <a:rPr lang="en-US" sz="3500" b="1" baseline="0" dirty="0"/>
              <a:t>3 biovars </a:t>
            </a:r>
          </a:p>
          <a:p>
            <a:pPr lvl="1"/>
            <a:r>
              <a:rPr lang="en-US" sz="3200" b="1" i="1" baseline="0" dirty="0" err="1"/>
              <a:t>orientalis</a:t>
            </a:r>
            <a:r>
              <a:rPr lang="en-US" sz="3200" b="1" i="1" baseline="0" dirty="0"/>
              <a:t>, </a:t>
            </a:r>
          </a:p>
          <a:p>
            <a:pPr lvl="1"/>
            <a:r>
              <a:rPr lang="en-US" sz="3200" b="1" i="1" baseline="0" dirty="0" err="1"/>
              <a:t>antigua</a:t>
            </a:r>
            <a:r>
              <a:rPr lang="en-US" sz="3200" b="1" i="1" baseline="0" dirty="0"/>
              <a:t> </a:t>
            </a:r>
            <a:r>
              <a:rPr lang="en-US" sz="3200" b="1" i="0" baseline="0" dirty="0"/>
              <a:t>(in Africa)</a:t>
            </a:r>
          </a:p>
          <a:p>
            <a:pPr lvl="1"/>
            <a:r>
              <a:rPr lang="en-US" sz="3200" b="1" i="1" baseline="0" dirty="0" err="1"/>
              <a:t>mediaevalis</a:t>
            </a:r>
            <a:r>
              <a:rPr lang="en-US" sz="3200" b="1" i="0" baseline="0" dirty="0"/>
              <a:t> (Black Death) one serotype/one phage type</a:t>
            </a:r>
            <a:endParaRPr lang="en-US" sz="3200" b="1" dirty="0"/>
          </a:p>
        </p:txBody>
      </p:sp>
      <p:pic>
        <p:nvPicPr>
          <p:cNvPr id="3074" name="Picture 2" descr="Image result for plague transmission">
            <a:extLst>
              <a:ext uri="{FF2B5EF4-FFF2-40B4-BE49-F238E27FC236}">
                <a16:creationId xmlns:a16="http://schemas.microsoft.com/office/drawing/2014/main" id="{33B1C6BF-29CB-D14B-83B2-B10BDD266E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43289" y="1476744"/>
            <a:ext cx="6613317" cy="47139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7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5B70-D744-CF4D-8B8A-DEAB9F9E58DD}"/>
              </a:ext>
            </a:extLst>
          </p:cNvPr>
          <p:cNvSpPr>
            <a:spLocks noGrp="1"/>
          </p:cNvSpPr>
          <p:nvPr>
            <p:ph type="title"/>
          </p:nvPr>
        </p:nvSpPr>
        <p:spPr/>
        <p:txBody>
          <a:bodyPr/>
          <a:lstStyle/>
          <a:p>
            <a:pPr algn="l"/>
            <a:r>
              <a:rPr lang="en-US" b="1" dirty="0">
                <a:latin typeface="+mn-lt"/>
              </a:rPr>
              <a:t>Transmission</a:t>
            </a:r>
          </a:p>
        </p:txBody>
      </p:sp>
      <p:sp>
        <p:nvSpPr>
          <p:cNvPr id="3" name="Content Placeholder 2">
            <a:extLst>
              <a:ext uri="{FF2B5EF4-FFF2-40B4-BE49-F238E27FC236}">
                <a16:creationId xmlns:a16="http://schemas.microsoft.com/office/drawing/2014/main" id="{7BE8F1A1-697C-4542-B09E-382645E8315C}"/>
              </a:ext>
            </a:extLst>
          </p:cNvPr>
          <p:cNvSpPr>
            <a:spLocks noGrp="1"/>
          </p:cNvSpPr>
          <p:nvPr>
            <p:ph idx="1"/>
          </p:nvPr>
        </p:nvSpPr>
        <p:spPr>
          <a:xfrm>
            <a:off x="1171832" y="1841592"/>
            <a:ext cx="6158023" cy="4351338"/>
          </a:xfrm>
        </p:spPr>
        <p:txBody>
          <a:bodyPr>
            <a:normAutofit fontScale="92500" lnSpcReduction="20000"/>
          </a:bodyPr>
          <a:lstStyle/>
          <a:p>
            <a:r>
              <a:rPr lang="en-US" sz="3200" b="1" dirty="0"/>
              <a:t>Carnivores through predation on rodents</a:t>
            </a:r>
          </a:p>
          <a:p>
            <a:r>
              <a:rPr lang="en-US" sz="3200" b="1" dirty="0"/>
              <a:t>Accumulate through food chain</a:t>
            </a:r>
          </a:p>
          <a:p>
            <a:r>
              <a:rPr lang="en-US" sz="3200" b="1" dirty="0"/>
              <a:t>Flea transmission</a:t>
            </a:r>
          </a:p>
          <a:p>
            <a:r>
              <a:rPr lang="en-US" sz="3200" b="1" dirty="0"/>
              <a:t>Aerosols</a:t>
            </a:r>
          </a:p>
          <a:p>
            <a:r>
              <a:rPr lang="en-US" sz="3200" b="1" dirty="0"/>
              <a:t>Body fluids</a:t>
            </a:r>
          </a:p>
        </p:txBody>
      </p:sp>
      <p:pic>
        <p:nvPicPr>
          <p:cNvPr id="5" name="Picture 4" descr="Image of plague transmission through predators, rodents, and humans">
            <a:extLst>
              <a:ext uri="{FF2B5EF4-FFF2-40B4-BE49-F238E27FC236}">
                <a16:creationId xmlns:a16="http://schemas.microsoft.com/office/drawing/2014/main" id="{5DB0F2F9-AE84-4849-B51B-0083B4D807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5578" y="365125"/>
            <a:ext cx="4716436" cy="5784112"/>
          </a:xfrm>
          <a:prstGeom prst="rect">
            <a:avLst/>
          </a:prstGeom>
          <a:ln>
            <a:solidFill>
              <a:schemeClr val="tx1"/>
            </a:solidFill>
          </a:ln>
        </p:spPr>
      </p:pic>
    </p:spTree>
    <p:extLst>
      <p:ext uri="{BB962C8B-B14F-4D97-AF65-F5344CB8AC3E}">
        <p14:creationId xmlns:p14="http://schemas.microsoft.com/office/powerpoint/2010/main" val="336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mn-lt"/>
              </a:rPr>
              <a:t>Enzootic or Maintenance Hosts</a:t>
            </a:r>
          </a:p>
        </p:txBody>
      </p:sp>
      <p:sp>
        <p:nvSpPr>
          <p:cNvPr id="4" name="Content Placeholder 3"/>
          <p:cNvSpPr>
            <a:spLocks noGrp="1"/>
          </p:cNvSpPr>
          <p:nvPr>
            <p:ph idx="1"/>
          </p:nvPr>
        </p:nvSpPr>
        <p:spPr>
          <a:xfrm>
            <a:off x="1115749" y="1674909"/>
            <a:ext cx="11249246" cy="1955800"/>
          </a:xfrm>
        </p:spPr>
        <p:txBody>
          <a:bodyPr>
            <a:noAutofit/>
          </a:bodyPr>
          <a:lstStyle/>
          <a:p>
            <a:r>
              <a:rPr lang="en-US" sz="3200" b="1" i="1" dirty="0" err="1"/>
              <a:t>Microtus</a:t>
            </a:r>
            <a:r>
              <a:rPr lang="en-US" sz="3200" b="1" i="1" dirty="0"/>
              <a:t> </a:t>
            </a:r>
            <a:r>
              <a:rPr lang="en-US" sz="3200" b="1" i="1" dirty="0" err="1"/>
              <a:t>californicus</a:t>
            </a:r>
            <a:r>
              <a:rPr lang="en-US" sz="3200" b="1" dirty="0"/>
              <a:t> – vole</a:t>
            </a:r>
          </a:p>
          <a:p>
            <a:r>
              <a:rPr lang="en-US" sz="3200" b="1" i="1" dirty="0" err="1"/>
              <a:t>Onychomys</a:t>
            </a:r>
            <a:r>
              <a:rPr lang="en-US" sz="3200" b="1" i="1" dirty="0"/>
              <a:t> </a:t>
            </a:r>
            <a:r>
              <a:rPr lang="en-US" sz="3200" b="1" i="1" dirty="0" err="1"/>
              <a:t>leucogaster</a:t>
            </a:r>
            <a:r>
              <a:rPr lang="en-US" sz="3200" b="1" dirty="0"/>
              <a:t> – grasshopper mouse</a:t>
            </a:r>
          </a:p>
          <a:p>
            <a:r>
              <a:rPr lang="en-US" sz="3200" b="1" i="1" dirty="0" err="1"/>
              <a:t>Spermophilus</a:t>
            </a:r>
            <a:r>
              <a:rPr lang="en-US" sz="3200" b="1" i="1" dirty="0"/>
              <a:t> </a:t>
            </a:r>
            <a:r>
              <a:rPr lang="en-US" sz="3200" b="1" i="1" dirty="0" err="1"/>
              <a:t>variegatus</a:t>
            </a:r>
            <a:r>
              <a:rPr lang="en-US" sz="3200" b="1" dirty="0"/>
              <a:t> – rock squirrel</a:t>
            </a:r>
            <a:endParaRPr lang="en-US" sz="3200" b="1" i="1" dirty="0"/>
          </a:p>
        </p:txBody>
      </p:sp>
      <p:pic>
        <p:nvPicPr>
          <p:cNvPr id="5" name="Picture 4" descr="Vo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4004236"/>
            <a:ext cx="3077217" cy="2480237"/>
          </a:xfrm>
          <a:prstGeom prst="rect">
            <a:avLst/>
          </a:prstGeom>
          <a:ln>
            <a:solidFill>
              <a:schemeClr val="tx1"/>
            </a:solidFill>
          </a:ln>
        </p:spPr>
      </p:pic>
      <p:sp>
        <p:nvSpPr>
          <p:cNvPr id="6" name="TextBox 5"/>
          <p:cNvSpPr txBox="1"/>
          <p:nvPr/>
        </p:nvSpPr>
        <p:spPr>
          <a:xfrm>
            <a:off x="1981200" y="6125882"/>
            <a:ext cx="1027858" cy="369332"/>
          </a:xfrm>
          <a:prstGeom prst="rect">
            <a:avLst/>
          </a:prstGeom>
          <a:noFill/>
        </p:spPr>
        <p:txBody>
          <a:bodyPr wrap="none" rtlCol="0">
            <a:spAutoFit/>
          </a:bodyPr>
          <a:lstStyle/>
          <a:p>
            <a:r>
              <a:rPr lang="en-US" dirty="0">
                <a:solidFill>
                  <a:srgbClr val="FFFF00"/>
                </a:solidFill>
              </a:rPr>
              <a:t>J. </a:t>
            </a:r>
            <a:r>
              <a:rPr lang="en-US" dirty="0" err="1">
                <a:solidFill>
                  <a:srgbClr val="FFFF00"/>
                </a:solidFill>
              </a:rPr>
              <a:t>Maugh</a:t>
            </a:r>
            <a:endParaRPr lang="en-US" dirty="0">
              <a:solidFill>
                <a:srgbClr val="FFFF00"/>
              </a:solidFill>
            </a:endParaRPr>
          </a:p>
        </p:txBody>
      </p:sp>
      <p:pic>
        <p:nvPicPr>
          <p:cNvPr id="9" name="Picture 8" descr="Grasshopper mouse"/>
          <p:cNvPicPr>
            <a:picLocks noChangeAspect="1"/>
          </p:cNvPicPr>
          <p:nvPr/>
        </p:nvPicPr>
        <p:blipFill>
          <a:blip r:embed="rId4"/>
          <a:stretch>
            <a:fillRect/>
          </a:stretch>
        </p:blipFill>
        <p:spPr>
          <a:xfrm>
            <a:off x="4601217" y="4004236"/>
            <a:ext cx="3763118" cy="2480237"/>
          </a:xfrm>
          <a:prstGeom prst="rect">
            <a:avLst/>
          </a:prstGeom>
          <a:ln>
            <a:solidFill>
              <a:schemeClr val="tx1"/>
            </a:solidFill>
          </a:ln>
        </p:spPr>
      </p:pic>
      <p:sp>
        <p:nvSpPr>
          <p:cNvPr id="11" name="TextBox 10"/>
          <p:cNvSpPr txBox="1"/>
          <p:nvPr/>
        </p:nvSpPr>
        <p:spPr>
          <a:xfrm>
            <a:off x="5094941" y="6125882"/>
            <a:ext cx="1344802" cy="369332"/>
          </a:xfrm>
          <a:prstGeom prst="rect">
            <a:avLst/>
          </a:prstGeom>
          <a:noFill/>
        </p:spPr>
        <p:txBody>
          <a:bodyPr wrap="none" rtlCol="0">
            <a:spAutoFit/>
          </a:bodyPr>
          <a:lstStyle/>
          <a:p>
            <a:r>
              <a:rPr lang="en-US" dirty="0"/>
              <a:t>Smithsonian</a:t>
            </a:r>
          </a:p>
        </p:txBody>
      </p:sp>
      <p:pic>
        <p:nvPicPr>
          <p:cNvPr id="12" name="Picture 11" descr="Rock squirrel&#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6300" y="3854824"/>
            <a:ext cx="2981700" cy="3003176"/>
          </a:xfrm>
          <a:prstGeom prst="rect">
            <a:avLst/>
          </a:prstGeom>
          <a:ln>
            <a:solidFill>
              <a:schemeClr val="tx1"/>
            </a:solidFill>
          </a:ln>
        </p:spPr>
      </p:pic>
      <p:sp>
        <p:nvSpPr>
          <p:cNvPr id="16" name="TextBox 15"/>
          <p:cNvSpPr txBox="1"/>
          <p:nvPr/>
        </p:nvSpPr>
        <p:spPr>
          <a:xfrm>
            <a:off x="8128000" y="6495214"/>
            <a:ext cx="1287532" cy="369332"/>
          </a:xfrm>
          <a:prstGeom prst="rect">
            <a:avLst/>
          </a:prstGeom>
          <a:noFill/>
        </p:spPr>
        <p:txBody>
          <a:bodyPr wrap="none" rtlCol="0">
            <a:spAutoFit/>
          </a:bodyPr>
          <a:lstStyle/>
          <a:p>
            <a:r>
              <a:rPr lang="en-US" dirty="0">
                <a:solidFill>
                  <a:srgbClr val="FFFF00"/>
                </a:solidFill>
              </a:rPr>
              <a:t>Marc </a:t>
            </a:r>
            <a:r>
              <a:rPr lang="en-US" dirty="0" err="1">
                <a:solidFill>
                  <a:srgbClr val="FFFF00"/>
                </a:solidFill>
              </a:rPr>
              <a:t>Trinks</a:t>
            </a:r>
            <a:endParaRPr lang="en-US" dirty="0">
              <a:solidFill>
                <a:srgbClr val="FFFF00"/>
              </a:solidFill>
            </a:endParaRPr>
          </a:p>
        </p:txBody>
      </p:sp>
    </p:spTree>
    <p:extLst>
      <p:ext uri="{BB962C8B-B14F-4D97-AF65-F5344CB8AC3E}">
        <p14:creationId xmlns:p14="http://schemas.microsoft.com/office/powerpoint/2010/main" val="328448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ticle: Fleas of black footed ferrets (Mustela nitriles) and their potential role in the movement of plague">
            <a:extLst>
              <a:ext uri="{FF2B5EF4-FFF2-40B4-BE49-F238E27FC236}">
                <a16:creationId xmlns:a16="http://schemas.microsoft.com/office/drawing/2014/main" id="{EE1843E2-92A0-B149-86F7-8478F3E603A1}"/>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002353" y="53975"/>
            <a:ext cx="8570912" cy="6750050"/>
          </a:xfrm>
          <a:ln>
            <a:solidFill>
              <a:schemeClr val="tx1"/>
            </a:solidFill>
          </a:ln>
        </p:spPr>
      </p:pic>
    </p:spTree>
    <p:extLst>
      <p:ext uri="{BB962C8B-B14F-4D97-AF65-F5344CB8AC3E}">
        <p14:creationId xmlns:p14="http://schemas.microsoft.com/office/powerpoint/2010/main" val="88536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ticle: Flea control on prairie dogs (Cynomys spp) with fipronil bait pellets: potential plague mitigation tool for rapid field application and wildlife conservation">
            <a:extLst>
              <a:ext uri="{FF2B5EF4-FFF2-40B4-BE49-F238E27FC236}">
                <a16:creationId xmlns:a16="http://schemas.microsoft.com/office/drawing/2014/main" id="{8D59C2F3-7B96-0914-B637-D2B30E7E3C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2816" y="0"/>
            <a:ext cx="7386368" cy="6858000"/>
          </a:xfrm>
          <a:prstGeom prst="rect">
            <a:avLst/>
          </a:prstGeom>
        </p:spPr>
      </p:pic>
      <p:sp>
        <p:nvSpPr>
          <p:cNvPr id="6" name="TextBox 5">
            <a:extLst>
              <a:ext uri="{FF2B5EF4-FFF2-40B4-BE49-F238E27FC236}">
                <a16:creationId xmlns:a16="http://schemas.microsoft.com/office/drawing/2014/main" id="{35C91444-1871-ECE5-5F01-ECC88757EE12}"/>
              </a:ext>
            </a:extLst>
          </p:cNvPr>
          <p:cNvSpPr txBox="1"/>
          <p:nvPr/>
        </p:nvSpPr>
        <p:spPr>
          <a:xfrm>
            <a:off x="9959546" y="6450227"/>
            <a:ext cx="1107996" cy="369332"/>
          </a:xfrm>
          <a:prstGeom prst="rect">
            <a:avLst/>
          </a:prstGeom>
          <a:noFill/>
        </p:spPr>
        <p:txBody>
          <a:bodyPr wrap="none" rtlCol="0">
            <a:spAutoFit/>
          </a:bodyPr>
          <a:lstStyle/>
          <a:p>
            <a:r>
              <a:rPr lang="en-US" dirty="0"/>
              <a:t>Martinelli</a:t>
            </a:r>
          </a:p>
        </p:txBody>
      </p:sp>
    </p:spTree>
    <p:extLst>
      <p:ext uri="{BB962C8B-B14F-4D97-AF65-F5344CB8AC3E}">
        <p14:creationId xmlns:p14="http://schemas.microsoft.com/office/powerpoint/2010/main" val="263027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E057-05DB-AAF6-8A30-B747506DB04C}"/>
              </a:ext>
            </a:extLst>
          </p:cNvPr>
          <p:cNvSpPr>
            <a:spLocks noGrp="1"/>
          </p:cNvSpPr>
          <p:nvPr>
            <p:ph type="title"/>
          </p:nvPr>
        </p:nvSpPr>
        <p:spPr/>
        <p:txBody>
          <a:bodyPr/>
          <a:lstStyle/>
          <a:p>
            <a:pPr algn="l"/>
            <a:r>
              <a:rPr lang="en-US" b="1" dirty="0"/>
              <a:t>Rodents</a:t>
            </a:r>
          </a:p>
        </p:txBody>
      </p:sp>
      <p:sp>
        <p:nvSpPr>
          <p:cNvPr id="3" name="Content Placeholder 2">
            <a:extLst>
              <a:ext uri="{FF2B5EF4-FFF2-40B4-BE49-F238E27FC236}">
                <a16:creationId xmlns:a16="http://schemas.microsoft.com/office/drawing/2014/main" id="{CEA446EE-6563-00C8-E207-7364F5E1EDA9}"/>
              </a:ext>
            </a:extLst>
          </p:cNvPr>
          <p:cNvSpPr>
            <a:spLocks noGrp="1"/>
          </p:cNvSpPr>
          <p:nvPr>
            <p:ph idx="1"/>
          </p:nvPr>
        </p:nvSpPr>
        <p:spPr>
          <a:xfrm>
            <a:off x="2197730" y="2052116"/>
            <a:ext cx="7796540" cy="3997828"/>
          </a:xfrm>
        </p:spPr>
        <p:txBody>
          <a:bodyPr>
            <a:normAutofit/>
          </a:bodyPr>
          <a:lstStyle/>
          <a:p>
            <a:r>
              <a:rPr lang="en-US" sz="3200" b="1" dirty="0" err="1"/>
              <a:t>Aprox</a:t>
            </a:r>
            <a:r>
              <a:rPr lang="en-US" sz="3200" b="1" dirty="0"/>
              <a:t>. 2,200 species</a:t>
            </a:r>
          </a:p>
          <a:p>
            <a:r>
              <a:rPr lang="en-US" sz="3200" b="1" dirty="0"/>
              <a:t>5 suborders</a:t>
            </a:r>
          </a:p>
          <a:p>
            <a:r>
              <a:rPr lang="en-US" sz="3200" b="1" dirty="0"/>
              <a:t>34 families</a:t>
            </a:r>
          </a:p>
          <a:p>
            <a:r>
              <a:rPr lang="en-US" sz="3200" b="1" dirty="0"/>
              <a:t>481 genera</a:t>
            </a:r>
          </a:p>
        </p:txBody>
      </p:sp>
      <p:pic>
        <p:nvPicPr>
          <p:cNvPr id="2050" name="Picture 2" descr="Rodents - Types, List of families, Characteristics, &amp; Pictures">
            <a:extLst>
              <a:ext uri="{FF2B5EF4-FFF2-40B4-BE49-F238E27FC236}">
                <a16:creationId xmlns:a16="http://schemas.microsoft.com/office/drawing/2014/main" id="{E77C17D9-91B2-E7F0-EF4E-2B1E11ED71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8063" y="0"/>
            <a:ext cx="4833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486857-E57E-D3E6-4FE6-258D9BBF3403}"/>
              </a:ext>
            </a:extLst>
          </p:cNvPr>
          <p:cNvSpPr txBox="1"/>
          <p:nvPr/>
        </p:nvSpPr>
        <p:spPr>
          <a:xfrm>
            <a:off x="3046971" y="6387418"/>
            <a:ext cx="6098058" cy="369332"/>
          </a:xfrm>
          <a:prstGeom prst="rect">
            <a:avLst/>
          </a:prstGeom>
          <a:noFill/>
        </p:spPr>
        <p:txBody>
          <a:bodyPr wrap="square">
            <a:spAutoFit/>
          </a:bodyPr>
          <a:lstStyle/>
          <a:p>
            <a:r>
              <a:rPr lang="en-US" dirty="0"/>
              <a:t>https://</a:t>
            </a:r>
            <a:r>
              <a:rPr lang="en-US" dirty="0" err="1"/>
              <a:t>animalfact.com</a:t>
            </a:r>
            <a:r>
              <a:rPr lang="en-US" dirty="0"/>
              <a:t>/rodents/</a:t>
            </a:r>
          </a:p>
        </p:txBody>
      </p:sp>
    </p:spTree>
    <p:extLst>
      <p:ext uri="{BB962C8B-B14F-4D97-AF65-F5344CB8AC3E}">
        <p14:creationId xmlns:p14="http://schemas.microsoft.com/office/powerpoint/2010/main" val="1775146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rairie dog">
            <a:extLst>
              <a:ext uri="{FF2B5EF4-FFF2-40B4-BE49-F238E27FC236}">
                <a16:creationId xmlns:a16="http://schemas.microsoft.com/office/drawing/2014/main" id="{9071CF56-00F2-82CD-8A86-FBBC8251F9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67" y="1562612"/>
            <a:ext cx="5294716" cy="3732774"/>
          </a:xfrm>
          <a:prstGeom prst="rect">
            <a:avLst/>
          </a:prstGeom>
        </p:spPr>
      </p:pic>
      <p:pic>
        <p:nvPicPr>
          <p:cNvPr id="5" name="Picture 4" descr="Graph of prairie dog fleas before and after treatment">
            <a:extLst>
              <a:ext uri="{FF2B5EF4-FFF2-40B4-BE49-F238E27FC236}">
                <a16:creationId xmlns:a16="http://schemas.microsoft.com/office/drawing/2014/main" id="{E470C68D-2A50-F67E-6F96-320E9AF8E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3817" y="1476574"/>
            <a:ext cx="5294715" cy="3904851"/>
          </a:xfrm>
          <a:prstGeom prst="rect">
            <a:avLst/>
          </a:prstGeom>
        </p:spPr>
      </p:pic>
    </p:spTree>
    <p:extLst>
      <p:ext uri="{BB962C8B-B14F-4D97-AF65-F5344CB8AC3E}">
        <p14:creationId xmlns:p14="http://schemas.microsoft.com/office/powerpoint/2010/main" val="30954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B13E-35C5-2E35-6FA5-E835BB76CAD3}"/>
              </a:ext>
            </a:extLst>
          </p:cNvPr>
          <p:cNvSpPr>
            <a:spLocks noGrp="1"/>
          </p:cNvSpPr>
          <p:nvPr>
            <p:ph type="title"/>
          </p:nvPr>
        </p:nvSpPr>
        <p:spPr/>
        <p:txBody>
          <a:bodyPr/>
          <a:lstStyle/>
          <a:p>
            <a:pPr algn="l"/>
            <a:r>
              <a:rPr lang="en-US" b="1" dirty="0">
                <a:latin typeface="+mn-lt"/>
              </a:rPr>
              <a:t>Question</a:t>
            </a:r>
          </a:p>
        </p:txBody>
      </p:sp>
      <p:sp>
        <p:nvSpPr>
          <p:cNvPr id="3" name="Content Placeholder 2">
            <a:extLst>
              <a:ext uri="{FF2B5EF4-FFF2-40B4-BE49-F238E27FC236}">
                <a16:creationId xmlns:a16="http://schemas.microsoft.com/office/drawing/2014/main" id="{38DB913A-3FFC-1EE3-718D-C8B2F173264E}"/>
              </a:ext>
            </a:extLst>
          </p:cNvPr>
          <p:cNvSpPr>
            <a:spLocks noGrp="1"/>
          </p:cNvSpPr>
          <p:nvPr>
            <p:ph idx="1"/>
          </p:nvPr>
        </p:nvSpPr>
        <p:spPr/>
        <p:txBody>
          <a:bodyPr>
            <a:normAutofit/>
          </a:bodyPr>
          <a:lstStyle/>
          <a:p>
            <a:r>
              <a:rPr lang="en-US" sz="3200" b="1" dirty="0">
                <a:effectLst/>
                <a:latin typeface="Calibri" panose="020F0502020204030204" pitchFamily="34" charset="0"/>
                <a:ea typeface="Aptos" panose="020B0004020202020204" pitchFamily="34" charset="0"/>
              </a:rPr>
              <a:t>Name a major advantage of </a:t>
            </a:r>
            <a:r>
              <a:rPr lang="en-US" sz="3200" b="1" dirty="0" err="1">
                <a:effectLst/>
                <a:latin typeface="Calibri" panose="020F0502020204030204" pitchFamily="34" charset="0"/>
                <a:ea typeface="Aptos" panose="020B0004020202020204" pitchFamily="34" charset="0"/>
              </a:rPr>
              <a:t>FipBits</a:t>
            </a:r>
            <a:r>
              <a:rPr lang="en-US" sz="3200" b="1" dirty="0">
                <a:effectLst/>
                <a:latin typeface="Calibri" panose="020F0502020204030204" pitchFamily="34" charset="0"/>
                <a:ea typeface="Aptos" panose="020B0004020202020204" pitchFamily="34" charset="0"/>
              </a:rPr>
              <a:t> (fipronil baits) over pesticides, such as deltamethrin, for flea control in free-ranging prairie dogs. </a:t>
            </a:r>
            <a:endParaRPr lang="en-US" sz="3200" b="1" dirty="0"/>
          </a:p>
        </p:txBody>
      </p:sp>
    </p:spTree>
    <p:extLst>
      <p:ext uri="{BB962C8B-B14F-4D97-AF65-F5344CB8AC3E}">
        <p14:creationId xmlns:p14="http://schemas.microsoft.com/office/powerpoint/2010/main" val="190109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9636-FB7E-E077-4983-AD603C624256}"/>
              </a:ext>
            </a:extLst>
          </p:cNvPr>
          <p:cNvSpPr>
            <a:spLocks noGrp="1"/>
          </p:cNvSpPr>
          <p:nvPr>
            <p:ph type="title"/>
          </p:nvPr>
        </p:nvSpPr>
        <p:spPr/>
        <p:txBody>
          <a:bodyPr/>
          <a:lstStyle/>
          <a:p>
            <a:pPr algn="l"/>
            <a:r>
              <a:rPr lang="en-US" b="1" dirty="0"/>
              <a:t>Answer</a:t>
            </a:r>
          </a:p>
        </p:txBody>
      </p:sp>
      <p:sp>
        <p:nvSpPr>
          <p:cNvPr id="3" name="Content Placeholder 2">
            <a:extLst>
              <a:ext uri="{FF2B5EF4-FFF2-40B4-BE49-F238E27FC236}">
                <a16:creationId xmlns:a16="http://schemas.microsoft.com/office/drawing/2014/main" id="{8A3E40D5-74F2-6F0D-988D-2246AB66984B}"/>
              </a:ext>
            </a:extLst>
          </p:cNvPr>
          <p:cNvSpPr>
            <a:spLocks noGrp="1"/>
          </p:cNvSpPr>
          <p:nvPr>
            <p:ph idx="1"/>
          </p:nvPr>
        </p:nvSpPr>
        <p:spPr/>
        <p:txBody>
          <a:bodyPr>
            <a:normAutofit/>
          </a:bodyPr>
          <a:lstStyle/>
          <a:p>
            <a:r>
              <a:rPr lang="en-US" sz="3200" b="1" dirty="0">
                <a:effectLst/>
                <a:latin typeface="Calibri" panose="020F0502020204030204" pitchFamily="34" charset="0"/>
                <a:ea typeface="Aptos" panose="020B0004020202020204" pitchFamily="34" charset="0"/>
              </a:rPr>
              <a:t>Less impact on non-target species</a:t>
            </a:r>
            <a:r>
              <a:rPr lang="en-US" sz="3200" b="1" dirty="0">
                <a:effectLst/>
              </a:rPr>
              <a:t> </a:t>
            </a:r>
            <a:endParaRPr lang="en-US" sz="3200" b="1" dirty="0"/>
          </a:p>
        </p:txBody>
      </p:sp>
    </p:spTree>
    <p:extLst>
      <p:ext uri="{BB962C8B-B14F-4D97-AF65-F5344CB8AC3E}">
        <p14:creationId xmlns:p14="http://schemas.microsoft.com/office/powerpoint/2010/main" val="211248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B283-6EDE-5E49-B0D0-43075B02F120}"/>
              </a:ext>
            </a:extLst>
          </p:cNvPr>
          <p:cNvSpPr>
            <a:spLocks noGrp="1"/>
          </p:cNvSpPr>
          <p:nvPr>
            <p:ph type="title"/>
          </p:nvPr>
        </p:nvSpPr>
        <p:spPr/>
        <p:txBody>
          <a:bodyPr/>
          <a:lstStyle/>
          <a:p>
            <a:pPr algn="l"/>
            <a:r>
              <a:rPr lang="en-US" b="1" dirty="0">
                <a:latin typeface="+mn-lt"/>
              </a:rPr>
              <a:t>Clinical Signs</a:t>
            </a:r>
          </a:p>
        </p:txBody>
      </p:sp>
      <p:sp>
        <p:nvSpPr>
          <p:cNvPr id="3" name="Content Placeholder 2">
            <a:extLst>
              <a:ext uri="{FF2B5EF4-FFF2-40B4-BE49-F238E27FC236}">
                <a16:creationId xmlns:a16="http://schemas.microsoft.com/office/drawing/2014/main" id="{BD183EDC-F7D9-254F-A921-F650CD9FC5B3}"/>
              </a:ext>
            </a:extLst>
          </p:cNvPr>
          <p:cNvSpPr>
            <a:spLocks noGrp="1"/>
          </p:cNvSpPr>
          <p:nvPr>
            <p:ph idx="1"/>
          </p:nvPr>
        </p:nvSpPr>
        <p:spPr>
          <a:xfrm>
            <a:off x="1050851" y="1711841"/>
            <a:ext cx="6746263" cy="5146159"/>
          </a:xfrm>
        </p:spPr>
        <p:txBody>
          <a:bodyPr>
            <a:normAutofit/>
          </a:bodyPr>
          <a:lstStyle/>
          <a:p>
            <a:r>
              <a:rPr lang="en-US" sz="2800" b="1" dirty="0"/>
              <a:t>Rodents – subacute, mild, severe, and may have high fatality rates</a:t>
            </a:r>
          </a:p>
          <a:p>
            <a:r>
              <a:rPr lang="en-US" sz="2800" b="1" dirty="0"/>
              <a:t>Hemorrhagic buboes and splenomegaly, die in 3-5 days</a:t>
            </a:r>
          </a:p>
          <a:p>
            <a:r>
              <a:rPr lang="en-US" sz="2800" b="1" dirty="0"/>
              <a:t>Cats - abscesses, lymphadenopathy (submandibular and cervical LN), lethargy, fever, secondary pneumonia, mortality 50%</a:t>
            </a:r>
          </a:p>
          <a:p>
            <a:endParaRPr lang="en-US" dirty="0"/>
          </a:p>
        </p:txBody>
      </p:sp>
      <p:pic>
        <p:nvPicPr>
          <p:cNvPr id="7" name="Picture 6" descr="Photo of a lion on a wood plank">
            <a:extLst>
              <a:ext uri="{FF2B5EF4-FFF2-40B4-BE49-F238E27FC236}">
                <a16:creationId xmlns:a16="http://schemas.microsoft.com/office/drawing/2014/main" id="{E13FBE39-D8F3-7042-87AE-B33B315F71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97114" y="1483241"/>
            <a:ext cx="4152640" cy="3891517"/>
          </a:xfrm>
          <a:prstGeom prst="rect">
            <a:avLst/>
          </a:prstGeom>
          <a:ln>
            <a:solidFill>
              <a:schemeClr val="tx1"/>
            </a:solidFill>
          </a:ln>
        </p:spPr>
      </p:pic>
    </p:spTree>
    <p:extLst>
      <p:ext uri="{BB962C8B-B14F-4D97-AF65-F5344CB8AC3E}">
        <p14:creationId xmlns:p14="http://schemas.microsoft.com/office/powerpoint/2010/main" val="60596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F255-E9E0-1543-8EF8-EF5F16F1A869}"/>
              </a:ext>
            </a:extLst>
          </p:cNvPr>
          <p:cNvSpPr>
            <a:spLocks noGrp="1"/>
          </p:cNvSpPr>
          <p:nvPr>
            <p:ph type="title"/>
          </p:nvPr>
        </p:nvSpPr>
        <p:spPr/>
        <p:txBody>
          <a:bodyPr/>
          <a:lstStyle/>
          <a:p>
            <a:pPr algn="l"/>
            <a:r>
              <a:rPr lang="en-US" b="1" dirty="0">
                <a:latin typeface="+mn-lt"/>
              </a:rPr>
              <a:t>Clinical Signs</a:t>
            </a:r>
          </a:p>
        </p:txBody>
      </p:sp>
      <p:sp>
        <p:nvSpPr>
          <p:cNvPr id="3" name="Content Placeholder 2">
            <a:extLst>
              <a:ext uri="{FF2B5EF4-FFF2-40B4-BE49-F238E27FC236}">
                <a16:creationId xmlns:a16="http://schemas.microsoft.com/office/drawing/2014/main" id="{61C74F54-6A4A-F441-AE63-43D872676529}"/>
              </a:ext>
            </a:extLst>
          </p:cNvPr>
          <p:cNvSpPr>
            <a:spLocks noGrp="1"/>
          </p:cNvSpPr>
          <p:nvPr>
            <p:ph idx="1"/>
          </p:nvPr>
        </p:nvSpPr>
        <p:spPr>
          <a:xfrm>
            <a:off x="1148731" y="1323484"/>
            <a:ext cx="7992686" cy="4351338"/>
          </a:xfrm>
        </p:spPr>
        <p:txBody>
          <a:bodyPr/>
          <a:lstStyle/>
          <a:p>
            <a:r>
              <a:rPr lang="en-US" sz="2700" b="1" dirty="0"/>
              <a:t>Dogs – only fever experimentally, may have lethargy, fever, dyspnea</a:t>
            </a:r>
          </a:p>
          <a:p>
            <a:r>
              <a:rPr lang="en-US" sz="2700" b="1" dirty="0"/>
              <a:t>Humans – signs in 2-6 days, fever, chills, headache, aches, vomiting, nausea, bubo (acutely swollen, painful lymph node), septicemia, gangrene (black death), coagulopathies, multiple organ failure</a:t>
            </a:r>
          </a:p>
          <a:p>
            <a:endParaRPr lang="en-US" dirty="0"/>
          </a:p>
        </p:txBody>
      </p:sp>
      <p:pic>
        <p:nvPicPr>
          <p:cNvPr id="4" name="Picture 3" descr="Photo of a wolf">
            <a:extLst>
              <a:ext uri="{FF2B5EF4-FFF2-40B4-BE49-F238E27FC236}">
                <a16:creationId xmlns:a16="http://schemas.microsoft.com/office/drawing/2014/main" id="{CB185314-A488-F043-8B23-F13E296489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1348" y="314043"/>
            <a:ext cx="3260651" cy="2169587"/>
          </a:xfrm>
          <a:prstGeom prst="rect">
            <a:avLst/>
          </a:prstGeom>
          <a:ln>
            <a:solidFill>
              <a:schemeClr val="tx1"/>
            </a:solidFill>
          </a:ln>
        </p:spPr>
      </p:pic>
      <p:pic>
        <p:nvPicPr>
          <p:cNvPr id="12290" name="Picture 2" descr="Three images showing different forms of plague.  The first one showing a person with bubonic plage which is shows a large lump in his groin, the second is of Septicemic plague which shows a person's foot that is swollen and bruised, and the third image is Pneumonic plague which shows an ex-ray of a persons lungs. ">
            <a:extLst>
              <a:ext uri="{FF2B5EF4-FFF2-40B4-BE49-F238E27FC236}">
                <a16:creationId xmlns:a16="http://schemas.microsoft.com/office/drawing/2014/main" id="{89B0C3D1-7DE9-4C4C-B61C-6B7DF2BE6A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0904" y="5113020"/>
            <a:ext cx="5199608" cy="17216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4ABDF3-C16A-944E-BC3B-BD136F03D7B2}"/>
              </a:ext>
            </a:extLst>
          </p:cNvPr>
          <p:cNvSpPr/>
          <p:nvPr/>
        </p:nvSpPr>
        <p:spPr>
          <a:xfrm>
            <a:off x="8140512" y="6049944"/>
            <a:ext cx="3166895" cy="646331"/>
          </a:xfrm>
          <a:prstGeom prst="rect">
            <a:avLst/>
          </a:prstGeom>
        </p:spPr>
        <p:txBody>
          <a:bodyPr wrap="square">
            <a:spAutoFit/>
          </a:bodyPr>
          <a:lstStyle/>
          <a:p>
            <a:r>
              <a:rPr lang="en-US" dirty="0"/>
              <a:t>https://</a:t>
            </a:r>
            <a:r>
              <a:rPr lang="en-US" dirty="0" err="1"/>
              <a:t>www.cdc.gov</a:t>
            </a:r>
            <a:r>
              <a:rPr lang="en-US" dirty="0"/>
              <a:t>/plague/symptoms/</a:t>
            </a:r>
            <a:r>
              <a:rPr lang="en-US" dirty="0" err="1"/>
              <a:t>index.html</a:t>
            </a:r>
            <a:endParaRPr lang="en-US" dirty="0"/>
          </a:p>
        </p:txBody>
      </p:sp>
    </p:spTree>
    <p:extLst>
      <p:ext uri="{BB962C8B-B14F-4D97-AF65-F5344CB8AC3E}">
        <p14:creationId xmlns:p14="http://schemas.microsoft.com/office/powerpoint/2010/main" val="100854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765D-03E2-C34E-9B37-276A60F452A4}"/>
              </a:ext>
            </a:extLst>
          </p:cNvPr>
          <p:cNvSpPr>
            <a:spLocks noGrp="1"/>
          </p:cNvSpPr>
          <p:nvPr>
            <p:ph type="title"/>
          </p:nvPr>
        </p:nvSpPr>
        <p:spPr/>
        <p:txBody>
          <a:bodyPr/>
          <a:lstStyle/>
          <a:p>
            <a:pPr algn="l"/>
            <a:r>
              <a:rPr lang="en-US" b="1" dirty="0">
                <a:latin typeface="+mn-lt"/>
              </a:rPr>
              <a:t>Diagnosis</a:t>
            </a:r>
          </a:p>
        </p:txBody>
      </p:sp>
      <p:sp>
        <p:nvSpPr>
          <p:cNvPr id="3" name="Content Placeholder 2">
            <a:extLst>
              <a:ext uri="{FF2B5EF4-FFF2-40B4-BE49-F238E27FC236}">
                <a16:creationId xmlns:a16="http://schemas.microsoft.com/office/drawing/2014/main" id="{2B19520B-5245-7146-98AF-8E96A9245D16}"/>
              </a:ext>
            </a:extLst>
          </p:cNvPr>
          <p:cNvSpPr>
            <a:spLocks noGrp="1"/>
          </p:cNvSpPr>
          <p:nvPr>
            <p:ph idx="1"/>
          </p:nvPr>
        </p:nvSpPr>
        <p:spPr>
          <a:xfrm>
            <a:off x="1037138" y="1742734"/>
            <a:ext cx="4775791" cy="4351338"/>
          </a:xfrm>
        </p:spPr>
        <p:txBody>
          <a:bodyPr>
            <a:normAutofit fontScale="92500" lnSpcReduction="20000"/>
          </a:bodyPr>
          <a:lstStyle/>
          <a:p>
            <a:r>
              <a:rPr lang="en-US" sz="3200" b="1" dirty="0"/>
              <a:t>Gram stain</a:t>
            </a:r>
          </a:p>
          <a:p>
            <a:r>
              <a:rPr lang="en-US" sz="3200" b="1" dirty="0"/>
              <a:t>Wright Giemsa</a:t>
            </a:r>
          </a:p>
          <a:p>
            <a:r>
              <a:rPr lang="en-US" sz="3200" b="1" dirty="0"/>
              <a:t>Bipolar-staining gram negative bacillus</a:t>
            </a:r>
          </a:p>
          <a:p>
            <a:r>
              <a:rPr lang="en-US" sz="3200" b="1" dirty="0"/>
              <a:t>Culture</a:t>
            </a:r>
          </a:p>
          <a:p>
            <a:r>
              <a:rPr lang="en-US" sz="3200" b="1" dirty="0"/>
              <a:t>PCR</a:t>
            </a:r>
          </a:p>
          <a:p>
            <a:r>
              <a:rPr lang="en-US" sz="3200" b="1" dirty="0"/>
              <a:t>Serology</a:t>
            </a:r>
          </a:p>
        </p:txBody>
      </p:sp>
      <p:pic>
        <p:nvPicPr>
          <p:cNvPr id="13314" name="Picture 2" descr="Dark stained bipolar ends of Yersinia pestis can clearly be seen in... |  Download Scientific Diagram">
            <a:extLst>
              <a:ext uri="{FF2B5EF4-FFF2-40B4-BE49-F238E27FC236}">
                <a16:creationId xmlns:a16="http://schemas.microsoft.com/office/drawing/2014/main" id="{BAFD5ADB-CF87-A143-9F4B-4CBD2D50B2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2929" y="1382380"/>
            <a:ext cx="6379071" cy="3933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BF07669-E095-3841-B13F-EF138CBD233A}"/>
              </a:ext>
            </a:extLst>
          </p:cNvPr>
          <p:cNvSpPr/>
          <p:nvPr/>
        </p:nvSpPr>
        <p:spPr>
          <a:xfrm>
            <a:off x="6096000" y="5410204"/>
            <a:ext cx="6096000" cy="923330"/>
          </a:xfrm>
          <a:prstGeom prst="rect">
            <a:avLst/>
          </a:prstGeom>
        </p:spPr>
        <p:txBody>
          <a:bodyPr>
            <a:spAutoFit/>
          </a:bodyPr>
          <a:lstStyle/>
          <a:p>
            <a:r>
              <a:rPr lang="en-US" dirty="0"/>
              <a:t>https://</a:t>
            </a:r>
            <a:r>
              <a:rPr lang="en-US" dirty="0" err="1"/>
              <a:t>www.researchgate.net</a:t>
            </a:r>
            <a:r>
              <a:rPr lang="en-US" dirty="0"/>
              <a:t>/figure/Dark-stained-bipolar-ends-of-Yersinia-pestis-can-clearly-be-seen-in-this-Wrights-stain_fig4_7565384</a:t>
            </a:r>
          </a:p>
        </p:txBody>
      </p:sp>
    </p:spTree>
    <p:extLst>
      <p:ext uri="{BB962C8B-B14F-4D97-AF65-F5344CB8AC3E}">
        <p14:creationId xmlns:p14="http://schemas.microsoft.com/office/powerpoint/2010/main" val="27272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D00C-3010-FC4D-8C17-C90C8FA6462D}"/>
              </a:ext>
            </a:extLst>
          </p:cNvPr>
          <p:cNvSpPr>
            <a:spLocks noGrp="1"/>
          </p:cNvSpPr>
          <p:nvPr>
            <p:ph type="title"/>
          </p:nvPr>
        </p:nvSpPr>
        <p:spPr/>
        <p:txBody>
          <a:bodyPr/>
          <a:lstStyle/>
          <a:p>
            <a:pPr algn="l"/>
            <a:r>
              <a:rPr lang="en-US" b="1" dirty="0">
                <a:latin typeface="+mn-lt"/>
              </a:rPr>
              <a:t>Prevention</a:t>
            </a:r>
          </a:p>
        </p:txBody>
      </p:sp>
      <p:sp>
        <p:nvSpPr>
          <p:cNvPr id="3" name="Content Placeholder 2">
            <a:extLst>
              <a:ext uri="{FF2B5EF4-FFF2-40B4-BE49-F238E27FC236}">
                <a16:creationId xmlns:a16="http://schemas.microsoft.com/office/drawing/2014/main" id="{B8454D6A-7154-BF48-B4F1-CC75B38B3846}"/>
              </a:ext>
            </a:extLst>
          </p:cNvPr>
          <p:cNvSpPr>
            <a:spLocks noGrp="1"/>
          </p:cNvSpPr>
          <p:nvPr>
            <p:ph idx="1"/>
          </p:nvPr>
        </p:nvSpPr>
        <p:spPr>
          <a:xfrm>
            <a:off x="1100470" y="1825625"/>
            <a:ext cx="5456274" cy="4351338"/>
          </a:xfrm>
        </p:spPr>
        <p:txBody>
          <a:bodyPr>
            <a:normAutofit/>
          </a:bodyPr>
          <a:lstStyle/>
          <a:p>
            <a:r>
              <a:rPr lang="en-US" sz="3200" b="1" dirty="0"/>
              <a:t>Control flea vectors</a:t>
            </a:r>
          </a:p>
          <a:p>
            <a:r>
              <a:rPr lang="en-US" sz="3200" b="1" dirty="0"/>
              <a:t>Avoid rodents/exclude rodents</a:t>
            </a:r>
          </a:p>
          <a:p>
            <a:r>
              <a:rPr lang="en-US" sz="3200" b="1" dirty="0"/>
              <a:t>Flea prevention</a:t>
            </a:r>
          </a:p>
        </p:txBody>
      </p:sp>
      <p:pic>
        <p:nvPicPr>
          <p:cNvPr id="21506" name="Picture 2" descr="Sylvatic plague hits prairie dogs, ferrets in Badlands | The Mitchell  Republic">
            <a:extLst>
              <a:ext uri="{FF2B5EF4-FFF2-40B4-BE49-F238E27FC236}">
                <a16:creationId xmlns:a16="http://schemas.microsoft.com/office/drawing/2014/main" id="{4B262F99-E920-1F45-85BE-DCB9DD75F2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62354" y="1371943"/>
            <a:ext cx="5479928" cy="3422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2F86D2-5E42-B146-AC09-C7777B9D312D}"/>
              </a:ext>
            </a:extLst>
          </p:cNvPr>
          <p:cNvSpPr/>
          <p:nvPr/>
        </p:nvSpPr>
        <p:spPr>
          <a:xfrm>
            <a:off x="6556744" y="5253633"/>
            <a:ext cx="4352260" cy="923330"/>
          </a:xfrm>
          <a:prstGeom prst="rect">
            <a:avLst/>
          </a:prstGeom>
        </p:spPr>
        <p:txBody>
          <a:bodyPr wrap="square">
            <a:spAutoFit/>
          </a:bodyPr>
          <a:lstStyle/>
          <a:p>
            <a:r>
              <a:rPr lang="en-US" dirty="0"/>
              <a:t>https://</a:t>
            </a:r>
            <a:r>
              <a:rPr lang="en-US" dirty="0" err="1"/>
              <a:t>www.mitchellrepublic.com</a:t>
            </a:r>
            <a:r>
              <a:rPr lang="en-US" dirty="0"/>
              <a:t>/sports/2104687-Sylvatic-plague-hits-prairie-dogs-ferrets-in-Badlands</a:t>
            </a:r>
          </a:p>
        </p:txBody>
      </p:sp>
    </p:spTree>
    <p:extLst>
      <p:ext uri="{BB962C8B-B14F-4D97-AF65-F5344CB8AC3E}">
        <p14:creationId xmlns:p14="http://schemas.microsoft.com/office/powerpoint/2010/main" val="31496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6BF2-1888-D54F-8BDD-C309C2D15FBB}"/>
              </a:ext>
            </a:extLst>
          </p:cNvPr>
          <p:cNvSpPr>
            <a:spLocks noGrp="1"/>
          </p:cNvSpPr>
          <p:nvPr>
            <p:ph type="title"/>
          </p:nvPr>
        </p:nvSpPr>
        <p:spPr/>
        <p:txBody>
          <a:bodyPr/>
          <a:lstStyle/>
          <a:p>
            <a:pPr algn="l"/>
            <a:r>
              <a:rPr lang="en-US" b="1" dirty="0">
                <a:latin typeface="+mn-lt"/>
              </a:rPr>
              <a:t>Treatment</a:t>
            </a:r>
          </a:p>
        </p:txBody>
      </p:sp>
      <p:sp>
        <p:nvSpPr>
          <p:cNvPr id="3" name="Content Placeholder 2">
            <a:extLst>
              <a:ext uri="{FF2B5EF4-FFF2-40B4-BE49-F238E27FC236}">
                <a16:creationId xmlns:a16="http://schemas.microsoft.com/office/drawing/2014/main" id="{FCBB7544-49CB-1B48-92DE-F90F2375477F}"/>
              </a:ext>
            </a:extLst>
          </p:cNvPr>
          <p:cNvSpPr>
            <a:spLocks noGrp="1"/>
          </p:cNvSpPr>
          <p:nvPr>
            <p:ph idx="1"/>
          </p:nvPr>
        </p:nvSpPr>
        <p:spPr>
          <a:xfrm>
            <a:off x="1124465" y="2052116"/>
            <a:ext cx="10157254" cy="4188046"/>
          </a:xfrm>
        </p:spPr>
        <p:txBody>
          <a:bodyPr>
            <a:noAutofit/>
          </a:bodyPr>
          <a:lstStyle/>
          <a:p>
            <a:r>
              <a:rPr lang="en-US" sz="2800" b="1" dirty="0"/>
              <a:t>Humans- gentamicin and </a:t>
            </a:r>
            <a:r>
              <a:rPr lang="en-US" sz="2800" b="1" dirty="0" err="1"/>
              <a:t>fluroquinolones</a:t>
            </a:r>
            <a:r>
              <a:rPr lang="en-US" sz="2800" b="1" dirty="0"/>
              <a:t> 10-14 days (</a:t>
            </a:r>
            <a:r>
              <a:rPr lang="en-US" sz="2800" b="1" dirty="0">
                <a:hlinkClick r:id="rId2"/>
              </a:rPr>
              <a:t>https://www.cdc.gov/plague/healthcare/clinicians.html</a:t>
            </a:r>
            <a:r>
              <a:rPr lang="en-US" sz="2800" b="1" dirty="0"/>
              <a:t>)</a:t>
            </a:r>
          </a:p>
          <a:p>
            <a:r>
              <a:rPr lang="en-US" sz="2800" b="1" dirty="0"/>
              <a:t>Veterinarians</a:t>
            </a:r>
          </a:p>
          <a:p>
            <a:pPr lvl="1"/>
            <a:r>
              <a:rPr lang="en-US" sz="2800" b="1" dirty="0"/>
              <a:t>Aminoglycosides</a:t>
            </a:r>
          </a:p>
          <a:p>
            <a:pPr lvl="1"/>
            <a:r>
              <a:rPr lang="en-US" sz="2800" b="1" dirty="0" err="1"/>
              <a:t>Fluroquinolones</a:t>
            </a:r>
            <a:endParaRPr lang="en-US" sz="2800" b="1" dirty="0"/>
          </a:p>
          <a:p>
            <a:pPr lvl="1"/>
            <a:r>
              <a:rPr lang="en-US" sz="2800" b="1" dirty="0"/>
              <a:t>Tetracycline</a:t>
            </a:r>
          </a:p>
          <a:p>
            <a:pPr lvl="1"/>
            <a:r>
              <a:rPr lang="en-US" sz="2800" b="1" dirty="0"/>
              <a:t>Isolate and take precautions for 48 hours post-treatment initiation</a:t>
            </a:r>
          </a:p>
        </p:txBody>
      </p:sp>
    </p:spTree>
    <p:extLst>
      <p:ext uri="{BB962C8B-B14F-4D97-AF65-F5344CB8AC3E}">
        <p14:creationId xmlns:p14="http://schemas.microsoft.com/office/powerpoint/2010/main" val="710030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DCEB-9AC1-744C-8305-B0D0FEE85A32}"/>
              </a:ext>
            </a:extLst>
          </p:cNvPr>
          <p:cNvSpPr>
            <a:spLocks noGrp="1"/>
          </p:cNvSpPr>
          <p:nvPr>
            <p:ph type="title"/>
          </p:nvPr>
        </p:nvSpPr>
        <p:spPr>
          <a:xfrm>
            <a:off x="2485097" y="585033"/>
            <a:ext cx="10515600" cy="1325563"/>
          </a:xfrm>
        </p:spPr>
        <p:txBody>
          <a:bodyPr/>
          <a:lstStyle/>
          <a:p>
            <a:pPr algn="l"/>
            <a:r>
              <a:rPr lang="en-US" b="1" dirty="0">
                <a:latin typeface="+mn-lt"/>
              </a:rPr>
              <a:t>Toxoplasmosis</a:t>
            </a:r>
          </a:p>
        </p:txBody>
      </p:sp>
      <p:pic>
        <p:nvPicPr>
          <p:cNvPr id="6150" name="Picture 6" descr="Fig. 1. Toxoplasma life cycle. Wikipedia, Public Domain">
            <a:extLst>
              <a:ext uri="{FF2B5EF4-FFF2-40B4-BE49-F238E27FC236}">
                <a16:creationId xmlns:a16="http://schemas.microsoft.com/office/drawing/2014/main" id="{F05BD461-B3AB-2249-B345-FDFBCDE14EB1}"/>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83981" y="1478110"/>
            <a:ext cx="7471467" cy="46988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AD1B1-A573-5640-A8F9-633895A7FE40}"/>
              </a:ext>
            </a:extLst>
          </p:cNvPr>
          <p:cNvSpPr/>
          <p:nvPr/>
        </p:nvSpPr>
        <p:spPr>
          <a:xfrm>
            <a:off x="5898468" y="6311900"/>
            <a:ext cx="5923994" cy="369332"/>
          </a:xfrm>
          <a:prstGeom prst="rect">
            <a:avLst/>
          </a:prstGeom>
        </p:spPr>
        <p:txBody>
          <a:bodyPr wrap="none">
            <a:spAutoFit/>
          </a:bodyPr>
          <a:lstStyle/>
          <a:p>
            <a:r>
              <a:rPr lang="en-US" dirty="0"/>
              <a:t>http://</a:t>
            </a:r>
            <a:r>
              <a:rPr lang="en-US" dirty="0" err="1"/>
              <a:t>www.abcdcatsvets.org</a:t>
            </a:r>
            <a:r>
              <a:rPr lang="en-US" dirty="0"/>
              <a:t>/toxoplasma-gondii-infection-2/</a:t>
            </a:r>
          </a:p>
        </p:txBody>
      </p:sp>
    </p:spTree>
    <p:extLst>
      <p:ext uri="{BB962C8B-B14F-4D97-AF65-F5344CB8AC3E}">
        <p14:creationId xmlns:p14="http://schemas.microsoft.com/office/powerpoint/2010/main" val="123618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F35-8FF9-0442-A163-5C604384CF31}"/>
              </a:ext>
            </a:extLst>
          </p:cNvPr>
          <p:cNvSpPr>
            <a:spLocks noGrp="1"/>
          </p:cNvSpPr>
          <p:nvPr>
            <p:ph type="title"/>
          </p:nvPr>
        </p:nvSpPr>
        <p:spPr/>
        <p:txBody>
          <a:bodyPr/>
          <a:lstStyle/>
          <a:p>
            <a:pPr algn="l"/>
            <a:r>
              <a:rPr lang="en-US" b="1" dirty="0">
                <a:latin typeface="+mn-lt"/>
              </a:rPr>
              <a:t>Where do I learn more about this?</a:t>
            </a:r>
          </a:p>
        </p:txBody>
      </p:sp>
      <p:pic>
        <p:nvPicPr>
          <p:cNvPr id="5" name="Content Placeholder 4" descr="Merck veterinary manual">
            <a:extLst>
              <a:ext uri="{FF2B5EF4-FFF2-40B4-BE49-F238E27FC236}">
                <a16:creationId xmlns:a16="http://schemas.microsoft.com/office/drawing/2014/main" id="{0E0AFA19-1F01-0849-B359-1D729B0E331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5166" y="1909697"/>
            <a:ext cx="5660834" cy="1719747"/>
          </a:xfrm>
          <a:ln>
            <a:solidFill>
              <a:schemeClr val="tx1"/>
            </a:solidFill>
          </a:ln>
        </p:spPr>
      </p:pic>
      <p:pic>
        <p:nvPicPr>
          <p:cNvPr id="7" name="Picture 6" descr="AVMA website on toxoplasmosis">
            <a:extLst>
              <a:ext uri="{FF2B5EF4-FFF2-40B4-BE49-F238E27FC236}">
                <a16:creationId xmlns:a16="http://schemas.microsoft.com/office/drawing/2014/main" id="{64AF72E9-1BE5-6D49-AC3B-FC28D2DCC0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3962" y="3848453"/>
            <a:ext cx="6471684" cy="2561708"/>
          </a:xfrm>
          <a:prstGeom prst="rect">
            <a:avLst/>
          </a:prstGeom>
          <a:ln>
            <a:solidFill>
              <a:schemeClr val="tx1"/>
            </a:solidFill>
          </a:ln>
        </p:spPr>
      </p:pic>
    </p:spTree>
    <p:extLst>
      <p:ext uri="{BB962C8B-B14F-4D97-AF65-F5344CB8AC3E}">
        <p14:creationId xmlns:p14="http://schemas.microsoft.com/office/powerpoint/2010/main" val="98707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E639-91E9-8ED7-CEBB-CA7206878C7A}"/>
              </a:ext>
            </a:extLst>
          </p:cNvPr>
          <p:cNvSpPr>
            <a:spLocks noGrp="1"/>
          </p:cNvSpPr>
          <p:nvPr>
            <p:ph type="title"/>
          </p:nvPr>
        </p:nvSpPr>
        <p:spPr/>
        <p:txBody>
          <a:bodyPr/>
          <a:lstStyle/>
          <a:p>
            <a:r>
              <a:rPr lang="en-US" b="1" dirty="0">
                <a:latin typeface="+mn-lt"/>
              </a:rPr>
              <a:t>Rodents?</a:t>
            </a:r>
          </a:p>
        </p:txBody>
      </p:sp>
      <p:sp>
        <p:nvSpPr>
          <p:cNvPr id="3" name="Content Placeholder 2">
            <a:extLst>
              <a:ext uri="{FF2B5EF4-FFF2-40B4-BE49-F238E27FC236}">
                <a16:creationId xmlns:a16="http://schemas.microsoft.com/office/drawing/2014/main" id="{4DAEEC8D-80DA-5634-5818-68853D3F681B}"/>
              </a:ext>
            </a:extLst>
          </p:cNvPr>
          <p:cNvSpPr>
            <a:spLocks noGrp="1"/>
          </p:cNvSpPr>
          <p:nvPr>
            <p:ph idx="1"/>
          </p:nvPr>
        </p:nvSpPr>
        <p:spPr/>
        <p:txBody>
          <a:bodyPr/>
          <a:lstStyle/>
          <a:p>
            <a:endParaRPr lang="en-US"/>
          </a:p>
        </p:txBody>
      </p:sp>
      <p:pic>
        <p:nvPicPr>
          <p:cNvPr id="1026" name="Picture 2" descr="Rodents Vector set stock photo from shutter stock that has rabbits, mice, beavers, hedgehogs and rodents but not all animals are actually rodents">
            <a:extLst>
              <a:ext uri="{FF2B5EF4-FFF2-40B4-BE49-F238E27FC236}">
                <a16:creationId xmlns:a16="http://schemas.microsoft.com/office/drawing/2014/main" id="{BBC8D904-84DD-D7A9-97D6-D08D6B6289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776" y="590807"/>
            <a:ext cx="7500937" cy="567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373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A0B5-2CE3-3046-BA35-0A2CF19151CB}"/>
              </a:ext>
            </a:extLst>
          </p:cNvPr>
          <p:cNvSpPr>
            <a:spLocks noGrp="1"/>
          </p:cNvSpPr>
          <p:nvPr>
            <p:ph type="title"/>
          </p:nvPr>
        </p:nvSpPr>
        <p:spPr/>
        <p:txBody>
          <a:bodyPr/>
          <a:lstStyle/>
          <a:p>
            <a:pPr algn="l"/>
            <a:r>
              <a:rPr lang="en-US" b="1" dirty="0">
                <a:latin typeface="+mn-lt"/>
              </a:rPr>
              <a:t>Toxoplasmosis</a:t>
            </a:r>
          </a:p>
        </p:txBody>
      </p:sp>
      <p:sp>
        <p:nvSpPr>
          <p:cNvPr id="3" name="Content Placeholder 2">
            <a:extLst>
              <a:ext uri="{FF2B5EF4-FFF2-40B4-BE49-F238E27FC236}">
                <a16:creationId xmlns:a16="http://schemas.microsoft.com/office/drawing/2014/main" id="{350469F4-DFE4-2F49-A1D6-095D5872D763}"/>
              </a:ext>
            </a:extLst>
          </p:cNvPr>
          <p:cNvSpPr>
            <a:spLocks noGrp="1"/>
          </p:cNvSpPr>
          <p:nvPr>
            <p:ph idx="1"/>
          </p:nvPr>
        </p:nvSpPr>
        <p:spPr/>
        <p:txBody>
          <a:bodyPr>
            <a:normAutofit/>
          </a:bodyPr>
          <a:lstStyle/>
          <a:p>
            <a:r>
              <a:rPr lang="en-US" sz="3600" b="1" dirty="0"/>
              <a:t>Obligate intracellular coccidian parasite</a:t>
            </a:r>
          </a:p>
          <a:p>
            <a:r>
              <a:rPr lang="en-US" sz="3600" b="1" dirty="0"/>
              <a:t>Felids are natural hosts</a:t>
            </a:r>
          </a:p>
          <a:p>
            <a:r>
              <a:rPr lang="en-US" sz="3600" b="1" dirty="0"/>
              <a:t>Non-felines serve as intermediate hosts</a:t>
            </a:r>
          </a:p>
        </p:txBody>
      </p:sp>
    </p:spTree>
    <p:extLst>
      <p:ext uri="{BB962C8B-B14F-4D97-AF65-F5344CB8AC3E}">
        <p14:creationId xmlns:p14="http://schemas.microsoft.com/office/powerpoint/2010/main" val="317955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3C23-E936-A9DF-D95E-A31A53F1FF85}"/>
              </a:ext>
            </a:extLst>
          </p:cNvPr>
          <p:cNvSpPr>
            <a:spLocks noGrp="1"/>
          </p:cNvSpPr>
          <p:nvPr>
            <p:ph type="title"/>
          </p:nvPr>
        </p:nvSpPr>
        <p:spPr/>
        <p:txBody>
          <a:bodyPr/>
          <a:lstStyle/>
          <a:p>
            <a:endParaRPr lang="en-US"/>
          </a:p>
        </p:txBody>
      </p:sp>
      <p:pic>
        <p:nvPicPr>
          <p:cNvPr id="5" name="Content Placeholder 4" descr="Article : Survey of Toxoplasma gondii in urban and rural squirrels (Sciuridae) in Manitoba, Canada">
            <a:extLst>
              <a:ext uri="{FF2B5EF4-FFF2-40B4-BE49-F238E27FC236}">
                <a16:creationId xmlns:a16="http://schemas.microsoft.com/office/drawing/2014/main" id="{EB0D3EFC-112A-C991-5607-1849A106372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67710" y="178967"/>
            <a:ext cx="8802429" cy="6320687"/>
          </a:xfrm>
        </p:spPr>
      </p:pic>
      <p:sp>
        <p:nvSpPr>
          <p:cNvPr id="6" name="TextBox 5">
            <a:extLst>
              <a:ext uri="{FF2B5EF4-FFF2-40B4-BE49-F238E27FC236}">
                <a16:creationId xmlns:a16="http://schemas.microsoft.com/office/drawing/2014/main" id="{0197D552-C965-AC86-93F4-1C8193E9B7E9}"/>
              </a:ext>
            </a:extLst>
          </p:cNvPr>
          <p:cNvSpPr txBox="1"/>
          <p:nvPr/>
        </p:nvSpPr>
        <p:spPr>
          <a:xfrm>
            <a:off x="10305535" y="6488668"/>
            <a:ext cx="992579" cy="369332"/>
          </a:xfrm>
          <a:prstGeom prst="rect">
            <a:avLst/>
          </a:prstGeom>
          <a:noFill/>
        </p:spPr>
        <p:txBody>
          <a:bodyPr wrap="none" rtlCol="0">
            <a:spAutoFit/>
          </a:bodyPr>
          <a:lstStyle/>
          <a:p>
            <a:r>
              <a:rPr lang="en-US" dirty="0"/>
              <a:t>Stratton</a:t>
            </a:r>
          </a:p>
        </p:txBody>
      </p:sp>
    </p:spTree>
    <p:extLst>
      <p:ext uri="{BB962C8B-B14F-4D97-AF65-F5344CB8AC3E}">
        <p14:creationId xmlns:p14="http://schemas.microsoft.com/office/powerpoint/2010/main" val="71563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6DC2-2CDC-8AE1-F1DB-B492F382DD4D}"/>
              </a:ext>
            </a:extLst>
          </p:cNvPr>
          <p:cNvSpPr>
            <a:spLocks noGrp="1"/>
          </p:cNvSpPr>
          <p:nvPr>
            <p:ph type="title"/>
          </p:nvPr>
        </p:nvSpPr>
        <p:spPr/>
        <p:txBody>
          <a:bodyPr/>
          <a:lstStyle/>
          <a:p>
            <a:endParaRPr lang="en-US"/>
          </a:p>
        </p:txBody>
      </p:sp>
      <p:pic>
        <p:nvPicPr>
          <p:cNvPr id="5" name="Content Placeholder 4" descr="Graph from Article : Survey of Toxoplasma gondii in urban and rural squirrels (Sciuridae) in Manitoba, Canada">
            <a:extLst>
              <a:ext uri="{FF2B5EF4-FFF2-40B4-BE49-F238E27FC236}">
                <a16:creationId xmlns:a16="http://schemas.microsoft.com/office/drawing/2014/main" id="{DE2B6E6E-35BF-860E-802D-D01232BE17D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57127" y="1507524"/>
            <a:ext cx="10496673" cy="4558378"/>
          </a:xfrm>
        </p:spPr>
      </p:pic>
    </p:spTree>
    <p:extLst>
      <p:ext uri="{BB962C8B-B14F-4D97-AF65-F5344CB8AC3E}">
        <p14:creationId xmlns:p14="http://schemas.microsoft.com/office/powerpoint/2010/main" val="1119288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542B-A0D1-F801-985A-13CC2ECEDB94}"/>
              </a:ext>
            </a:extLst>
          </p:cNvPr>
          <p:cNvSpPr>
            <a:spLocks noGrp="1"/>
          </p:cNvSpPr>
          <p:nvPr>
            <p:ph type="title"/>
          </p:nvPr>
        </p:nvSpPr>
        <p:spPr/>
        <p:txBody>
          <a:bodyPr/>
          <a:lstStyle/>
          <a:p>
            <a:pPr algn="l"/>
            <a:r>
              <a:rPr lang="en-US" b="1" dirty="0"/>
              <a:t>Question</a:t>
            </a:r>
          </a:p>
        </p:txBody>
      </p:sp>
      <p:sp>
        <p:nvSpPr>
          <p:cNvPr id="3" name="Content Placeholder 2">
            <a:extLst>
              <a:ext uri="{FF2B5EF4-FFF2-40B4-BE49-F238E27FC236}">
                <a16:creationId xmlns:a16="http://schemas.microsoft.com/office/drawing/2014/main" id="{53D7E270-E4F3-7595-6DE2-20A7B9FCDEE0}"/>
              </a:ext>
            </a:extLst>
          </p:cNvPr>
          <p:cNvSpPr>
            <a:spLocks noGrp="1"/>
          </p:cNvSpPr>
          <p:nvPr>
            <p:ph idx="1"/>
          </p:nvPr>
        </p:nvSpPr>
        <p:spPr/>
        <p:txBody>
          <a:bodyPr>
            <a:normAutofit lnSpcReduction="10000"/>
          </a:bodyPr>
          <a:lstStyle/>
          <a:p>
            <a:pPr marL="0" marR="0" indent="0">
              <a:lnSpc>
                <a:spcPct val="115000"/>
              </a:lnSpc>
              <a:spcBef>
                <a:spcPts val="0"/>
              </a:spcBef>
              <a:spcAft>
                <a:spcPts val="0"/>
              </a:spcAft>
              <a:buNone/>
            </a:pPr>
            <a:r>
              <a:rPr lang="en-US" sz="2800" b="1" dirty="0">
                <a:effectLst/>
                <a:latin typeface="Calibri" panose="020F0502020204030204" pitchFamily="34" charset="0"/>
                <a:ea typeface="Calibri" panose="020F0502020204030204" pitchFamily="34" charset="0"/>
              </a:rPr>
              <a:t>Question: Which of the following species is uniquely susceptible to </a:t>
            </a:r>
            <a:r>
              <a:rPr lang="en-US" sz="2800" b="1" i="1" dirty="0">
                <a:effectLst/>
                <a:latin typeface="Calibri" panose="020F0502020204030204" pitchFamily="34" charset="0"/>
                <a:ea typeface="Times New Roman" panose="02020603050405020304" pitchFamily="18" charset="0"/>
              </a:rPr>
              <a:t>Toxoplasma gondii</a:t>
            </a:r>
            <a:r>
              <a:rPr lang="en-US" sz="2800" b="1" dirty="0">
                <a:effectLst/>
                <a:latin typeface="Calibri" panose="020F0502020204030204" pitchFamily="34" charset="0"/>
                <a:ea typeface="Times New Roman" panose="02020603050405020304" pitchFamily="18" charset="0"/>
              </a:rPr>
              <a:t>?</a:t>
            </a:r>
            <a:endParaRPr lang="en-US" sz="2800" b="1"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err="1">
                <a:effectLst/>
                <a:latin typeface="Calibri" panose="020F0502020204030204" pitchFamily="34" charset="0"/>
                <a:ea typeface="Calibri" panose="020F0502020204030204" pitchFamily="34" charset="0"/>
              </a:rPr>
              <a:t>Otocolobus</a:t>
            </a:r>
            <a:r>
              <a:rPr lang="en-US" sz="2800" b="1" i="1" dirty="0">
                <a:effectLst/>
                <a:latin typeface="Calibri" panose="020F0502020204030204" pitchFamily="34" charset="0"/>
                <a:ea typeface="Calibri" panose="020F0502020204030204" pitchFamily="34" charset="0"/>
              </a:rPr>
              <a:t> </a:t>
            </a:r>
            <a:r>
              <a:rPr lang="en-US" sz="2800" b="1" i="1" dirty="0" err="1">
                <a:effectLst/>
                <a:latin typeface="Calibri" panose="020F0502020204030204" pitchFamily="34" charset="0"/>
                <a:ea typeface="Calibri" panose="020F0502020204030204" pitchFamily="34" charset="0"/>
              </a:rPr>
              <a:t>manul</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Puma concolor</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Felis margarita</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Acinonyx jubatus</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Lynx rufus</a:t>
            </a:r>
            <a:endParaRPr lang="en-US" sz="2800" b="1"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069361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158E-1D15-8367-2918-8FF2429996D9}"/>
              </a:ext>
            </a:extLst>
          </p:cNvPr>
          <p:cNvSpPr>
            <a:spLocks noGrp="1"/>
          </p:cNvSpPr>
          <p:nvPr>
            <p:ph type="title"/>
          </p:nvPr>
        </p:nvSpPr>
        <p:spPr/>
        <p:txBody>
          <a:bodyPr/>
          <a:lstStyle/>
          <a:p>
            <a:pPr algn="l"/>
            <a:r>
              <a:rPr lang="en-US" b="1" dirty="0"/>
              <a:t>Answer</a:t>
            </a:r>
          </a:p>
        </p:txBody>
      </p:sp>
      <p:sp>
        <p:nvSpPr>
          <p:cNvPr id="3" name="Content Placeholder 2">
            <a:extLst>
              <a:ext uri="{FF2B5EF4-FFF2-40B4-BE49-F238E27FC236}">
                <a16:creationId xmlns:a16="http://schemas.microsoft.com/office/drawing/2014/main" id="{B330E57E-574F-14F0-4050-15323E55F9B9}"/>
              </a:ext>
            </a:extLst>
          </p:cNvPr>
          <p:cNvSpPr>
            <a:spLocks noGrp="1"/>
          </p:cNvSpPr>
          <p:nvPr>
            <p:ph idx="1"/>
          </p:nvPr>
        </p:nvSpPr>
        <p:spPr/>
        <p:txBody>
          <a:bodyPr>
            <a:normAutofit lnSpcReduction="10000"/>
          </a:bodyPr>
          <a:lstStyle/>
          <a:p>
            <a:pPr marL="0" marR="0" indent="0">
              <a:lnSpc>
                <a:spcPct val="115000"/>
              </a:lnSpc>
              <a:spcBef>
                <a:spcPts val="0"/>
              </a:spcBef>
              <a:spcAft>
                <a:spcPts val="0"/>
              </a:spcAft>
              <a:buNone/>
            </a:pPr>
            <a:r>
              <a:rPr lang="en-US" sz="2800" b="1" dirty="0">
                <a:effectLst/>
                <a:latin typeface="Calibri" panose="020F0502020204030204" pitchFamily="34" charset="0"/>
                <a:ea typeface="Calibri" panose="020F0502020204030204" pitchFamily="34" charset="0"/>
              </a:rPr>
              <a:t>Question: Which of the following species is uniquely susceptible to </a:t>
            </a:r>
            <a:r>
              <a:rPr lang="en-US" sz="2800" b="1" i="1" dirty="0">
                <a:effectLst/>
                <a:latin typeface="Calibri" panose="020F0502020204030204" pitchFamily="34" charset="0"/>
                <a:ea typeface="Times New Roman" panose="02020603050405020304" pitchFamily="18" charset="0"/>
              </a:rPr>
              <a:t>Toxoplasma gondii</a:t>
            </a:r>
            <a:r>
              <a:rPr lang="en-US" sz="2800" b="1" dirty="0">
                <a:effectLst/>
                <a:latin typeface="Calibri" panose="020F0502020204030204" pitchFamily="34" charset="0"/>
                <a:ea typeface="Times New Roman" panose="02020603050405020304" pitchFamily="18" charset="0"/>
              </a:rPr>
              <a:t>?</a:t>
            </a:r>
            <a:endParaRPr lang="en-US" sz="2800" b="1"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err="1">
                <a:solidFill>
                  <a:schemeClr val="bg1"/>
                </a:solidFill>
                <a:effectLst/>
                <a:highlight>
                  <a:srgbClr val="FFFF00"/>
                </a:highlight>
                <a:latin typeface="Calibri" panose="020F0502020204030204" pitchFamily="34" charset="0"/>
                <a:ea typeface="Calibri" panose="020F0502020204030204" pitchFamily="34" charset="0"/>
              </a:rPr>
              <a:t>Otocolobus</a:t>
            </a:r>
            <a:r>
              <a:rPr lang="en-US" sz="2800" b="1" i="1" dirty="0">
                <a:solidFill>
                  <a:schemeClr val="bg1"/>
                </a:solidFill>
                <a:effectLst/>
                <a:highlight>
                  <a:srgbClr val="FFFF00"/>
                </a:highlight>
                <a:latin typeface="Calibri" panose="020F0502020204030204" pitchFamily="34" charset="0"/>
                <a:ea typeface="Calibri" panose="020F0502020204030204" pitchFamily="34" charset="0"/>
              </a:rPr>
              <a:t> </a:t>
            </a:r>
            <a:r>
              <a:rPr lang="en-US" sz="2800" b="1" i="1" dirty="0" err="1">
                <a:solidFill>
                  <a:schemeClr val="bg1"/>
                </a:solidFill>
                <a:effectLst/>
                <a:highlight>
                  <a:srgbClr val="FFFF00"/>
                </a:highlight>
                <a:latin typeface="Calibri" panose="020F0502020204030204" pitchFamily="34" charset="0"/>
                <a:ea typeface="Calibri" panose="020F0502020204030204" pitchFamily="34" charset="0"/>
              </a:rPr>
              <a:t>manul</a:t>
            </a:r>
            <a:endParaRPr lang="en-US" sz="2800" b="1" dirty="0">
              <a:solidFill>
                <a:schemeClr val="bg1"/>
              </a:solidFill>
              <a:effectLst/>
              <a:highlight>
                <a:srgbClr val="FFFF00"/>
              </a:highligh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Puma concolor</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Felis margarita</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Acinonyx jubatus</a:t>
            </a:r>
            <a:endParaRPr lang="en-US" sz="2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2800" b="1" i="1" dirty="0">
                <a:effectLst/>
                <a:latin typeface="Calibri" panose="020F0502020204030204" pitchFamily="34" charset="0"/>
                <a:ea typeface="Calibri" panose="020F0502020204030204" pitchFamily="34" charset="0"/>
              </a:rPr>
              <a:t>Lynx rufus</a:t>
            </a:r>
            <a:endParaRPr lang="en-US" sz="2800" b="1"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65535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F70936-DA04-C249-8F37-4EA27B2EF79A}"/>
              </a:ext>
            </a:extLst>
          </p:cNvPr>
          <p:cNvSpPr/>
          <p:nvPr/>
        </p:nvSpPr>
        <p:spPr>
          <a:xfrm>
            <a:off x="6859921" y="6488668"/>
            <a:ext cx="5064400" cy="369332"/>
          </a:xfrm>
          <a:prstGeom prst="rect">
            <a:avLst/>
          </a:prstGeom>
        </p:spPr>
        <p:txBody>
          <a:bodyPr wrap="none">
            <a:spAutoFit/>
          </a:bodyPr>
          <a:lstStyle/>
          <a:p>
            <a:r>
              <a:rPr lang="en-US" dirty="0"/>
              <a:t>https://</a:t>
            </a:r>
            <a:r>
              <a:rPr lang="en-US" dirty="0" err="1"/>
              <a:t>cn-animals.fandom.com</a:t>
            </a:r>
            <a:r>
              <a:rPr lang="en-US" dirty="0"/>
              <a:t>/wiki/Pallas%27_Cat</a:t>
            </a:r>
          </a:p>
        </p:txBody>
      </p:sp>
      <p:pic>
        <p:nvPicPr>
          <p:cNvPr id="6" name="Picture 5" descr="Article on Toxoplasmosis in Pallas cats">
            <a:extLst>
              <a:ext uri="{FF2B5EF4-FFF2-40B4-BE49-F238E27FC236}">
                <a16:creationId xmlns:a16="http://schemas.microsoft.com/office/drawing/2014/main" id="{A050EB3E-6F25-7D4B-9D92-BB70BEA485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468" y="0"/>
            <a:ext cx="6869886" cy="6858000"/>
          </a:xfrm>
          <a:prstGeom prst="rect">
            <a:avLst/>
          </a:prstGeom>
          <a:ln>
            <a:solidFill>
              <a:schemeClr val="tx1"/>
            </a:solidFill>
          </a:ln>
        </p:spPr>
      </p:pic>
      <p:pic>
        <p:nvPicPr>
          <p:cNvPr id="15362" name="Picture 2" descr="Why a Near-Threatened Status has the Pallas's Cat Royally Grumpy">
            <a:extLst>
              <a:ext uri="{FF2B5EF4-FFF2-40B4-BE49-F238E27FC236}">
                <a16:creationId xmlns:a16="http://schemas.microsoft.com/office/drawing/2014/main" id="{2408A847-DDE2-0843-B266-3319F204F8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15932">
            <a:off x="5864727" y="1488558"/>
            <a:ext cx="5663526" cy="37675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56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61B3-3AD2-2A4D-A1CF-F8512B8BB608}"/>
              </a:ext>
            </a:extLst>
          </p:cNvPr>
          <p:cNvSpPr>
            <a:spLocks noGrp="1"/>
          </p:cNvSpPr>
          <p:nvPr>
            <p:ph type="title"/>
          </p:nvPr>
        </p:nvSpPr>
        <p:spPr/>
        <p:txBody>
          <a:bodyPr/>
          <a:lstStyle/>
          <a:p>
            <a:pPr algn="l"/>
            <a:r>
              <a:rPr lang="en-US" b="1" dirty="0">
                <a:latin typeface="+mn-lt"/>
              </a:rPr>
              <a:t>Infectious Structures</a:t>
            </a:r>
          </a:p>
        </p:txBody>
      </p:sp>
      <p:sp>
        <p:nvSpPr>
          <p:cNvPr id="3" name="Content Placeholder 2">
            <a:extLst>
              <a:ext uri="{FF2B5EF4-FFF2-40B4-BE49-F238E27FC236}">
                <a16:creationId xmlns:a16="http://schemas.microsoft.com/office/drawing/2014/main" id="{6DF55B53-8090-E348-B2B9-D96E95D73ED2}"/>
              </a:ext>
            </a:extLst>
          </p:cNvPr>
          <p:cNvSpPr>
            <a:spLocks noGrp="1"/>
          </p:cNvSpPr>
          <p:nvPr>
            <p:ph idx="1"/>
          </p:nvPr>
        </p:nvSpPr>
        <p:spPr/>
        <p:txBody>
          <a:bodyPr>
            <a:normAutofit fontScale="92500" lnSpcReduction="10000"/>
          </a:bodyPr>
          <a:lstStyle/>
          <a:p>
            <a:r>
              <a:rPr lang="en-US" sz="3600" b="1" dirty="0"/>
              <a:t>Sporozoites in oocysts – in feces</a:t>
            </a:r>
          </a:p>
          <a:p>
            <a:r>
              <a:rPr lang="en-US" sz="3600" b="1" dirty="0"/>
              <a:t>Tachyzoites (the actively multiplying stage) – in tissue and milk</a:t>
            </a:r>
          </a:p>
          <a:p>
            <a:r>
              <a:rPr lang="en-US" sz="3600" b="1" dirty="0"/>
              <a:t>Bradyzoites (slowly multiplying stage) in tissue cysts – in tissues and milk</a:t>
            </a:r>
          </a:p>
        </p:txBody>
      </p:sp>
    </p:spTree>
    <p:extLst>
      <p:ext uri="{BB962C8B-B14F-4D97-AF65-F5344CB8AC3E}">
        <p14:creationId xmlns:p14="http://schemas.microsoft.com/office/powerpoint/2010/main" val="269608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227E-E696-D142-A0E6-13DE0D93D544}"/>
              </a:ext>
            </a:extLst>
          </p:cNvPr>
          <p:cNvSpPr>
            <a:spLocks noGrp="1"/>
          </p:cNvSpPr>
          <p:nvPr>
            <p:ph type="title"/>
          </p:nvPr>
        </p:nvSpPr>
        <p:spPr/>
        <p:txBody>
          <a:bodyPr/>
          <a:lstStyle/>
          <a:p>
            <a:pPr algn="l"/>
            <a:r>
              <a:rPr lang="en-US" b="1" dirty="0">
                <a:latin typeface="+mn-lt"/>
              </a:rPr>
              <a:t>Transmission</a:t>
            </a:r>
          </a:p>
        </p:txBody>
      </p:sp>
      <p:sp>
        <p:nvSpPr>
          <p:cNvPr id="3" name="Content Placeholder 2">
            <a:extLst>
              <a:ext uri="{FF2B5EF4-FFF2-40B4-BE49-F238E27FC236}">
                <a16:creationId xmlns:a16="http://schemas.microsoft.com/office/drawing/2014/main" id="{10A2A46B-4082-8249-9B5D-7FD6420BC979}"/>
              </a:ext>
            </a:extLst>
          </p:cNvPr>
          <p:cNvSpPr>
            <a:spLocks noGrp="1"/>
          </p:cNvSpPr>
          <p:nvPr>
            <p:ph idx="1"/>
          </p:nvPr>
        </p:nvSpPr>
        <p:spPr>
          <a:xfrm>
            <a:off x="838200" y="1825624"/>
            <a:ext cx="10515600" cy="4681501"/>
          </a:xfrm>
        </p:spPr>
        <p:txBody>
          <a:bodyPr>
            <a:normAutofit lnSpcReduction="10000"/>
          </a:bodyPr>
          <a:lstStyle/>
          <a:p>
            <a:r>
              <a:rPr lang="en-US" b="1" dirty="0"/>
              <a:t>Oocysts are in feces 3 days after infection</a:t>
            </a:r>
          </a:p>
          <a:p>
            <a:r>
              <a:rPr lang="en-US" b="1" dirty="0"/>
              <a:t>Oocysts released in feces for up to 20 days</a:t>
            </a:r>
          </a:p>
          <a:p>
            <a:r>
              <a:rPr lang="en-US" b="1" dirty="0"/>
              <a:t>Infectious outside the cat within 1-5 days</a:t>
            </a:r>
          </a:p>
          <a:p>
            <a:r>
              <a:rPr lang="en-US" b="1" dirty="0"/>
              <a:t>Contaminated uncooked meat, feed, drinks consumed then extra intestinal replication</a:t>
            </a:r>
          </a:p>
          <a:p>
            <a:r>
              <a:rPr lang="en-US" b="1" dirty="0"/>
              <a:t>Bradyzoites and sporozoites released and infect intestinal epithelium</a:t>
            </a:r>
          </a:p>
          <a:p>
            <a:r>
              <a:rPr lang="en-US" b="1" dirty="0"/>
              <a:t>Tachyzoites disseminate in blood and lymph and infect tissues and replicate</a:t>
            </a:r>
          </a:p>
          <a:p>
            <a:r>
              <a:rPr lang="en-US" b="1" dirty="0"/>
              <a:t>Some may die at this point (usually young, immunocompromised)</a:t>
            </a:r>
          </a:p>
          <a:p>
            <a:r>
              <a:rPr lang="en-US" b="1" dirty="0"/>
              <a:t>Older animals cell mediated immune response, maintain tissue cysts</a:t>
            </a:r>
          </a:p>
        </p:txBody>
      </p:sp>
    </p:spTree>
    <p:extLst>
      <p:ext uri="{BB962C8B-B14F-4D97-AF65-F5344CB8AC3E}">
        <p14:creationId xmlns:p14="http://schemas.microsoft.com/office/powerpoint/2010/main" val="2968528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6302-3B84-AF4A-AF75-DDDA4B879B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B3E74A-0586-BD4A-8D26-D20FC5C1AB76}"/>
              </a:ext>
            </a:extLst>
          </p:cNvPr>
          <p:cNvSpPr>
            <a:spLocks noGrp="1"/>
          </p:cNvSpPr>
          <p:nvPr>
            <p:ph idx="1"/>
          </p:nvPr>
        </p:nvSpPr>
        <p:spPr/>
        <p:txBody>
          <a:bodyPr/>
          <a:lstStyle/>
          <a:p>
            <a:endParaRPr lang="en-US"/>
          </a:p>
        </p:txBody>
      </p:sp>
      <p:pic>
        <p:nvPicPr>
          <p:cNvPr id="7170" name="Picture 2" descr="Toxoplasmosis under a microscope and a flow chart showing the infection process ">
            <a:extLst>
              <a:ext uri="{FF2B5EF4-FFF2-40B4-BE49-F238E27FC236}">
                <a16:creationId xmlns:a16="http://schemas.microsoft.com/office/drawing/2014/main" id="{23A4C7E5-BF33-B34F-96D9-BB89CD2A85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5600" y="774700"/>
            <a:ext cx="11480800" cy="5308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7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EF43-2470-E748-A173-DAF6DCF99A9E}"/>
              </a:ext>
            </a:extLst>
          </p:cNvPr>
          <p:cNvSpPr>
            <a:spLocks noGrp="1"/>
          </p:cNvSpPr>
          <p:nvPr>
            <p:ph type="title"/>
          </p:nvPr>
        </p:nvSpPr>
        <p:spPr/>
        <p:txBody>
          <a:bodyPr/>
          <a:lstStyle/>
          <a:p>
            <a:pPr algn="l"/>
            <a:r>
              <a:rPr lang="en-US" b="1" dirty="0">
                <a:latin typeface="+mn-lt"/>
              </a:rPr>
              <a:t>Transmission</a:t>
            </a:r>
          </a:p>
        </p:txBody>
      </p:sp>
      <p:sp>
        <p:nvSpPr>
          <p:cNvPr id="3" name="Content Placeholder 2">
            <a:extLst>
              <a:ext uri="{FF2B5EF4-FFF2-40B4-BE49-F238E27FC236}">
                <a16:creationId xmlns:a16="http://schemas.microsoft.com/office/drawing/2014/main" id="{16123361-89FA-A141-A3A9-823CB5C3326A}"/>
              </a:ext>
            </a:extLst>
          </p:cNvPr>
          <p:cNvSpPr>
            <a:spLocks noGrp="1"/>
          </p:cNvSpPr>
          <p:nvPr>
            <p:ph idx="1"/>
          </p:nvPr>
        </p:nvSpPr>
        <p:spPr>
          <a:xfrm>
            <a:off x="838200" y="1825625"/>
            <a:ext cx="5881577" cy="4351338"/>
          </a:xfrm>
        </p:spPr>
        <p:txBody>
          <a:bodyPr>
            <a:normAutofit lnSpcReduction="10000"/>
          </a:bodyPr>
          <a:lstStyle/>
          <a:p>
            <a:r>
              <a:rPr lang="en-US" sz="3600" b="1" dirty="0"/>
              <a:t>Ingestion of infected oocysts in cat feces</a:t>
            </a:r>
          </a:p>
          <a:p>
            <a:r>
              <a:rPr lang="en-US" sz="3600" b="1" dirty="0"/>
              <a:t>Tissue cysts in infected meat</a:t>
            </a:r>
          </a:p>
          <a:p>
            <a:r>
              <a:rPr lang="en-US" sz="3600" b="1" dirty="0"/>
              <a:t>Transplacental transfer of tachyzoites</a:t>
            </a:r>
          </a:p>
        </p:txBody>
      </p:sp>
      <p:pic>
        <p:nvPicPr>
          <p:cNvPr id="6" name="Picture 5" descr="Toxoplasmosis risk factors">
            <a:extLst>
              <a:ext uri="{FF2B5EF4-FFF2-40B4-BE49-F238E27FC236}">
                <a16:creationId xmlns:a16="http://schemas.microsoft.com/office/drawing/2014/main" id="{5F4D2942-2168-514E-8F69-D7375E6B45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1154" y="0"/>
            <a:ext cx="4572000" cy="6858000"/>
          </a:xfrm>
          <a:prstGeom prst="rect">
            <a:avLst/>
          </a:prstGeom>
          <a:ln>
            <a:solidFill>
              <a:schemeClr val="tx1"/>
            </a:solidFill>
          </a:ln>
        </p:spPr>
      </p:pic>
    </p:spTree>
    <p:extLst>
      <p:ext uri="{BB962C8B-B14F-4D97-AF65-F5344CB8AC3E}">
        <p14:creationId xmlns:p14="http://schemas.microsoft.com/office/powerpoint/2010/main" val="306835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457D-57EE-3B3B-A57B-7136C74B85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EFF304-3BAC-1112-8698-E06D3AB8B20D}"/>
              </a:ext>
            </a:extLst>
          </p:cNvPr>
          <p:cNvSpPr>
            <a:spLocks noGrp="1"/>
          </p:cNvSpPr>
          <p:nvPr>
            <p:ph idx="1"/>
          </p:nvPr>
        </p:nvSpPr>
        <p:spPr/>
        <p:txBody>
          <a:bodyPr/>
          <a:lstStyle/>
          <a:p>
            <a:endParaRPr lang="en-US"/>
          </a:p>
        </p:txBody>
      </p:sp>
      <p:pic>
        <p:nvPicPr>
          <p:cNvPr id="3074" name="Picture 2" descr="9 Rat Diseases That Can Spread to Humans | Elite Pest Control list of rodent diseases&#10;">
            <a:extLst>
              <a:ext uri="{FF2B5EF4-FFF2-40B4-BE49-F238E27FC236}">
                <a16:creationId xmlns:a16="http://schemas.microsoft.com/office/drawing/2014/main" id="{AEBB4C8E-C5C0-4383-5BFC-72AA7E88C3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0401"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525DF0-E3D3-E72B-7F6C-E279927011FA}"/>
              </a:ext>
            </a:extLst>
          </p:cNvPr>
          <p:cNvSpPr txBox="1"/>
          <p:nvPr/>
        </p:nvSpPr>
        <p:spPr>
          <a:xfrm>
            <a:off x="3351083" y="6550223"/>
            <a:ext cx="6100762" cy="307777"/>
          </a:xfrm>
          <a:prstGeom prst="rect">
            <a:avLst/>
          </a:prstGeom>
          <a:noFill/>
        </p:spPr>
        <p:txBody>
          <a:bodyPr wrap="square">
            <a:spAutoFit/>
          </a:bodyPr>
          <a:lstStyle/>
          <a:p>
            <a:r>
              <a:rPr lang="en-US" sz="1400" dirty="0"/>
              <a:t>https://</a:t>
            </a:r>
            <a:r>
              <a:rPr lang="en-US" sz="1400" dirty="0" err="1"/>
              <a:t>eliteextermination.com</a:t>
            </a:r>
            <a:r>
              <a:rPr lang="en-US" sz="1400" dirty="0"/>
              <a:t>/</a:t>
            </a:r>
            <a:r>
              <a:rPr lang="en-US" sz="1400" dirty="0" err="1"/>
              <a:t>en</a:t>
            </a:r>
            <a:r>
              <a:rPr lang="en-US" sz="1400" dirty="0"/>
              <a:t>/news/rat-borne-diseases-children/</a:t>
            </a:r>
          </a:p>
        </p:txBody>
      </p:sp>
    </p:spTree>
    <p:extLst>
      <p:ext uri="{BB962C8B-B14F-4D97-AF65-F5344CB8AC3E}">
        <p14:creationId xmlns:p14="http://schemas.microsoft.com/office/powerpoint/2010/main" val="1764675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AAC3-1BE7-2240-BDEC-A62C02C643C5}"/>
              </a:ext>
            </a:extLst>
          </p:cNvPr>
          <p:cNvSpPr>
            <a:spLocks noGrp="1"/>
          </p:cNvSpPr>
          <p:nvPr>
            <p:ph type="title"/>
          </p:nvPr>
        </p:nvSpPr>
        <p:spPr/>
        <p:txBody>
          <a:bodyPr/>
          <a:lstStyle/>
          <a:p>
            <a:pPr algn="l"/>
            <a:r>
              <a:rPr lang="en-US" b="1" dirty="0">
                <a:latin typeface="+mn-lt"/>
              </a:rPr>
              <a:t>Clinical Signs</a:t>
            </a:r>
          </a:p>
        </p:txBody>
      </p:sp>
      <p:sp>
        <p:nvSpPr>
          <p:cNvPr id="3" name="Content Placeholder 2">
            <a:extLst>
              <a:ext uri="{FF2B5EF4-FFF2-40B4-BE49-F238E27FC236}">
                <a16:creationId xmlns:a16="http://schemas.microsoft.com/office/drawing/2014/main" id="{4B856E01-D673-274A-A0E9-C5785AB013E1}"/>
              </a:ext>
            </a:extLst>
          </p:cNvPr>
          <p:cNvSpPr>
            <a:spLocks noGrp="1"/>
          </p:cNvSpPr>
          <p:nvPr>
            <p:ph idx="1"/>
          </p:nvPr>
        </p:nvSpPr>
        <p:spPr>
          <a:xfrm>
            <a:off x="838200" y="1825625"/>
            <a:ext cx="4520609" cy="4351338"/>
          </a:xfrm>
        </p:spPr>
        <p:txBody>
          <a:bodyPr>
            <a:normAutofit fontScale="92500" lnSpcReduction="20000"/>
          </a:bodyPr>
          <a:lstStyle/>
          <a:p>
            <a:r>
              <a:rPr lang="en-US" sz="3600" b="1" dirty="0"/>
              <a:t>Tachyzoites responsible for tissue damage</a:t>
            </a:r>
          </a:p>
          <a:p>
            <a:r>
              <a:rPr lang="en-US" sz="3600" b="1" dirty="0"/>
              <a:t>Clinical signs depend on number of tachyzoites</a:t>
            </a:r>
          </a:p>
          <a:p>
            <a:r>
              <a:rPr lang="en-US" sz="3600" b="1" dirty="0"/>
              <a:t>Subclinical to fatal</a:t>
            </a:r>
          </a:p>
          <a:p>
            <a:endParaRPr lang="en-US" dirty="0"/>
          </a:p>
        </p:txBody>
      </p:sp>
      <p:pic>
        <p:nvPicPr>
          <p:cNvPr id="5" name="Picture 4" descr="Article Toxoplasmosis in pregnancy: prevention, screening, and treatment">
            <a:extLst>
              <a:ext uri="{FF2B5EF4-FFF2-40B4-BE49-F238E27FC236}">
                <a16:creationId xmlns:a16="http://schemas.microsoft.com/office/drawing/2014/main" id="{761A3C67-3849-6A42-BE68-E46059E478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1127" y="584237"/>
            <a:ext cx="5828482" cy="5771580"/>
          </a:xfrm>
          <a:prstGeom prst="rect">
            <a:avLst/>
          </a:prstGeom>
          <a:ln>
            <a:solidFill>
              <a:schemeClr val="tx1"/>
            </a:solidFill>
          </a:ln>
        </p:spPr>
      </p:pic>
    </p:spTree>
    <p:extLst>
      <p:ext uri="{BB962C8B-B14F-4D97-AF65-F5344CB8AC3E}">
        <p14:creationId xmlns:p14="http://schemas.microsoft.com/office/powerpoint/2010/main" val="351071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8526-DF05-924B-8E4D-1D1D493CD295}"/>
              </a:ext>
            </a:extLst>
          </p:cNvPr>
          <p:cNvSpPr>
            <a:spLocks noGrp="1"/>
          </p:cNvSpPr>
          <p:nvPr>
            <p:ph type="title"/>
          </p:nvPr>
        </p:nvSpPr>
        <p:spPr/>
        <p:txBody>
          <a:bodyPr/>
          <a:lstStyle/>
          <a:p>
            <a:pPr algn="l"/>
            <a:r>
              <a:rPr lang="en-US" b="1" dirty="0">
                <a:latin typeface="+mn-lt"/>
              </a:rPr>
              <a:t>Diagnosis</a:t>
            </a:r>
          </a:p>
        </p:txBody>
      </p:sp>
      <p:sp>
        <p:nvSpPr>
          <p:cNvPr id="3" name="Content Placeholder 2">
            <a:extLst>
              <a:ext uri="{FF2B5EF4-FFF2-40B4-BE49-F238E27FC236}">
                <a16:creationId xmlns:a16="http://schemas.microsoft.com/office/drawing/2014/main" id="{AF70CD71-EBD9-6F40-8E59-552CA0EFAC52}"/>
              </a:ext>
            </a:extLst>
          </p:cNvPr>
          <p:cNvSpPr>
            <a:spLocks noGrp="1"/>
          </p:cNvSpPr>
          <p:nvPr>
            <p:ph idx="1"/>
          </p:nvPr>
        </p:nvSpPr>
        <p:spPr>
          <a:xfrm>
            <a:off x="850557" y="1885285"/>
            <a:ext cx="5647660" cy="5032375"/>
          </a:xfrm>
        </p:spPr>
        <p:txBody>
          <a:bodyPr>
            <a:normAutofit fontScale="85000" lnSpcReduction="20000"/>
          </a:bodyPr>
          <a:lstStyle/>
          <a:p>
            <a:r>
              <a:rPr lang="en-US" sz="3200" b="1" dirty="0"/>
              <a:t>Antemortem</a:t>
            </a:r>
          </a:p>
          <a:p>
            <a:pPr lvl="1"/>
            <a:r>
              <a:rPr lang="en-US" sz="3200" b="1" dirty="0"/>
              <a:t>Indirect hemagglutination </a:t>
            </a:r>
          </a:p>
          <a:p>
            <a:pPr lvl="1"/>
            <a:r>
              <a:rPr lang="en-US" sz="3200" b="1" dirty="0"/>
              <a:t>Indirect fluorescent antibody assay</a:t>
            </a:r>
          </a:p>
          <a:p>
            <a:pPr lvl="1"/>
            <a:r>
              <a:rPr lang="en-US" sz="3200" b="1" dirty="0"/>
              <a:t>Latex agglutination test</a:t>
            </a:r>
          </a:p>
          <a:p>
            <a:pPr lvl="1"/>
            <a:r>
              <a:rPr lang="en-US" sz="3200" b="1" dirty="0"/>
              <a:t>ELISA</a:t>
            </a:r>
          </a:p>
          <a:p>
            <a:pPr lvl="1"/>
            <a:r>
              <a:rPr lang="en-US" sz="3200" b="1" dirty="0"/>
              <a:t>IgM antibodies &gt;1:256</a:t>
            </a:r>
          </a:p>
          <a:p>
            <a:pPr lvl="1"/>
            <a:r>
              <a:rPr lang="en-US" sz="3200" b="1" dirty="0"/>
              <a:t>IgG by 4</a:t>
            </a:r>
            <a:r>
              <a:rPr lang="en-US" sz="3200" b="1" baseline="30000" dirty="0"/>
              <a:t>th</a:t>
            </a:r>
            <a:r>
              <a:rPr lang="en-US" sz="3200" b="1" dirty="0"/>
              <a:t> week and increased for years</a:t>
            </a:r>
          </a:p>
          <a:p>
            <a:pPr marL="0" indent="0">
              <a:buNone/>
            </a:pPr>
            <a:endParaRPr lang="en-US" dirty="0"/>
          </a:p>
        </p:txBody>
      </p:sp>
      <p:pic>
        <p:nvPicPr>
          <p:cNvPr id="17410" name="Picture 2" descr="Serological Criteria for the Determination of the Toxoplasma gondii... |  Download Table">
            <a:extLst>
              <a:ext uri="{FF2B5EF4-FFF2-40B4-BE49-F238E27FC236}">
                <a16:creationId xmlns:a16="http://schemas.microsoft.com/office/drawing/2014/main" id="{1E741E85-51D8-C842-AB14-6388EED7D4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1235" y="457533"/>
            <a:ext cx="5152757" cy="31656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C8EC00-7E11-2945-9C50-3C973415180B}"/>
              </a:ext>
            </a:extLst>
          </p:cNvPr>
          <p:cNvSpPr/>
          <p:nvPr/>
        </p:nvSpPr>
        <p:spPr>
          <a:xfrm>
            <a:off x="6741235" y="3715638"/>
            <a:ext cx="5450958" cy="923330"/>
          </a:xfrm>
          <a:prstGeom prst="rect">
            <a:avLst/>
          </a:prstGeom>
        </p:spPr>
        <p:txBody>
          <a:bodyPr wrap="square">
            <a:spAutoFit/>
          </a:bodyPr>
          <a:lstStyle/>
          <a:p>
            <a:r>
              <a:rPr lang="en-US" dirty="0"/>
              <a:t>https://</a:t>
            </a:r>
            <a:r>
              <a:rPr lang="en-US" dirty="0" err="1"/>
              <a:t>www.researchgate.net</a:t>
            </a:r>
            <a:r>
              <a:rPr lang="en-US" dirty="0"/>
              <a:t>/figure/Serological-Criteria-for-the-Determination-of-the-Toxoplasma-gondii-Infection-Stage-in_tbl1_297609601</a:t>
            </a:r>
          </a:p>
        </p:txBody>
      </p:sp>
    </p:spTree>
    <p:extLst>
      <p:ext uri="{BB962C8B-B14F-4D97-AF65-F5344CB8AC3E}">
        <p14:creationId xmlns:p14="http://schemas.microsoft.com/office/powerpoint/2010/main" val="2799814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917C-9572-EF44-BC44-B20AB881896C}"/>
              </a:ext>
            </a:extLst>
          </p:cNvPr>
          <p:cNvSpPr>
            <a:spLocks noGrp="1"/>
          </p:cNvSpPr>
          <p:nvPr>
            <p:ph type="title"/>
          </p:nvPr>
        </p:nvSpPr>
        <p:spPr/>
        <p:txBody>
          <a:bodyPr/>
          <a:lstStyle/>
          <a:p>
            <a:pPr algn="l"/>
            <a:r>
              <a:rPr lang="en-US" b="1" dirty="0">
                <a:latin typeface="+mn-lt"/>
              </a:rPr>
              <a:t>Diagnosis</a:t>
            </a:r>
          </a:p>
        </p:txBody>
      </p:sp>
      <p:sp>
        <p:nvSpPr>
          <p:cNvPr id="3" name="Content Placeholder 2">
            <a:extLst>
              <a:ext uri="{FF2B5EF4-FFF2-40B4-BE49-F238E27FC236}">
                <a16:creationId xmlns:a16="http://schemas.microsoft.com/office/drawing/2014/main" id="{AE9D85D3-4022-AF44-8470-36F1079E6340}"/>
              </a:ext>
            </a:extLst>
          </p:cNvPr>
          <p:cNvSpPr>
            <a:spLocks noGrp="1"/>
          </p:cNvSpPr>
          <p:nvPr>
            <p:ph idx="1"/>
          </p:nvPr>
        </p:nvSpPr>
        <p:spPr>
          <a:xfrm>
            <a:off x="1038878" y="1885285"/>
            <a:ext cx="5860312" cy="4351338"/>
          </a:xfrm>
        </p:spPr>
        <p:txBody>
          <a:bodyPr>
            <a:normAutofit lnSpcReduction="10000"/>
          </a:bodyPr>
          <a:lstStyle/>
          <a:p>
            <a:r>
              <a:rPr lang="en-US" sz="3200" b="1" dirty="0"/>
              <a:t>Post-mortem</a:t>
            </a:r>
          </a:p>
          <a:p>
            <a:pPr lvl="1"/>
            <a:r>
              <a:rPr lang="en-US" sz="3200" b="1" dirty="0"/>
              <a:t>Tachyzoites impression smears</a:t>
            </a:r>
          </a:p>
          <a:p>
            <a:pPr lvl="1"/>
            <a:r>
              <a:rPr lang="en-US" sz="3200" b="1" dirty="0"/>
              <a:t>Histology</a:t>
            </a:r>
          </a:p>
          <a:p>
            <a:pPr lvl="1"/>
            <a:r>
              <a:rPr lang="en-US" sz="3200" b="1" dirty="0"/>
              <a:t>Differentiate from </a:t>
            </a:r>
            <a:r>
              <a:rPr lang="en-US" sz="3200" b="1" dirty="0" err="1"/>
              <a:t>Sarcocystis</a:t>
            </a:r>
            <a:r>
              <a:rPr lang="en-US" sz="3200" b="1" dirty="0"/>
              <a:t> </a:t>
            </a:r>
            <a:r>
              <a:rPr lang="en-US" sz="3200" b="1" dirty="0" err="1"/>
              <a:t>sp</a:t>
            </a:r>
            <a:r>
              <a:rPr lang="en-US" sz="3200" b="1" dirty="0"/>
              <a:t> and </a:t>
            </a:r>
            <a:r>
              <a:rPr lang="en-US" sz="3200" b="1" dirty="0" err="1"/>
              <a:t>Neospora</a:t>
            </a:r>
            <a:r>
              <a:rPr lang="en-US" sz="3200" b="1" dirty="0"/>
              <a:t> caninum</a:t>
            </a:r>
          </a:p>
          <a:p>
            <a:pPr marL="0" indent="0">
              <a:buNone/>
            </a:pPr>
            <a:endParaRPr lang="en-US" b="1" dirty="0"/>
          </a:p>
        </p:txBody>
      </p:sp>
      <p:pic>
        <p:nvPicPr>
          <p:cNvPr id="18434" name="Picture 2" descr="Tachyzoite - an overview | ScienceDirect Topics">
            <a:extLst>
              <a:ext uri="{FF2B5EF4-FFF2-40B4-BE49-F238E27FC236}">
                <a16:creationId xmlns:a16="http://schemas.microsoft.com/office/drawing/2014/main" id="{A868ED41-845D-D649-BDBC-71B266C938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6428" y="1027906"/>
            <a:ext cx="5065330" cy="3421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F16E05-68FF-3F4A-B816-5F12CD011AB8}"/>
              </a:ext>
            </a:extLst>
          </p:cNvPr>
          <p:cNvSpPr/>
          <p:nvPr/>
        </p:nvSpPr>
        <p:spPr>
          <a:xfrm>
            <a:off x="6786428" y="4650934"/>
            <a:ext cx="3990753" cy="923330"/>
          </a:xfrm>
          <a:prstGeom prst="rect">
            <a:avLst/>
          </a:prstGeom>
        </p:spPr>
        <p:txBody>
          <a:bodyPr wrap="square">
            <a:spAutoFit/>
          </a:bodyPr>
          <a:lstStyle/>
          <a:p>
            <a:r>
              <a:rPr lang="en-US" dirty="0"/>
              <a:t>https://</a:t>
            </a:r>
            <a:r>
              <a:rPr lang="en-US" dirty="0" err="1"/>
              <a:t>www.sciencedirect.com</a:t>
            </a:r>
            <a:r>
              <a:rPr lang="en-US" dirty="0"/>
              <a:t>/topics/biochemistry-genetics-and-molecular-biology/tachyzoite</a:t>
            </a:r>
          </a:p>
        </p:txBody>
      </p:sp>
    </p:spTree>
    <p:extLst>
      <p:ext uri="{BB962C8B-B14F-4D97-AF65-F5344CB8AC3E}">
        <p14:creationId xmlns:p14="http://schemas.microsoft.com/office/powerpoint/2010/main" val="1731018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D976-8A32-1F4F-A51E-D0329F25D43E}"/>
              </a:ext>
            </a:extLst>
          </p:cNvPr>
          <p:cNvSpPr>
            <a:spLocks noGrp="1"/>
          </p:cNvSpPr>
          <p:nvPr>
            <p:ph type="title"/>
          </p:nvPr>
        </p:nvSpPr>
        <p:spPr>
          <a:xfrm>
            <a:off x="604360" y="343860"/>
            <a:ext cx="10515600" cy="1325563"/>
          </a:xfrm>
        </p:spPr>
        <p:txBody>
          <a:bodyPr/>
          <a:lstStyle/>
          <a:p>
            <a:r>
              <a:rPr lang="en-US" b="1" dirty="0">
                <a:latin typeface="+mn-lt"/>
              </a:rPr>
              <a:t>Pallas Cats</a:t>
            </a:r>
          </a:p>
        </p:txBody>
      </p:sp>
      <p:sp>
        <p:nvSpPr>
          <p:cNvPr id="3" name="Content Placeholder 2">
            <a:extLst>
              <a:ext uri="{FF2B5EF4-FFF2-40B4-BE49-F238E27FC236}">
                <a16:creationId xmlns:a16="http://schemas.microsoft.com/office/drawing/2014/main" id="{E5E7E08E-3EF3-A340-9EEB-4CDBBC4335DC}"/>
              </a:ext>
            </a:extLst>
          </p:cNvPr>
          <p:cNvSpPr>
            <a:spLocks noGrp="1"/>
          </p:cNvSpPr>
          <p:nvPr>
            <p:ph idx="1"/>
          </p:nvPr>
        </p:nvSpPr>
        <p:spPr>
          <a:xfrm>
            <a:off x="1166085" y="1674161"/>
            <a:ext cx="5753986" cy="4351338"/>
          </a:xfrm>
        </p:spPr>
        <p:txBody>
          <a:bodyPr>
            <a:noAutofit/>
          </a:bodyPr>
          <a:lstStyle/>
          <a:p>
            <a:r>
              <a:rPr lang="en-US" sz="2600" b="1" dirty="0"/>
              <a:t>71.59% mortality from all causes in first year of life</a:t>
            </a:r>
          </a:p>
          <a:p>
            <a:r>
              <a:rPr lang="en-US" sz="2600" b="1" dirty="0"/>
              <a:t>20.6% died from Systemic Toxoplasmosis</a:t>
            </a:r>
          </a:p>
          <a:p>
            <a:r>
              <a:rPr lang="en-US" sz="2600" b="1" dirty="0"/>
              <a:t>Clindamycin treatment 67% reduction in first year mortality</a:t>
            </a:r>
          </a:p>
          <a:p>
            <a:r>
              <a:rPr lang="en-US" sz="2600" b="1" dirty="0"/>
              <a:t>Ultimate first year mortality became 5.88%</a:t>
            </a:r>
          </a:p>
          <a:p>
            <a:r>
              <a:rPr lang="en-US" sz="2600" b="1" dirty="0"/>
              <a:t>Treated pregnant female and kittens</a:t>
            </a:r>
          </a:p>
        </p:txBody>
      </p:sp>
      <p:pic>
        <p:nvPicPr>
          <p:cNvPr id="5" name="Picture 4" descr="Article: Use of clindamycin in Pallas' cats (Felis manual) to reduce juvenile toxoplasmosis-associated mortality rates">
            <a:extLst>
              <a:ext uri="{FF2B5EF4-FFF2-40B4-BE49-F238E27FC236}">
                <a16:creationId xmlns:a16="http://schemas.microsoft.com/office/drawing/2014/main" id="{314DF711-74DC-9D41-B0F2-7E6AD34625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5135" y="255624"/>
            <a:ext cx="5086864" cy="2997517"/>
          </a:xfrm>
          <a:prstGeom prst="rect">
            <a:avLst/>
          </a:prstGeom>
        </p:spPr>
      </p:pic>
      <p:pic>
        <p:nvPicPr>
          <p:cNvPr id="6" name="Picture 5" descr="Hepatic necrosis from toxoplasmosis">
            <a:extLst>
              <a:ext uri="{FF2B5EF4-FFF2-40B4-BE49-F238E27FC236}">
                <a16:creationId xmlns:a16="http://schemas.microsoft.com/office/drawing/2014/main" id="{76352BBE-109D-1A45-A25E-B55578D419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3519" y="4358389"/>
            <a:ext cx="3212515" cy="2477385"/>
          </a:xfrm>
          <a:prstGeom prst="rect">
            <a:avLst/>
          </a:prstGeom>
        </p:spPr>
      </p:pic>
      <p:sp>
        <p:nvSpPr>
          <p:cNvPr id="7" name="TextBox 6">
            <a:extLst>
              <a:ext uri="{FF2B5EF4-FFF2-40B4-BE49-F238E27FC236}">
                <a16:creationId xmlns:a16="http://schemas.microsoft.com/office/drawing/2014/main" id="{132430C3-2E05-2145-8A39-784A1DD98A15}"/>
              </a:ext>
            </a:extLst>
          </p:cNvPr>
          <p:cNvSpPr txBox="1"/>
          <p:nvPr/>
        </p:nvSpPr>
        <p:spPr>
          <a:xfrm>
            <a:off x="9556034" y="5867809"/>
            <a:ext cx="1831527" cy="646331"/>
          </a:xfrm>
          <a:prstGeom prst="rect">
            <a:avLst/>
          </a:prstGeom>
          <a:noFill/>
        </p:spPr>
        <p:txBody>
          <a:bodyPr wrap="none" rtlCol="0">
            <a:spAutoFit/>
          </a:bodyPr>
          <a:lstStyle/>
          <a:p>
            <a:r>
              <a:rPr lang="en-US" dirty="0"/>
              <a:t>Hepatic necrosis, </a:t>
            </a:r>
          </a:p>
          <a:p>
            <a:r>
              <a:rPr lang="en-US" dirty="0" err="1"/>
              <a:t>Terio</a:t>
            </a:r>
            <a:r>
              <a:rPr lang="en-US" dirty="0"/>
              <a:t> Path book</a:t>
            </a:r>
          </a:p>
        </p:txBody>
      </p:sp>
    </p:spTree>
    <p:extLst>
      <p:ext uri="{BB962C8B-B14F-4D97-AF65-F5344CB8AC3E}">
        <p14:creationId xmlns:p14="http://schemas.microsoft.com/office/powerpoint/2010/main" val="1465318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ticle: Rabies in rodents and lagomorphs in the USA, 2011-20">
            <a:extLst>
              <a:ext uri="{FF2B5EF4-FFF2-40B4-BE49-F238E27FC236}">
                <a16:creationId xmlns:a16="http://schemas.microsoft.com/office/drawing/2014/main" id="{7DCF926B-52A3-99D9-B788-3E33AEC1DD12}"/>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997501" y="119996"/>
            <a:ext cx="7893418" cy="6536297"/>
          </a:xfrm>
        </p:spPr>
      </p:pic>
      <p:sp>
        <p:nvSpPr>
          <p:cNvPr id="6" name="TextBox 5">
            <a:extLst>
              <a:ext uri="{FF2B5EF4-FFF2-40B4-BE49-F238E27FC236}">
                <a16:creationId xmlns:a16="http://schemas.microsoft.com/office/drawing/2014/main" id="{135FAAB3-FE57-1C40-7692-044AE5643EA2}"/>
              </a:ext>
            </a:extLst>
          </p:cNvPr>
          <p:cNvSpPr txBox="1"/>
          <p:nvPr/>
        </p:nvSpPr>
        <p:spPr>
          <a:xfrm>
            <a:off x="10192871" y="6404909"/>
            <a:ext cx="941283" cy="369332"/>
          </a:xfrm>
          <a:prstGeom prst="rect">
            <a:avLst/>
          </a:prstGeom>
          <a:noFill/>
        </p:spPr>
        <p:txBody>
          <a:bodyPr wrap="none" rtlCol="0">
            <a:spAutoFit/>
          </a:bodyPr>
          <a:lstStyle/>
          <a:p>
            <a:r>
              <a:rPr lang="en-US" dirty="0"/>
              <a:t>Roeder</a:t>
            </a:r>
          </a:p>
        </p:txBody>
      </p:sp>
    </p:spTree>
    <p:extLst>
      <p:ext uri="{BB962C8B-B14F-4D97-AF65-F5344CB8AC3E}">
        <p14:creationId xmlns:p14="http://schemas.microsoft.com/office/powerpoint/2010/main" val="9675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682E-144E-4210-7BED-5B07A3850851}"/>
              </a:ext>
            </a:extLst>
          </p:cNvPr>
          <p:cNvSpPr>
            <a:spLocks noGrp="1"/>
          </p:cNvSpPr>
          <p:nvPr>
            <p:ph type="title"/>
          </p:nvPr>
        </p:nvSpPr>
        <p:spPr/>
        <p:txBody>
          <a:bodyPr/>
          <a:lstStyle/>
          <a:p>
            <a:pPr algn="l"/>
            <a:r>
              <a:rPr lang="en-US" b="1" dirty="0"/>
              <a:t>Rabies and Rodents</a:t>
            </a:r>
          </a:p>
        </p:txBody>
      </p:sp>
      <p:pic>
        <p:nvPicPr>
          <p:cNvPr id="4" name="Content Placeholder 4" descr="A map of the united states number of rodents tested for rabies in article: Rabies in rodents and lagomorphs in the USA, 2011-20">
            <a:extLst>
              <a:ext uri="{FF2B5EF4-FFF2-40B4-BE49-F238E27FC236}">
                <a16:creationId xmlns:a16="http://schemas.microsoft.com/office/drawing/2014/main" id="{D200E555-C891-E664-8E2B-B199FC76141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030133" y="1525833"/>
            <a:ext cx="7054290" cy="4633327"/>
          </a:xfrm>
        </p:spPr>
      </p:pic>
      <p:pic>
        <p:nvPicPr>
          <p:cNvPr id="6" name="Picture 5" descr="Graph of trends in rabies from Article: Rabies in rodents and lagomorphs in the USA, 2011-20">
            <a:extLst>
              <a:ext uri="{FF2B5EF4-FFF2-40B4-BE49-F238E27FC236}">
                <a16:creationId xmlns:a16="http://schemas.microsoft.com/office/drawing/2014/main" id="{BEBA73D1-AD75-0727-5816-A61B641868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1" y="2143125"/>
            <a:ext cx="6101021" cy="3414088"/>
          </a:xfrm>
          <a:prstGeom prst="rect">
            <a:avLst/>
          </a:prstGeom>
        </p:spPr>
      </p:pic>
    </p:spTree>
    <p:extLst>
      <p:ext uri="{BB962C8B-B14F-4D97-AF65-F5344CB8AC3E}">
        <p14:creationId xmlns:p14="http://schemas.microsoft.com/office/powerpoint/2010/main" val="3404686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1227-9112-BCB4-5176-EE3B032B1CE6}"/>
              </a:ext>
            </a:extLst>
          </p:cNvPr>
          <p:cNvSpPr>
            <a:spLocks noGrp="1"/>
          </p:cNvSpPr>
          <p:nvPr>
            <p:ph type="title"/>
          </p:nvPr>
        </p:nvSpPr>
        <p:spPr/>
        <p:txBody>
          <a:bodyPr/>
          <a:lstStyle/>
          <a:p>
            <a:pPr algn="l"/>
            <a:r>
              <a:rPr lang="en-US" b="1" dirty="0"/>
              <a:t>Question</a:t>
            </a:r>
          </a:p>
        </p:txBody>
      </p:sp>
      <p:sp>
        <p:nvSpPr>
          <p:cNvPr id="3" name="Content Placeholder 2">
            <a:extLst>
              <a:ext uri="{FF2B5EF4-FFF2-40B4-BE49-F238E27FC236}">
                <a16:creationId xmlns:a16="http://schemas.microsoft.com/office/drawing/2014/main" id="{2A23B640-75A3-131F-919E-DD5A1AF262ED}"/>
              </a:ext>
            </a:extLst>
          </p:cNvPr>
          <p:cNvSpPr>
            <a:spLocks noGrp="1"/>
          </p:cNvSpPr>
          <p:nvPr>
            <p:ph idx="1"/>
          </p:nvPr>
        </p:nvSpPr>
        <p:spPr>
          <a:xfrm>
            <a:off x="1761565" y="1546412"/>
            <a:ext cx="9049870" cy="4503532"/>
          </a:xfrm>
        </p:spPr>
        <p:txBody>
          <a:bodyPr>
            <a:normAutofit/>
          </a:bodyPr>
          <a:lstStyle/>
          <a:p>
            <a:pPr marL="0" marR="0" indent="0">
              <a:lnSpc>
                <a:spcPct val="115000"/>
              </a:lnSpc>
              <a:spcBef>
                <a:spcPts val="0"/>
              </a:spcBef>
              <a:spcAft>
                <a:spcPts val="0"/>
              </a:spcAft>
              <a:buNone/>
            </a:pP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Amongst rodents and lagomorphs, which species has been found to be most commonly associated with rabies in the United States?</a:t>
            </a:r>
            <a:endParaRPr lang="en-US" sz="2800" b="1"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Groundhogs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Marmota monax</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Eastern cottontail rabbits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Sylvilagus floridanus)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North American Beavers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Castor canadensis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Eastern grey squirrels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Sciurus carolinensis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Alaska marmots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Marmota </a:t>
            </a:r>
            <a:r>
              <a:rPr lang="en-US" sz="2800" b="1" i="1" kern="100" dirty="0" err="1">
                <a:effectLst/>
                <a:latin typeface="Times New Roman" panose="02020603050405020304" pitchFamily="18" charset="0"/>
                <a:ea typeface="Aptos" panose="020B0004020202020204" pitchFamily="34" charset="0"/>
                <a:cs typeface="Times New Roman" panose="02020603050405020304" pitchFamily="18" charset="0"/>
              </a:rPr>
              <a:t>broweri</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8524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BC83-D29A-B430-1188-5C7920164929}"/>
              </a:ext>
            </a:extLst>
          </p:cNvPr>
          <p:cNvSpPr>
            <a:spLocks noGrp="1"/>
          </p:cNvSpPr>
          <p:nvPr>
            <p:ph type="title"/>
          </p:nvPr>
        </p:nvSpPr>
        <p:spPr/>
        <p:txBody>
          <a:bodyPr/>
          <a:lstStyle/>
          <a:p>
            <a:pPr algn="l"/>
            <a:r>
              <a:rPr lang="en-US" b="1" dirty="0"/>
              <a:t>Answer</a:t>
            </a:r>
          </a:p>
        </p:txBody>
      </p:sp>
      <p:sp>
        <p:nvSpPr>
          <p:cNvPr id="7" name="Content Placeholder 6">
            <a:extLst>
              <a:ext uri="{FF2B5EF4-FFF2-40B4-BE49-F238E27FC236}">
                <a16:creationId xmlns:a16="http://schemas.microsoft.com/office/drawing/2014/main" id="{96859A93-E00D-68D9-3025-3B4E5FE39FBC}"/>
              </a:ext>
            </a:extLst>
          </p:cNvPr>
          <p:cNvSpPr>
            <a:spLocks noGrp="1"/>
          </p:cNvSpPr>
          <p:nvPr>
            <p:ph idx="1"/>
          </p:nvPr>
        </p:nvSpPr>
        <p:spPr/>
        <p:txBody>
          <a:bodyPr>
            <a:normAutofit fontScale="92500"/>
          </a:bodyPr>
          <a:lstStyle/>
          <a:p>
            <a:pPr marL="0" marR="0" indent="0">
              <a:lnSpc>
                <a:spcPct val="115000"/>
              </a:lnSpc>
              <a:spcBef>
                <a:spcPts val="0"/>
              </a:spcBef>
              <a:spcAft>
                <a:spcPts val="0"/>
              </a:spcAft>
              <a:buNone/>
            </a:pP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Amongst rodents and lagomorphs, which species has been found to be most commonly associated with rabies in the United States?</a:t>
            </a:r>
            <a:endParaRPr lang="en-US" sz="2800" b="1"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solidFill>
                  <a:schemeClr val="bg1"/>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Groundhogs (</a:t>
            </a:r>
            <a:r>
              <a:rPr lang="en-US" sz="2800" b="1" i="1" kern="100" dirty="0">
                <a:solidFill>
                  <a:schemeClr val="bg1"/>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Marmota monax</a:t>
            </a:r>
            <a:r>
              <a:rPr lang="en-US" sz="2800" b="1" kern="100" dirty="0">
                <a:solidFill>
                  <a:schemeClr val="bg1"/>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solidFill>
                <a:schemeClr val="bg1"/>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Eastern cottontail rabbits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Sylvilagus floridanus)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North American Beavers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Castor canadensis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Eastern grey squirrels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Sciurus carolinensis</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Alaska marmots (</a:t>
            </a:r>
            <a:r>
              <a:rPr lang="en-US" sz="2800" b="1" i="1" kern="100" dirty="0">
                <a:effectLst/>
                <a:latin typeface="Times New Roman" panose="02020603050405020304" pitchFamily="18" charset="0"/>
                <a:ea typeface="Aptos" panose="020B0004020202020204" pitchFamily="34" charset="0"/>
                <a:cs typeface="Times New Roman" panose="02020603050405020304" pitchFamily="18" charset="0"/>
              </a:rPr>
              <a:t>Marmota </a:t>
            </a:r>
            <a:r>
              <a:rPr lang="en-US" sz="2800" b="1" i="1" kern="100" dirty="0" err="1">
                <a:effectLst/>
                <a:latin typeface="Times New Roman" panose="02020603050405020304" pitchFamily="18" charset="0"/>
                <a:ea typeface="Aptos" panose="020B0004020202020204" pitchFamily="34" charset="0"/>
                <a:cs typeface="Times New Roman" panose="02020603050405020304" pitchFamily="18" charset="0"/>
              </a:rPr>
              <a:t>broweri</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53522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CDC-80B4-6DAE-8E73-7548775EC7D2}"/>
              </a:ext>
            </a:extLst>
          </p:cNvPr>
          <p:cNvSpPr>
            <a:spLocks noGrp="1"/>
          </p:cNvSpPr>
          <p:nvPr>
            <p:ph type="title"/>
          </p:nvPr>
        </p:nvSpPr>
        <p:spPr/>
        <p:txBody>
          <a:bodyPr/>
          <a:lstStyle/>
          <a:p>
            <a:endParaRPr lang="en-US"/>
          </a:p>
        </p:txBody>
      </p:sp>
      <p:pic>
        <p:nvPicPr>
          <p:cNvPr id="5" name="Content Placeholder 4" descr="Article: Novel Simplexvirus (Simplexvirus dolichotinealpha1) associated with fatality in four Patagonian marathons (Dolichotis patagonum)">
            <a:extLst>
              <a:ext uri="{FF2B5EF4-FFF2-40B4-BE49-F238E27FC236}">
                <a16:creationId xmlns:a16="http://schemas.microsoft.com/office/drawing/2014/main" id="{145A447A-F3B3-D624-B058-4EA3CA79F65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02838" y="98174"/>
            <a:ext cx="8910470" cy="6315664"/>
          </a:xfrm>
        </p:spPr>
      </p:pic>
      <p:sp>
        <p:nvSpPr>
          <p:cNvPr id="6" name="TextBox 5">
            <a:extLst>
              <a:ext uri="{FF2B5EF4-FFF2-40B4-BE49-F238E27FC236}">
                <a16:creationId xmlns:a16="http://schemas.microsoft.com/office/drawing/2014/main" id="{5CB2AD30-6BF0-8A26-23D8-DC77E569ED5E}"/>
              </a:ext>
            </a:extLst>
          </p:cNvPr>
          <p:cNvSpPr txBox="1"/>
          <p:nvPr/>
        </p:nvSpPr>
        <p:spPr>
          <a:xfrm>
            <a:off x="10118273" y="6488668"/>
            <a:ext cx="595035" cy="369332"/>
          </a:xfrm>
          <a:prstGeom prst="rect">
            <a:avLst/>
          </a:prstGeom>
          <a:noFill/>
        </p:spPr>
        <p:txBody>
          <a:bodyPr wrap="none" rtlCol="0">
            <a:spAutoFit/>
          </a:bodyPr>
          <a:lstStyle/>
          <a:p>
            <a:r>
              <a:rPr lang="en-US" dirty="0"/>
              <a:t>Day</a:t>
            </a:r>
          </a:p>
        </p:txBody>
      </p:sp>
    </p:spTree>
    <p:extLst>
      <p:ext uri="{BB962C8B-B14F-4D97-AF65-F5344CB8AC3E}">
        <p14:creationId xmlns:p14="http://schemas.microsoft.com/office/powerpoint/2010/main" val="981041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6E94-3156-1DE5-F9CC-6105C4B75D7F}"/>
              </a:ext>
            </a:extLst>
          </p:cNvPr>
          <p:cNvSpPr>
            <a:spLocks noGrp="1"/>
          </p:cNvSpPr>
          <p:nvPr>
            <p:ph type="title"/>
          </p:nvPr>
        </p:nvSpPr>
        <p:spPr/>
        <p:txBody>
          <a:bodyPr/>
          <a:lstStyle/>
          <a:p>
            <a:pPr algn="l"/>
            <a:r>
              <a:rPr lang="en-US" b="1" dirty="0"/>
              <a:t>Question</a:t>
            </a:r>
          </a:p>
        </p:txBody>
      </p:sp>
      <p:sp>
        <p:nvSpPr>
          <p:cNvPr id="3" name="Content Placeholder 2">
            <a:extLst>
              <a:ext uri="{FF2B5EF4-FFF2-40B4-BE49-F238E27FC236}">
                <a16:creationId xmlns:a16="http://schemas.microsoft.com/office/drawing/2014/main" id="{EB2D1F92-9950-7A5D-92E5-055C739D942D}"/>
              </a:ext>
            </a:extLst>
          </p:cNvPr>
          <p:cNvSpPr>
            <a:spLocks noGrp="1"/>
          </p:cNvSpPr>
          <p:nvPr>
            <p:ph idx="1"/>
          </p:nvPr>
        </p:nvSpPr>
        <p:spPr>
          <a:xfrm>
            <a:off x="1371600" y="2052116"/>
            <a:ext cx="9587753" cy="3997828"/>
          </a:xfrm>
        </p:spPr>
        <p:txBody>
          <a:bodyPr>
            <a:normAutofit fontScale="85000" lnSpcReduction="10000"/>
          </a:bodyPr>
          <a:lstStyle/>
          <a:p>
            <a:pPr marL="0" marR="0" indent="0">
              <a:spcBef>
                <a:spcPts val="0"/>
              </a:spcBef>
              <a:spcAft>
                <a:spcPts val="0"/>
              </a:spcAft>
              <a:buNone/>
            </a:pPr>
            <a:r>
              <a:rPr lang="en-US" sz="2800" b="1" dirty="0">
                <a:effectLst/>
                <a:latin typeface="Times New Roman" panose="02020603050405020304" pitchFamily="18" charset="0"/>
                <a:ea typeface="Aptos" panose="020B0004020202020204" pitchFamily="34" charset="0"/>
                <a:cs typeface="Aptos" panose="020B0004020202020204" pitchFamily="34" charset="0"/>
              </a:rPr>
              <a:t>An adult female Patagonian mara (</a:t>
            </a:r>
            <a:r>
              <a:rPr lang="en-US" sz="2800" b="1" i="1" dirty="0" err="1">
                <a:effectLst/>
                <a:latin typeface="Times New Roman" panose="02020603050405020304" pitchFamily="18" charset="0"/>
                <a:ea typeface="Aptos" panose="020B0004020202020204" pitchFamily="34" charset="0"/>
                <a:cs typeface="Aptos" panose="020B0004020202020204" pitchFamily="34" charset="0"/>
              </a:rPr>
              <a:t>Dolichotis</a:t>
            </a:r>
            <a:r>
              <a:rPr lang="en-US" sz="2800" b="1" i="1" dirty="0">
                <a:effectLst/>
                <a:latin typeface="Times New Roman" panose="02020603050405020304" pitchFamily="18" charset="0"/>
                <a:ea typeface="Aptos" panose="020B0004020202020204" pitchFamily="34" charset="0"/>
                <a:cs typeface="Aptos" panose="020B0004020202020204" pitchFamily="34" charset="0"/>
              </a:rPr>
              <a:t> </a:t>
            </a:r>
            <a:r>
              <a:rPr lang="en-US" sz="2800" b="1" i="1" dirty="0" err="1">
                <a:effectLst/>
                <a:latin typeface="Times New Roman" panose="02020603050405020304" pitchFamily="18" charset="0"/>
                <a:ea typeface="Aptos" panose="020B0004020202020204" pitchFamily="34" charset="0"/>
                <a:cs typeface="Aptos" panose="020B0004020202020204" pitchFamily="34" charset="0"/>
              </a:rPr>
              <a:t>patagonum</a:t>
            </a:r>
            <a:r>
              <a:rPr lang="en-US" sz="2800" b="1" dirty="0">
                <a:effectLst/>
                <a:latin typeface="Times New Roman" panose="02020603050405020304" pitchFamily="18" charset="0"/>
                <a:ea typeface="Aptos" panose="020B0004020202020204" pitchFamily="34" charset="0"/>
                <a:cs typeface="Aptos" panose="020B0004020202020204" pitchFamily="34" charset="0"/>
              </a:rPr>
              <a:t>) presents to you with acute onset of a wide based stance, ataxia, depressed mentation, and hyperthermia. Which of the following diagnostic tests should you prioritize first to help obtain diagnosis in this animal?</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Serum biochemistry panel</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Complete hematology profile</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PCR of nasal and oral swabs</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Whole body radiographs</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Trace mineral panel</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203286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A165-2C83-34B4-5F73-6F562D0B8E21}"/>
              </a:ext>
            </a:extLst>
          </p:cNvPr>
          <p:cNvSpPr>
            <a:spLocks noGrp="1"/>
          </p:cNvSpPr>
          <p:nvPr>
            <p:ph type="title"/>
          </p:nvPr>
        </p:nvSpPr>
        <p:spPr>
          <a:xfrm>
            <a:off x="2450443" y="2890385"/>
            <a:ext cx="7958331" cy="1077229"/>
          </a:xfrm>
        </p:spPr>
        <p:txBody>
          <a:bodyPr>
            <a:normAutofit fontScale="90000"/>
          </a:bodyPr>
          <a:lstStyle/>
          <a:p>
            <a:pPr algn="ctr"/>
            <a:r>
              <a:rPr lang="en-US" b="1" dirty="0">
                <a:latin typeface="+mn-lt"/>
              </a:rPr>
              <a:t>What Disney Princess’s mom died from the plague?</a:t>
            </a:r>
            <a:br>
              <a:rPr lang="en-US" dirty="0"/>
            </a:br>
            <a:endParaRPr lang="en-US" dirty="0"/>
          </a:p>
        </p:txBody>
      </p:sp>
    </p:spTree>
    <p:extLst>
      <p:ext uri="{BB962C8B-B14F-4D97-AF65-F5344CB8AC3E}">
        <p14:creationId xmlns:p14="http://schemas.microsoft.com/office/powerpoint/2010/main" val="3970718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35C2-E124-179D-CD21-C7C31B672CB0}"/>
              </a:ext>
            </a:extLst>
          </p:cNvPr>
          <p:cNvSpPr>
            <a:spLocks noGrp="1"/>
          </p:cNvSpPr>
          <p:nvPr>
            <p:ph type="title"/>
          </p:nvPr>
        </p:nvSpPr>
        <p:spPr/>
        <p:txBody>
          <a:bodyPr/>
          <a:lstStyle/>
          <a:p>
            <a:pPr algn="l"/>
            <a:r>
              <a:rPr lang="en-US" b="1" dirty="0"/>
              <a:t>Answer</a:t>
            </a:r>
          </a:p>
        </p:txBody>
      </p:sp>
      <p:sp>
        <p:nvSpPr>
          <p:cNvPr id="3" name="Content Placeholder 2">
            <a:extLst>
              <a:ext uri="{FF2B5EF4-FFF2-40B4-BE49-F238E27FC236}">
                <a16:creationId xmlns:a16="http://schemas.microsoft.com/office/drawing/2014/main" id="{3A1878BD-CB73-DCF2-BBBF-48D2DA16BC7F}"/>
              </a:ext>
            </a:extLst>
          </p:cNvPr>
          <p:cNvSpPr>
            <a:spLocks noGrp="1"/>
          </p:cNvSpPr>
          <p:nvPr>
            <p:ph idx="1"/>
          </p:nvPr>
        </p:nvSpPr>
        <p:spPr>
          <a:xfrm>
            <a:off x="1264024" y="2052116"/>
            <a:ext cx="9306115" cy="4375578"/>
          </a:xfrm>
        </p:spPr>
        <p:txBody>
          <a:bodyPr>
            <a:normAutofit fontScale="92500" lnSpcReduction="20000"/>
          </a:bodyPr>
          <a:lstStyle/>
          <a:p>
            <a:pPr marL="0" marR="0" indent="0">
              <a:spcBef>
                <a:spcPts val="0"/>
              </a:spcBef>
              <a:spcAft>
                <a:spcPts val="0"/>
              </a:spcAft>
              <a:buNone/>
            </a:pPr>
            <a:r>
              <a:rPr lang="en-US" sz="2800" b="1" dirty="0">
                <a:effectLst/>
                <a:latin typeface="Times New Roman" panose="02020603050405020304" pitchFamily="18" charset="0"/>
                <a:ea typeface="Aptos" panose="020B0004020202020204" pitchFamily="34" charset="0"/>
                <a:cs typeface="Aptos" panose="020B0004020202020204" pitchFamily="34" charset="0"/>
              </a:rPr>
              <a:t>An adult female Patagonian mara (</a:t>
            </a:r>
            <a:r>
              <a:rPr lang="en-US" sz="2800" b="1" i="1" dirty="0" err="1">
                <a:effectLst/>
                <a:latin typeface="Times New Roman" panose="02020603050405020304" pitchFamily="18" charset="0"/>
                <a:ea typeface="Aptos" panose="020B0004020202020204" pitchFamily="34" charset="0"/>
                <a:cs typeface="Aptos" panose="020B0004020202020204" pitchFamily="34" charset="0"/>
              </a:rPr>
              <a:t>Dolichotis</a:t>
            </a:r>
            <a:r>
              <a:rPr lang="en-US" sz="2800" b="1" i="1" dirty="0">
                <a:effectLst/>
                <a:latin typeface="Times New Roman" panose="02020603050405020304" pitchFamily="18" charset="0"/>
                <a:ea typeface="Aptos" panose="020B0004020202020204" pitchFamily="34" charset="0"/>
                <a:cs typeface="Aptos" panose="020B0004020202020204" pitchFamily="34" charset="0"/>
              </a:rPr>
              <a:t> </a:t>
            </a:r>
            <a:r>
              <a:rPr lang="en-US" sz="2800" b="1" i="1" dirty="0" err="1">
                <a:effectLst/>
                <a:latin typeface="Times New Roman" panose="02020603050405020304" pitchFamily="18" charset="0"/>
                <a:ea typeface="Aptos" panose="020B0004020202020204" pitchFamily="34" charset="0"/>
                <a:cs typeface="Aptos" panose="020B0004020202020204" pitchFamily="34" charset="0"/>
              </a:rPr>
              <a:t>patagonum</a:t>
            </a:r>
            <a:r>
              <a:rPr lang="en-US" sz="2800" b="1" dirty="0">
                <a:effectLst/>
                <a:latin typeface="Times New Roman" panose="02020603050405020304" pitchFamily="18" charset="0"/>
                <a:ea typeface="Aptos" panose="020B0004020202020204" pitchFamily="34" charset="0"/>
                <a:cs typeface="Aptos" panose="020B0004020202020204" pitchFamily="34" charset="0"/>
              </a:rPr>
              <a:t>) presents to you with acute onset of a wide based stance, ataxia, depressed mentation, and hyperthermia. Which of the following diagnostic tests should you prioritize first to help obtain diagnosis in this animal?</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solidFill>
                  <a:schemeClr val="bg1"/>
                </a:solidFill>
                <a:effectLst/>
                <a:highlight>
                  <a:srgbClr val="FFFF00"/>
                </a:highlight>
                <a:latin typeface="Times New Roman" panose="02020603050405020304" pitchFamily="18" charset="0"/>
                <a:ea typeface="Aptos" panose="020B0004020202020204" pitchFamily="34" charset="0"/>
                <a:cs typeface="Aptos" panose="020B0004020202020204" pitchFamily="34" charset="0"/>
              </a:rPr>
              <a:t>Serum biochemistry panel</a:t>
            </a:r>
            <a:endParaRPr lang="en-US" sz="2800" b="1" dirty="0">
              <a:solidFill>
                <a:schemeClr val="bg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Complete hematology profile</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PCR of nasal and oral swabs</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Whole body radiographs</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2800" b="1" dirty="0">
                <a:effectLst/>
                <a:latin typeface="Times New Roman" panose="02020603050405020304" pitchFamily="18" charset="0"/>
                <a:ea typeface="Aptos" panose="020B0004020202020204" pitchFamily="34" charset="0"/>
                <a:cs typeface="Aptos" panose="020B0004020202020204" pitchFamily="34" charset="0"/>
              </a:rPr>
              <a:t>Trace mineral panel</a:t>
            </a:r>
            <a:endParaRPr lang="en-US" sz="2800" b="1"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1845805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96BD-7694-D028-2598-C54760E2150D}"/>
              </a:ext>
            </a:extLst>
          </p:cNvPr>
          <p:cNvSpPr>
            <a:spLocks noGrp="1"/>
          </p:cNvSpPr>
          <p:nvPr>
            <p:ph type="title"/>
          </p:nvPr>
        </p:nvSpPr>
        <p:spPr/>
        <p:txBody>
          <a:bodyPr/>
          <a:lstStyle/>
          <a:p>
            <a:endParaRPr lang="en-US"/>
          </a:p>
        </p:txBody>
      </p:sp>
      <p:pic>
        <p:nvPicPr>
          <p:cNvPr id="5" name="Content Placeholder 4" descr="Article: Three cases of clinical leptospirosis in Patagonian maras (Dolichotis patagonum)">
            <a:extLst>
              <a:ext uri="{FF2B5EF4-FFF2-40B4-BE49-F238E27FC236}">
                <a16:creationId xmlns:a16="http://schemas.microsoft.com/office/drawing/2014/main" id="{F06CB6F0-2B39-36E3-2BEA-952244314F1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88304" y="342882"/>
            <a:ext cx="8881835" cy="6100781"/>
          </a:xfrm>
        </p:spPr>
      </p:pic>
      <p:sp>
        <p:nvSpPr>
          <p:cNvPr id="6" name="TextBox 5">
            <a:extLst>
              <a:ext uri="{FF2B5EF4-FFF2-40B4-BE49-F238E27FC236}">
                <a16:creationId xmlns:a16="http://schemas.microsoft.com/office/drawing/2014/main" id="{4DFB0706-DE01-A784-7C7B-F87F8E4A36AF}"/>
              </a:ext>
            </a:extLst>
          </p:cNvPr>
          <p:cNvSpPr txBox="1"/>
          <p:nvPr/>
        </p:nvSpPr>
        <p:spPr>
          <a:xfrm>
            <a:off x="9429750" y="6443663"/>
            <a:ext cx="1774845" cy="369332"/>
          </a:xfrm>
          <a:prstGeom prst="rect">
            <a:avLst/>
          </a:prstGeom>
          <a:noFill/>
        </p:spPr>
        <p:txBody>
          <a:bodyPr wrap="none" rtlCol="0">
            <a:spAutoFit/>
          </a:bodyPr>
          <a:lstStyle/>
          <a:p>
            <a:r>
              <a:rPr lang="en-US" dirty="0"/>
              <a:t>Greenfield-Feig</a:t>
            </a:r>
          </a:p>
        </p:txBody>
      </p:sp>
    </p:spTree>
    <p:extLst>
      <p:ext uri="{BB962C8B-B14F-4D97-AF65-F5344CB8AC3E}">
        <p14:creationId xmlns:p14="http://schemas.microsoft.com/office/powerpoint/2010/main" val="2788992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4004-4FE4-96B5-7634-300CD8F6F822}"/>
              </a:ext>
            </a:extLst>
          </p:cNvPr>
          <p:cNvSpPr>
            <a:spLocks noGrp="1"/>
          </p:cNvSpPr>
          <p:nvPr>
            <p:ph type="title"/>
          </p:nvPr>
        </p:nvSpPr>
        <p:spPr/>
        <p:txBody>
          <a:bodyPr/>
          <a:lstStyle/>
          <a:p>
            <a:pPr algn="l"/>
            <a:r>
              <a:rPr lang="en-US" b="1" dirty="0"/>
              <a:t>Question</a:t>
            </a:r>
          </a:p>
        </p:txBody>
      </p:sp>
      <p:sp>
        <p:nvSpPr>
          <p:cNvPr id="3" name="Content Placeholder 2">
            <a:extLst>
              <a:ext uri="{FF2B5EF4-FFF2-40B4-BE49-F238E27FC236}">
                <a16:creationId xmlns:a16="http://schemas.microsoft.com/office/drawing/2014/main" id="{D4E2E1CE-A28D-48EA-C3A9-16DF68ED3B44}"/>
              </a:ext>
            </a:extLst>
          </p:cNvPr>
          <p:cNvSpPr>
            <a:spLocks noGrp="1"/>
          </p:cNvSpPr>
          <p:nvPr>
            <p:ph idx="1"/>
          </p:nvPr>
        </p:nvSpPr>
        <p:spPr/>
        <p:txBody>
          <a:bodyPr>
            <a:normAutofit/>
          </a:bodyPr>
          <a:lstStyle/>
          <a:p>
            <a:r>
              <a:rPr lang="en-US" sz="2800" b="1" dirty="0">
                <a:effectLst/>
                <a:latin typeface="Times New Roman" panose="02020603050405020304" pitchFamily="18" charset="0"/>
                <a:ea typeface="Times New Roman" panose="02020603050405020304" pitchFamily="18" charset="0"/>
              </a:rPr>
              <a:t>A </a:t>
            </a:r>
            <a:r>
              <a:rPr lang="en-US" sz="2800" b="1" dirty="0" err="1">
                <a:effectLst/>
                <a:latin typeface="Times New Roman" panose="02020603050405020304" pitchFamily="18" charset="0"/>
                <a:ea typeface="Times New Roman" panose="02020603050405020304" pitchFamily="18" charset="0"/>
              </a:rPr>
              <a:t>Patogonian</a:t>
            </a:r>
            <a:r>
              <a:rPr lang="en-US" sz="2800" b="1" dirty="0">
                <a:effectLst/>
                <a:latin typeface="Times New Roman" panose="02020603050405020304" pitchFamily="18" charset="0"/>
                <a:ea typeface="Times New Roman" panose="02020603050405020304" pitchFamily="18" charset="0"/>
              </a:rPr>
              <a:t> mara at your zoo presents for lethargy, hyperemic conjunctiva, and inappetence. You find elevated kidney and liver values on bloodwork. What is the most likely differential (be specific)? What is the most likely transmission of disease? </a:t>
            </a:r>
            <a:endParaRPr lang="en-US" sz="2800" b="1" dirty="0"/>
          </a:p>
        </p:txBody>
      </p:sp>
    </p:spTree>
    <p:extLst>
      <p:ext uri="{BB962C8B-B14F-4D97-AF65-F5344CB8AC3E}">
        <p14:creationId xmlns:p14="http://schemas.microsoft.com/office/powerpoint/2010/main" val="3245636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E257-8CFF-6E17-203A-47420778EE9C}"/>
              </a:ext>
            </a:extLst>
          </p:cNvPr>
          <p:cNvSpPr>
            <a:spLocks noGrp="1"/>
          </p:cNvSpPr>
          <p:nvPr>
            <p:ph type="title"/>
          </p:nvPr>
        </p:nvSpPr>
        <p:spPr/>
        <p:txBody>
          <a:bodyPr/>
          <a:lstStyle/>
          <a:p>
            <a:pPr algn="l"/>
            <a:r>
              <a:rPr lang="en-US" b="1" dirty="0"/>
              <a:t>Answer</a:t>
            </a:r>
          </a:p>
        </p:txBody>
      </p:sp>
      <p:sp>
        <p:nvSpPr>
          <p:cNvPr id="3" name="Content Placeholder 2">
            <a:extLst>
              <a:ext uri="{FF2B5EF4-FFF2-40B4-BE49-F238E27FC236}">
                <a16:creationId xmlns:a16="http://schemas.microsoft.com/office/drawing/2014/main" id="{92F8A615-0D7A-4B15-9262-0EFCCA22BB25}"/>
              </a:ext>
            </a:extLst>
          </p:cNvPr>
          <p:cNvSpPr>
            <a:spLocks noGrp="1"/>
          </p:cNvSpPr>
          <p:nvPr>
            <p:ph idx="1"/>
          </p:nvPr>
        </p:nvSpPr>
        <p:spPr>
          <a:xfrm>
            <a:off x="2611808" y="1885285"/>
            <a:ext cx="7796540" cy="3997828"/>
          </a:xfrm>
        </p:spPr>
        <p:txBody>
          <a:bodyPr>
            <a:normAutofit/>
          </a:bodyPr>
          <a:lstStyle/>
          <a:p>
            <a:r>
              <a:rPr lang="en-US" sz="2800" b="1" dirty="0">
                <a:effectLst/>
                <a:latin typeface="Times New Roman" panose="02020603050405020304" pitchFamily="18" charset="0"/>
                <a:ea typeface="Times New Roman" panose="02020603050405020304" pitchFamily="18" charset="0"/>
              </a:rPr>
              <a:t>Leptospirosis </a:t>
            </a:r>
            <a:r>
              <a:rPr lang="en-US" sz="2800" b="1" dirty="0" err="1">
                <a:effectLst/>
                <a:latin typeface="Times New Roman" panose="02020603050405020304" pitchFamily="18" charset="0"/>
                <a:ea typeface="Times New Roman" panose="02020603050405020304" pitchFamily="18" charset="0"/>
              </a:rPr>
              <a:t>kirschneri</a:t>
            </a:r>
            <a:r>
              <a:rPr lang="en-US" sz="2800" b="1" dirty="0">
                <a:effectLst/>
                <a:latin typeface="Times New Roman" panose="02020603050405020304" pitchFamily="18" charset="0"/>
                <a:ea typeface="Times New Roman" panose="02020603050405020304" pitchFamily="18" charset="0"/>
              </a:rPr>
              <a:t> serovar </a:t>
            </a:r>
            <a:r>
              <a:rPr lang="en-US" sz="2800" b="1" dirty="0" err="1">
                <a:effectLst/>
                <a:latin typeface="Times New Roman" panose="02020603050405020304" pitchFamily="18" charset="0"/>
                <a:ea typeface="Times New Roman" panose="02020603050405020304" pitchFamily="18" charset="0"/>
              </a:rPr>
              <a:t>Grippotyphosa</a:t>
            </a:r>
            <a:r>
              <a:rPr lang="en-US" sz="2800" b="1" dirty="0">
                <a:effectLst/>
                <a:latin typeface="Times New Roman" panose="02020603050405020304" pitchFamily="18" charset="0"/>
                <a:ea typeface="Times New Roman" panose="02020603050405020304" pitchFamily="18" charset="0"/>
              </a:rPr>
              <a:t>, most likely came from a racoon on zoo grounds </a:t>
            </a:r>
            <a:endParaRPr lang="en-US" sz="2800" b="1" dirty="0"/>
          </a:p>
        </p:txBody>
      </p:sp>
    </p:spTree>
    <p:extLst>
      <p:ext uri="{BB962C8B-B14F-4D97-AF65-F5344CB8AC3E}">
        <p14:creationId xmlns:p14="http://schemas.microsoft.com/office/powerpoint/2010/main" val="1020706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3597-2129-9F0D-4496-08220253BBFB}"/>
              </a:ext>
            </a:extLst>
          </p:cNvPr>
          <p:cNvSpPr>
            <a:spLocks noGrp="1"/>
          </p:cNvSpPr>
          <p:nvPr>
            <p:ph type="title"/>
          </p:nvPr>
        </p:nvSpPr>
        <p:spPr/>
        <p:txBody>
          <a:bodyPr/>
          <a:lstStyle/>
          <a:p>
            <a:pPr algn="l"/>
            <a:r>
              <a:rPr lang="en-US" b="1" dirty="0"/>
              <a:t>Leptospirosis</a:t>
            </a:r>
          </a:p>
        </p:txBody>
      </p:sp>
      <p:pic>
        <p:nvPicPr>
          <p:cNvPr id="5" name="Content Placeholder 4" descr="Leptospirosis disease transmission">
            <a:extLst>
              <a:ext uri="{FF2B5EF4-FFF2-40B4-BE49-F238E27FC236}">
                <a16:creationId xmlns:a16="http://schemas.microsoft.com/office/drawing/2014/main" id="{D22CD33E-601D-29FD-F965-484EB995A9D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2944" y="2052619"/>
            <a:ext cx="6135587" cy="3997325"/>
          </a:xfrm>
        </p:spPr>
      </p:pic>
      <p:sp>
        <p:nvSpPr>
          <p:cNvPr id="7" name="TextBox 6">
            <a:extLst>
              <a:ext uri="{FF2B5EF4-FFF2-40B4-BE49-F238E27FC236}">
                <a16:creationId xmlns:a16="http://schemas.microsoft.com/office/drawing/2014/main" id="{A2CDB6B1-0E84-F498-D87B-C257636719BF}"/>
              </a:ext>
            </a:extLst>
          </p:cNvPr>
          <p:cNvSpPr txBox="1"/>
          <p:nvPr/>
        </p:nvSpPr>
        <p:spPr>
          <a:xfrm>
            <a:off x="1124263" y="6049944"/>
            <a:ext cx="10794793" cy="646331"/>
          </a:xfrm>
          <a:prstGeom prst="rect">
            <a:avLst/>
          </a:prstGeom>
          <a:noFill/>
        </p:spPr>
        <p:txBody>
          <a:bodyPr wrap="square">
            <a:spAutoFit/>
          </a:bodyPr>
          <a:lstStyle/>
          <a:p>
            <a:r>
              <a:rPr lang="en-US" dirty="0"/>
              <a:t>Rajapakse, S., Fernando, N., Dreyfus, A. </a:t>
            </a:r>
            <a:r>
              <a:rPr lang="en-US" i="1" dirty="0"/>
              <a:t>et al.</a:t>
            </a:r>
            <a:r>
              <a:rPr lang="en-US" dirty="0"/>
              <a:t> Leptospirosis. </a:t>
            </a:r>
            <a:r>
              <a:rPr lang="en-US" i="1" dirty="0"/>
              <a:t>Nat Rev Dis Primers</a:t>
            </a:r>
            <a:r>
              <a:rPr lang="en-US" dirty="0"/>
              <a:t> </a:t>
            </a:r>
            <a:r>
              <a:rPr lang="en-US" b="1" dirty="0"/>
              <a:t>11</a:t>
            </a:r>
            <a:r>
              <a:rPr lang="en-US" dirty="0"/>
              <a:t>, 32 (2025). https://</a:t>
            </a:r>
            <a:r>
              <a:rPr lang="en-US" dirty="0" err="1"/>
              <a:t>doi.org</a:t>
            </a:r>
            <a:r>
              <a:rPr lang="en-US" dirty="0"/>
              <a:t>/10.1038/s41572-025-00614-5</a:t>
            </a:r>
          </a:p>
        </p:txBody>
      </p:sp>
      <p:pic>
        <p:nvPicPr>
          <p:cNvPr id="9" name="Picture 8" descr="Cases of Leptospirosis around the world">
            <a:extLst>
              <a:ext uri="{FF2B5EF4-FFF2-40B4-BE49-F238E27FC236}">
                <a16:creationId xmlns:a16="http://schemas.microsoft.com/office/drawing/2014/main" id="{8AF8E481-0F6D-798F-2909-69CC5DE289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1133" y="2200275"/>
            <a:ext cx="5600867" cy="3239648"/>
          </a:xfrm>
          <a:prstGeom prst="rect">
            <a:avLst/>
          </a:prstGeom>
        </p:spPr>
      </p:pic>
    </p:spTree>
    <p:extLst>
      <p:ext uri="{BB962C8B-B14F-4D97-AF65-F5344CB8AC3E}">
        <p14:creationId xmlns:p14="http://schemas.microsoft.com/office/powerpoint/2010/main" val="1977964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7559-D4AA-9ACD-7012-5926F0B02E10}"/>
              </a:ext>
            </a:extLst>
          </p:cNvPr>
          <p:cNvSpPr>
            <a:spLocks noGrp="1"/>
          </p:cNvSpPr>
          <p:nvPr>
            <p:ph type="title"/>
          </p:nvPr>
        </p:nvSpPr>
        <p:spPr/>
        <p:txBody>
          <a:bodyPr/>
          <a:lstStyle/>
          <a:p>
            <a:pPr algn="l"/>
            <a:r>
              <a:rPr lang="en-US" b="1" dirty="0"/>
              <a:t>Leptospirosis Serovars</a:t>
            </a:r>
          </a:p>
        </p:txBody>
      </p:sp>
      <p:graphicFrame>
        <p:nvGraphicFramePr>
          <p:cNvPr id="4" name="Table 4">
            <a:extLst>
              <a:ext uri="{FF2B5EF4-FFF2-40B4-BE49-F238E27FC236}">
                <a16:creationId xmlns:a16="http://schemas.microsoft.com/office/drawing/2014/main" id="{E1FF9363-D3A8-458F-8835-88F98B43F334}"/>
              </a:ext>
            </a:extLst>
          </p:cNvPr>
          <p:cNvGraphicFramePr>
            <a:graphicFrameLocks noGrp="1"/>
          </p:cNvGraphicFramePr>
          <p:nvPr>
            <p:ph idx="1"/>
            <p:extLst>
              <p:ext uri="{D42A27DB-BD31-4B8C-83A1-F6EECF244321}">
                <p14:modId xmlns:p14="http://schemas.microsoft.com/office/powerpoint/2010/main" val="1258245425"/>
              </p:ext>
            </p:extLst>
          </p:nvPr>
        </p:nvGraphicFramePr>
        <p:xfrm>
          <a:off x="1868812" y="2087544"/>
          <a:ext cx="8975554" cy="3962400"/>
        </p:xfrm>
        <a:graphic>
          <a:graphicData uri="http://schemas.openxmlformats.org/drawingml/2006/table">
            <a:tbl>
              <a:tblPr firstRow="1" bandRow="1">
                <a:tableStyleId>{93296810-A885-4BE3-A3E7-6D5BEEA58F35}</a:tableStyleId>
              </a:tblPr>
              <a:tblGrid>
                <a:gridCol w="4487777">
                  <a:extLst>
                    <a:ext uri="{9D8B030D-6E8A-4147-A177-3AD203B41FA5}">
                      <a16:colId xmlns:a16="http://schemas.microsoft.com/office/drawing/2014/main" val="2985032363"/>
                    </a:ext>
                  </a:extLst>
                </a:gridCol>
                <a:gridCol w="4487777">
                  <a:extLst>
                    <a:ext uri="{9D8B030D-6E8A-4147-A177-3AD203B41FA5}">
                      <a16:colId xmlns:a16="http://schemas.microsoft.com/office/drawing/2014/main" val="3338419440"/>
                    </a:ext>
                  </a:extLst>
                </a:gridCol>
              </a:tblGrid>
              <a:tr h="370840">
                <a:tc>
                  <a:txBody>
                    <a:bodyPr/>
                    <a:lstStyle/>
                    <a:p>
                      <a:r>
                        <a:rPr lang="en-US" sz="2800" b="1" dirty="0">
                          <a:solidFill>
                            <a:schemeClr val="bg1"/>
                          </a:solidFill>
                        </a:rPr>
                        <a:t>Serovar</a:t>
                      </a:r>
                    </a:p>
                  </a:txBody>
                  <a:tcPr/>
                </a:tc>
                <a:tc>
                  <a:txBody>
                    <a:bodyPr/>
                    <a:lstStyle/>
                    <a:p>
                      <a:r>
                        <a:rPr lang="en-US" sz="2800" b="1" dirty="0">
                          <a:solidFill>
                            <a:schemeClr val="bg1"/>
                          </a:solidFill>
                        </a:rPr>
                        <a:t>Maintenance Host</a:t>
                      </a:r>
                    </a:p>
                  </a:txBody>
                  <a:tcPr/>
                </a:tc>
                <a:extLst>
                  <a:ext uri="{0D108BD9-81ED-4DB2-BD59-A6C34878D82A}">
                    <a16:rowId xmlns:a16="http://schemas.microsoft.com/office/drawing/2014/main" val="449046488"/>
                  </a:ext>
                </a:extLst>
              </a:tr>
              <a:tr h="370840">
                <a:tc>
                  <a:txBody>
                    <a:bodyPr/>
                    <a:lstStyle/>
                    <a:p>
                      <a:r>
                        <a:rPr lang="en-US" sz="2800" b="1" dirty="0" err="1">
                          <a:solidFill>
                            <a:schemeClr val="bg1"/>
                          </a:solidFill>
                        </a:rPr>
                        <a:t>Canicola</a:t>
                      </a:r>
                      <a:endParaRPr lang="en-US" sz="2800" b="1" dirty="0">
                        <a:solidFill>
                          <a:schemeClr val="bg1"/>
                        </a:solidFill>
                      </a:endParaRPr>
                    </a:p>
                  </a:txBody>
                  <a:tcPr/>
                </a:tc>
                <a:tc>
                  <a:txBody>
                    <a:bodyPr/>
                    <a:lstStyle/>
                    <a:p>
                      <a:r>
                        <a:rPr lang="en-US" sz="2800" b="1" dirty="0">
                          <a:solidFill>
                            <a:schemeClr val="bg1"/>
                          </a:solidFill>
                        </a:rPr>
                        <a:t>Dogs</a:t>
                      </a:r>
                    </a:p>
                  </a:txBody>
                  <a:tcPr/>
                </a:tc>
                <a:extLst>
                  <a:ext uri="{0D108BD9-81ED-4DB2-BD59-A6C34878D82A}">
                    <a16:rowId xmlns:a16="http://schemas.microsoft.com/office/drawing/2014/main" val="284017664"/>
                  </a:ext>
                </a:extLst>
              </a:tr>
              <a:tr h="370840">
                <a:tc>
                  <a:txBody>
                    <a:bodyPr/>
                    <a:lstStyle/>
                    <a:p>
                      <a:r>
                        <a:rPr lang="en-US" sz="2800" b="1" dirty="0">
                          <a:solidFill>
                            <a:schemeClr val="bg1"/>
                          </a:solidFill>
                        </a:rPr>
                        <a:t>Pomona</a:t>
                      </a:r>
                    </a:p>
                  </a:txBody>
                  <a:tcPr/>
                </a:tc>
                <a:tc>
                  <a:txBody>
                    <a:bodyPr/>
                    <a:lstStyle/>
                    <a:p>
                      <a:r>
                        <a:rPr lang="en-US" sz="2800" b="1" dirty="0">
                          <a:solidFill>
                            <a:schemeClr val="bg1"/>
                          </a:solidFill>
                        </a:rPr>
                        <a:t>Raccoons, muskrats, skunks, voles</a:t>
                      </a:r>
                    </a:p>
                  </a:txBody>
                  <a:tcPr/>
                </a:tc>
                <a:extLst>
                  <a:ext uri="{0D108BD9-81ED-4DB2-BD59-A6C34878D82A}">
                    <a16:rowId xmlns:a16="http://schemas.microsoft.com/office/drawing/2014/main" val="4085030661"/>
                  </a:ext>
                </a:extLst>
              </a:tr>
              <a:tr h="370840">
                <a:tc>
                  <a:txBody>
                    <a:bodyPr/>
                    <a:lstStyle/>
                    <a:p>
                      <a:r>
                        <a:rPr lang="en-US" sz="2800" b="1" dirty="0" err="1">
                          <a:solidFill>
                            <a:schemeClr val="bg1"/>
                          </a:solidFill>
                        </a:rPr>
                        <a:t>Hardjo</a:t>
                      </a:r>
                      <a:endParaRPr lang="en-US" sz="2800" b="1" dirty="0">
                        <a:solidFill>
                          <a:schemeClr val="bg1"/>
                        </a:solidFill>
                      </a:endParaRPr>
                    </a:p>
                  </a:txBody>
                  <a:tcPr/>
                </a:tc>
                <a:tc>
                  <a:txBody>
                    <a:bodyPr/>
                    <a:lstStyle/>
                    <a:p>
                      <a:r>
                        <a:rPr lang="en-US" sz="2800" b="1" dirty="0">
                          <a:solidFill>
                            <a:schemeClr val="bg1"/>
                          </a:solidFill>
                        </a:rPr>
                        <a:t>Cattle</a:t>
                      </a:r>
                    </a:p>
                  </a:txBody>
                  <a:tcPr/>
                </a:tc>
                <a:extLst>
                  <a:ext uri="{0D108BD9-81ED-4DB2-BD59-A6C34878D82A}">
                    <a16:rowId xmlns:a16="http://schemas.microsoft.com/office/drawing/2014/main" val="3418082631"/>
                  </a:ext>
                </a:extLst>
              </a:tr>
              <a:tr h="370840">
                <a:tc>
                  <a:txBody>
                    <a:bodyPr/>
                    <a:lstStyle/>
                    <a:p>
                      <a:r>
                        <a:rPr lang="en-US" sz="2800" b="1" dirty="0" err="1">
                          <a:solidFill>
                            <a:schemeClr val="bg1"/>
                          </a:solidFill>
                        </a:rPr>
                        <a:t>Icterohaemorrhagiae</a:t>
                      </a:r>
                      <a:endParaRPr lang="en-US" sz="2800" b="1" dirty="0">
                        <a:solidFill>
                          <a:schemeClr val="bg1"/>
                        </a:solidFill>
                      </a:endParaRPr>
                    </a:p>
                  </a:txBody>
                  <a:tcPr/>
                </a:tc>
                <a:tc>
                  <a:txBody>
                    <a:bodyPr/>
                    <a:lstStyle/>
                    <a:p>
                      <a:r>
                        <a:rPr lang="en-US" sz="2800" b="1" dirty="0">
                          <a:solidFill>
                            <a:schemeClr val="bg1"/>
                          </a:solidFill>
                        </a:rPr>
                        <a:t>Rats</a:t>
                      </a:r>
                    </a:p>
                  </a:txBody>
                  <a:tcPr/>
                </a:tc>
                <a:extLst>
                  <a:ext uri="{0D108BD9-81ED-4DB2-BD59-A6C34878D82A}">
                    <a16:rowId xmlns:a16="http://schemas.microsoft.com/office/drawing/2014/main" val="3001704445"/>
                  </a:ext>
                </a:extLst>
              </a:tr>
              <a:tr h="0">
                <a:tc>
                  <a:txBody>
                    <a:bodyPr/>
                    <a:lstStyle/>
                    <a:p>
                      <a:r>
                        <a:rPr lang="en-US" sz="2800" b="1" dirty="0">
                          <a:solidFill>
                            <a:schemeClr val="bg1"/>
                          </a:solidFill>
                        </a:rPr>
                        <a:t>Bratislava</a:t>
                      </a:r>
                    </a:p>
                  </a:txBody>
                  <a:tcPr/>
                </a:tc>
                <a:tc>
                  <a:txBody>
                    <a:bodyPr/>
                    <a:lstStyle/>
                    <a:p>
                      <a:r>
                        <a:rPr lang="en-US" sz="2800" b="1" dirty="0">
                          <a:solidFill>
                            <a:schemeClr val="bg1"/>
                          </a:solidFill>
                        </a:rPr>
                        <a:t>Pigs, mice (suspected), horses (suspected)</a:t>
                      </a:r>
                    </a:p>
                  </a:txBody>
                  <a:tcPr/>
                </a:tc>
                <a:extLst>
                  <a:ext uri="{0D108BD9-81ED-4DB2-BD59-A6C34878D82A}">
                    <a16:rowId xmlns:a16="http://schemas.microsoft.com/office/drawing/2014/main" val="2903858455"/>
                  </a:ext>
                </a:extLst>
              </a:tr>
            </a:tbl>
          </a:graphicData>
        </a:graphic>
      </p:graphicFrame>
    </p:spTree>
    <p:extLst>
      <p:ext uri="{BB962C8B-B14F-4D97-AF65-F5344CB8AC3E}">
        <p14:creationId xmlns:p14="http://schemas.microsoft.com/office/powerpoint/2010/main" val="3158631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9487-D8E0-5CAC-BB70-65F6BAFB43DC}"/>
              </a:ext>
            </a:extLst>
          </p:cNvPr>
          <p:cNvSpPr>
            <a:spLocks noGrp="1"/>
          </p:cNvSpPr>
          <p:nvPr>
            <p:ph type="title"/>
          </p:nvPr>
        </p:nvSpPr>
        <p:spPr/>
        <p:txBody>
          <a:bodyPr/>
          <a:lstStyle/>
          <a:p>
            <a:pPr algn="l"/>
            <a:r>
              <a:rPr lang="en-US" b="1" dirty="0"/>
              <a:t>Leptospirosis</a:t>
            </a:r>
          </a:p>
        </p:txBody>
      </p:sp>
      <p:sp>
        <p:nvSpPr>
          <p:cNvPr id="3" name="Content Placeholder 2">
            <a:extLst>
              <a:ext uri="{FF2B5EF4-FFF2-40B4-BE49-F238E27FC236}">
                <a16:creationId xmlns:a16="http://schemas.microsoft.com/office/drawing/2014/main" id="{8EE1383A-FFBA-521D-C402-41C8C5DC0D7B}"/>
              </a:ext>
            </a:extLst>
          </p:cNvPr>
          <p:cNvSpPr>
            <a:spLocks noGrp="1"/>
          </p:cNvSpPr>
          <p:nvPr>
            <p:ph idx="1"/>
          </p:nvPr>
        </p:nvSpPr>
        <p:spPr>
          <a:xfrm>
            <a:off x="1284514" y="2052116"/>
            <a:ext cx="9285625" cy="3997828"/>
          </a:xfrm>
        </p:spPr>
        <p:txBody>
          <a:bodyPr>
            <a:noAutofit/>
          </a:bodyPr>
          <a:lstStyle/>
          <a:p>
            <a:r>
              <a:rPr lang="en-US" sz="2600" b="1" dirty="0"/>
              <a:t>All mammals susceptible</a:t>
            </a:r>
          </a:p>
          <a:p>
            <a:r>
              <a:rPr lang="en-US" sz="2600" b="1" dirty="0"/>
              <a:t>Common in wildlife, more as the host</a:t>
            </a:r>
          </a:p>
          <a:p>
            <a:r>
              <a:rPr lang="en-US" sz="2600" b="1" dirty="0"/>
              <a:t>Re-emerging</a:t>
            </a:r>
          </a:p>
          <a:p>
            <a:r>
              <a:rPr lang="en-US" sz="2600" b="1" dirty="0"/>
              <a:t>Warm-moist environments</a:t>
            </a:r>
          </a:p>
          <a:p>
            <a:r>
              <a:rPr lang="en-US" sz="2600" b="1" dirty="0"/>
              <a:t>Maintenance host transmission – urine, placental fluids, milk</a:t>
            </a:r>
          </a:p>
          <a:p>
            <a:r>
              <a:rPr lang="en-US" sz="2600" b="1" dirty="0"/>
              <a:t>Incidental host infection – indirect</a:t>
            </a:r>
          </a:p>
          <a:p>
            <a:r>
              <a:rPr lang="en-US" sz="2600" b="1" dirty="0"/>
              <a:t>Diagnose – MAT test, PCR, immunohistochemistry</a:t>
            </a:r>
          </a:p>
        </p:txBody>
      </p:sp>
    </p:spTree>
    <p:extLst>
      <p:ext uri="{BB962C8B-B14F-4D97-AF65-F5344CB8AC3E}">
        <p14:creationId xmlns:p14="http://schemas.microsoft.com/office/powerpoint/2010/main" val="3457692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1688-CECB-FC31-3462-618D4C57D83C}"/>
              </a:ext>
            </a:extLst>
          </p:cNvPr>
          <p:cNvSpPr>
            <a:spLocks noGrp="1"/>
          </p:cNvSpPr>
          <p:nvPr>
            <p:ph type="title"/>
          </p:nvPr>
        </p:nvSpPr>
        <p:spPr/>
        <p:txBody>
          <a:bodyPr/>
          <a:lstStyle/>
          <a:p>
            <a:pPr algn="l"/>
            <a:r>
              <a:rPr lang="en-US" b="1" dirty="0"/>
              <a:t>Questions?</a:t>
            </a:r>
          </a:p>
        </p:txBody>
      </p:sp>
      <p:pic>
        <p:nvPicPr>
          <p:cNvPr id="5" name="Content Placeholder 4" descr="Capybara by a water source">
            <a:extLst>
              <a:ext uri="{FF2B5EF4-FFF2-40B4-BE49-F238E27FC236}">
                <a16:creationId xmlns:a16="http://schemas.microsoft.com/office/drawing/2014/main" id="{7C2AE41C-4F16-0091-6C69-8DD99E9F19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4097372" y="1612187"/>
            <a:ext cx="4359365" cy="5115322"/>
          </a:xfrm>
        </p:spPr>
      </p:pic>
    </p:spTree>
    <p:extLst>
      <p:ext uri="{BB962C8B-B14F-4D97-AF65-F5344CB8AC3E}">
        <p14:creationId xmlns:p14="http://schemas.microsoft.com/office/powerpoint/2010/main" val="88448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203B-4B95-8F48-8931-E4E4EF1A246B}"/>
              </a:ext>
            </a:extLst>
          </p:cNvPr>
          <p:cNvSpPr>
            <a:spLocks noGrp="1"/>
          </p:cNvSpPr>
          <p:nvPr>
            <p:ph type="title"/>
          </p:nvPr>
        </p:nvSpPr>
        <p:spPr/>
        <p:txBody>
          <a:bodyPr/>
          <a:lstStyle/>
          <a:p>
            <a:pPr algn="l"/>
            <a:r>
              <a:rPr lang="en-US" b="1" dirty="0">
                <a:latin typeface="+mn-lt"/>
              </a:rPr>
              <a:t>Plague</a:t>
            </a:r>
          </a:p>
        </p:txBody>
      </p:sp>
      <p:sp>
        <p:nvSpPr>
          <p:cNvPr id="3" name="Content Placeholder 2">
            <a:extLst>
              <a:ext uri="{FF2B5EF4-FFF2-40B4-BE49-F238E27FC236}">
                <a16:creationId xmlns:a16="http://schemas.microsoft.com/office/drawing/2014/main" id="{1ED806CD-EDE7-7C44-9985-2B6A031F1883}"/>
              </a:ext>
            </a:extLst>
          </p:cNvPr>
          <p:cNvSpPr>
            <a:spLocks noGrp="1"/>
          </p:cNvSpPr>
          <p:nvPr>
            <p:ph idx="1"/>
          </p:nvPr>
        </p:nvSpPr>
        <p:spPr>
          <a:xfrm>
            <a:off x="1333173" y="1534631"/>
            <a:ext cx="10515600" cy="2538523"/>
          </a:xfrm>
        </p:spPr>
        <p:txBody>
          <a:bodyPr/>
          <a:lstStyle/>
          <a:p>
            <a:r>
              <a:rPr lang="en-US" b="1" dirty="0"/>
              <a:t>Black death</a:t>
            </a:r>
          </a:p>
          <a:p>
            <a:r>
              <a:rPr lang="en-US" b="1" dirty="0"/>
              <a:t>First </a:t>
            </a:r>
            <a:r>
              <a:rPr lang="en-US" b="1" i="1" dirty="0"/>
              <a:t>identified</a:t>
            </a:r>
            <a:r>
              <a:rPr lang="en-US" b="1" dirty="0"/>
              <a:t> in 1894 in Hong Kong</a:t>
            </a:r>
          </a:p>
          <a:p>
            <a:r>
              <a:rPr lang="en-US" b="1" dirty="0"/>
              <a:t>Evolved from Yersinia pseudotuberculosis</a:t>
            </a:r>
          </a:p>
          <a:p>
            <a:r>
              <a:rPr lang="en-US" b="1" dirty="0"/>
              <a:t>Still around, modern culture</a:t>
            </a:r>
          </a:p>
          <a:p>
            <a:endParaRPr lang="en-US" dirty="0"/>
          </a:p>
        </p:txBody>
      </p:sp>
      <p:pic>
        <p:nvPicPr>
          <p:cNvPr id="1026" name="Picture 2" descr="Image result for plague">
            <a:extLst>
              <a:ext uri="{FF2B5EF4-FFF2-40B4-BE49-F238E27FC236}">
                <a16:creationId xmlns:a16="http://schemas.microsoft.com/office/drawing/2014/main" id="{C7469E91-282C-E041-AF6E-45B8A9744B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0683" y="477450"/>
            <a:ext cx="4071458" cy="5699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FC17C8-856E-8846-8D0A-870FC9DFC0BE}"/>
              </a:ext>
            </a:extLst>
          </p:cNvPr>
          <p:cNvSpPr/>
          <p:nvPr/>
        </p:nvSpPr>
        <p:spPr>
          <a:xfrm>
            <a:off x="7730682" y="6095059"/>
            <a:ext cx="4461317" cy="646331"/>
          </a:xfrm>
          <a:prstGeom prst="rect">
            <a:avLst/>
          </a:prstGeom>
        </p:spPr>
        <p:txBody>
          <a:bodyPr wrap="square">
            <a:spAutoFit/>
          </a:bodyPr>
          <a:lstStyle/>
          <a:p>
            <a:r>
              <a:rPr lang="en-US" dirty="0"/>
              <a:t>https://</a:t>
            </a:r>
            <a:r>
              <a:rPr lang="en-US" dirty="0" err="1"/>
              <a:t>www.barcelona-metropolitan.com</a:t>
            </a:r>
            <a:r>
              <a:rPr lang="en-US" dirty="0"/>
              <a:t>/features/the-plague-years/</a:t>
            </a:r>
          </a:p>
        </p:txBody>
      </p:sp>
      <p:pic>
        <p:nvPicPr>
          <p:cNvPr id="1028" name="Picture 4" descr="Image result for Black Death painting&#10;">
            <a:extLst>
              <a:ext uri="{FF2B5EF4-FFF2-40B4-BE49-F238E27FC236}">
                <a16:creationId xmlns:a16="http://schemas.microsoft.com/office/drawing/2014/main" id="{E63D3C72-E3B4-2745-811E-A078BBBF4D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74" y="3854650"/>
            <a:ext cx="3848986" cy="2886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plague and beauty and the beast">
            <a:extLst>
              <a:ext uri="{FF2B5EF4-FFF2-40B4-BE49-F238E27FC236}">
                <a16:creationId xmlns:a16="http://schemas.microsoft.com/office/drawing/2014/main" id="{A30E7443-0301-4D46-9EB8-D8353339DE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41750" y="4291659"/>
            <a:ext cx="4508500" cy="1803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8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DEC1-5D32-E04E-A545-6F2D4B53F735}"/>
              </a:ext>
            </a:extLst>
          </p:cNvPr>
          <p:cNvSpPr>
            <a:spLocks noGrp="1"/>
          </p:cNvSpPr>
          <p:nvPr>
            <p:ph type="title"/>
          </p:nvPr>
        </p:nvSpPr>
        <p:spPr/>
        <p:txBody>
          <a:bodyPr/>
          <a:lstStyle/>
          <a:p>
            <a:pPr algn="l"/>
            <a:r>
              <a:rPr lang="en-US" b="1" dirty="0">
                <a:latin typeface="+mn-lt"/>
              </a:rPr>
              <a:t>Plague Pandemics</a:t>
            </a:r>
          </a:p>
        </p:txBody>
      </p:sp>
      <p:sp>
        <p:nvSpPr>
          <p:cNvPr id="3" name="Content Placeholder 2">
            <a:extLst>
              <a:ext uri="{FF2B5EF4-FFF2-40B4-BE49-F238E27FC236}">
                <a16:creationId xmlns:a16="http://schemas.microsoft.com/office/drawing/2014/main" id="{E25A929A-3E44-0E4F-A060-B3AA2C0E3393}"/>
              </a:ext>
            </a:extLst>
          </p:cNvPr>
          <p:cNvSpPr>
            <a:spLocks noGrp="1"/>
          </p:cNvSpPr>
          <p:nvPr>
            <p:ph idx="1"/>
          </p:nvPr>
        </p:nvSpPr>
        <p:spPr/>
        <p:txBody>
          <a:bodyPr>
            <a:normAutofit fontScale="85000" lnSpcReduction="20000"/>
          </a:bodyPr>
          <a:lstStyle/>
          <a:p>
            <a:r>
              <a:rPr lang="en-US" sz="3200" b="1" dirty="0"/>
              <a:t>First Pandemic (Justinian Plague, 541-750 AD)</a:t>
            </a:r>
          </a:p>
          <a:p>
            <a:pPr lvl="1"/>
            <a:r>
              <a:rPr lang="en-US" sz="3200" b="1" dirty="0"/>
              <a:t>Estimated 50-60% of population lost</a:t>
            </a:r>
          </a:p>
          <a:p>
            <a:r>
              <a:rPr lang="en-US" sz="3200" b="1" dirty="0"/>
              <a:t>Second Pandemic (Black Death, 8</a:t>
            </a:r>
            <a:r>
              <a:rPr lang="en-US" sz="3200" b="1" baseline="30000" dirty="0"/>
              <a:t>th</a:t>
            </a:r>
            <a:r>
              <a:rPr lang="en-US" sz="3200" b="1" dirty="0"/>
              <a:t>-14</a:t>
            </a:r>
            <a:r>
              <a:rPr lang="en-US" sz="3200" b="1" baseline="30000" dirty="0"/>
              <a:t>th</a:t>
            </a:r>
            <a:r>
              <a:rPr lang="en-US" sz="3200" b="1" dirty="0"/>
              <a:t> century)</a:t>
            </a:r>
          </a:p>
          <a:p>
            <a:pPr lvl="1"/>
            <a:r>
              <a:rPr lang="en-US" sz="3200" b="1" dirty="0"/>
              <a:t>Estimated 60-75 million people died</a:t>
            </a:r>
          </a:p>
          <a:p>
            <a:r>
              <a:rPr lang="en-US" sz="3200" b="1" dirty="0"/>
              <a:t>Third Pandemic (1855 – current day)</a:t>
            </a:r>
          </a:p>
          <a:p>
            <a:endParaRPr lang="en-US" dirty="0"/>
          </a:p>
        </p:txBody>
      </p:sp>
    </p:spTree>
    <p:extLst>
      <p:ext uri="{BB962C8B-B14F-4D97-AF65-F5344CB8AC3E}">
        <p14:creationId xmlns:p14="http://schemas.microsoft.com/office/powerpoint/2010/main" val="276422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53F7-2589-824A-BF06-A862022B38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5FC81C-280E-DE4E-83A7-FFEC6C1DCBCD}"/>
              </a:ext>
            </a:extLst>
          </p:cNvPr>
          <p:cNvSpPr>
            <a:spLocks noGrp="1"/>
          </p:cNvSpPr>
          <p:nvPr>
            <p:ph idx="1"/>
          </p:nvPr>
        </p:nvSpPr>
        <p:spPr/>
        <p:txBody>
          <a:bodyPr/>
          <a:lstStyle/>
          <a:p>
            <a:endParaRPr lang="en-US"/>
          </a:p>
        </p:txBody>
      </p:sp>
      <p:pic>
        <p:nvPicPr>
          <p:cNvPr id="5122" name="Picture 2" descr="  Image showing number of human deaths from a variety of diseases including COVID and Plague and Small pox">
            <a:extLst>
              <a:ext uri="{FF2B5EF4-FFF2-40B4-BE49-F238E27FC236}">
                <a16:creationId xmlns:a16="http://schemas.microsoft.com/office/drawing/2014/main" id="{19CAA944-4DD7-4348-BC80-9F38A81E68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E8483A-FC7F-F942-A23D-AEE4E265CE5C}"/>
              </a:ext>
            </a:extLst>
          </p:cNvPr>
          <p:cNvSpPr/>
          <p:nvPr/>
        </p:nvSpPr>
        <p:spPr>
          <a:xfrm>
            <a:off x="5676900" y="5934670"/>
            <a:ext cx="6096000" cy="923330"/>
          </a:xfrm>
          <a:prstGeom prst="rect">
            <a:avLst/>
          </a:prstGeom>
        </p:spPr>
        <p:txBody>
          <a:bodyPr>
            <a:spAutoFit/>
          </a:bodyPr>
          <a:lstStyle/>
          <a:p>
            <a:r>
              <a:rPr lang="en-US" dirty="0">
                <a:hlinkClick r:id="rId3"/>
              </a:rPr>
              <a:t>https://www.alaskasnewssource.com/content/news/Pandemics-through-history-What-we-can-learn-and-how-it-relates-to-COVID-19-569147331.html</a:t>
            </a:r>
            <a:r>
              <a:rPr lang="en-US" dirty="0"/>
              <a:t> </a:t>
            </a:r>
          </a:p>
        </p:txBody>
      </p:sp>
      <p:sp>
        <p:nvSpPr>
          <p:cNvPr id="5" name="TextBox 4">
            <a:extLst>
              <a:ext uri="{FF2B5EF4-FFF2-40B4-BE49-F238E27FC236}">
                <a16:creationId xmlns:a16="http://schemas.microsoft.com/office/drawing/2014/main" id="{7432BFC7-2E96-844C-95DE-A5D06B20C8BB}"/>
              </a:ext>
            </a:extLst>
          </p:cNvPr>
          <p:cNvSpPr txBox="1"/>
          <p:nvPr/>
        </p:nvSpPr>
        <p:spPr>
          <a:xfrm>
            <a:off x="8724900" y="1651991"/>
            <a:ext cx="2126512" cy="646331"/>
          </a:xfrm>
          <a:prstGeom prst="rect">
            <a:avLst/>
          </a:prstGeom>
          <a:noFill/>
        </p:spPr>
        <p:txBody>
          <a:bodyPr wrap="square" rtlCol="0">
            <a:spAutoFit/>
          </a:bodyPr>
          <a:lstStyle/>
          <a:p>
            <a:r>
              <a:rPr lang="en-US" b="1" dirty="0"/>
              <a:t>Now 7.1 million                                                      COVID deaths</a:t>
            </a:r>
          </a:p>
        </p:txBody>
      </p:sp>
      <p:sp>
        <p:nvSpPr>
          <p:cNvPr id="6" name="5-Point Star 5">
            <a:extLst>
              <a:ext uri="{FF2B5EF4-FFF2-40B4-BE49-F238E27FC236}">
                <a16:creationId xmlns:a16="http://schemas.microsoft.com/office/drawing/2014/main" id="{CE301AF4-0055-5241-95FE-88942B043693}"/>
              </a:ext>
            </a:extLst>
          </p:cNvPr>
          <p:cNvSpPr/>
          <p:nvPr/>
        </p:nvSpPr>
        <p:spPr>
          <a:xfrm>
            <a:off x="9094108" y="2433259"/>
            <a:ext cx="671214" cy="5442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Oval 6">
            <a:extLst>
              <a:ext uri="{FF2B5EF4-FFF2-40B4-BE49-F238E27FC236}">
                <a16:creationId xmlns:a16="http://schemas.microsoft.com/office/drawing/2014/main" id="{BFFAAB51-C2F9-114E-91CF-D9DD35D9442D}"/>
              </a:ext>
            </a:extLst>
          </p:cNvPr>
          <p:cNvSpPr/>
          <p:nvPr/>
        </p:nvSpPr>
        <p:spPr>
          <a:xfrm>
            <a:off x="7676707" y="4593265"/>
            <a:ext cx="829340" cy="97819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9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0BFB-B8E8-B843-9642-52BF04A4288E}"/>
              </a:ext>
            </a:extLst>
          </p:cNvPr>
          <p:cNvSpPr>
            <a:spLocks noGrp="1"/>
          </p:cNvSpPr>
          <p:nvPr>
            <p:ph type="title"/>
          </p:nvPr>
        </p:nvSpPr>
        <p:spPr/>
        <p:txBody>
          <a:bodyPr/>
          <a:lstStyle/>
          <a:p>
            <a:r>
              <a:rPr lang="en-US" b="1" dirty="0">
                <a:latin typeface="+mn-lt"/>
              </a:rPr>
              <a:t>Common human diseases</a:t>
            </a:r>
          </a:p>
        </p:txBody>
      </p:sp>
      <p:pic>
        <p:nvPicPr>
          <p:cNvPr id="4100" name="Picture 4" descr="Image result for causes of death of humans infectious disease">
            <a:extLst>
              <a:ext uri="{FF2B5EF4-FFF2-40B4-BE49-F238E27FC236}">
                <a16:creationId xmlns:a16="http://schemas.microsoft.com/office/drawing/2014/main" id="{D4509B21-06FF-9D44-964A-CDFD8A0F0D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6000" y="1690688"/>
            <a:ext cx="10160000" cy="431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899ABC-2268-8A4D-8D97-467917F5A7D9}"/>
              </a:ext>
            </a:extLst>
          </p:cNvPr>
          <p:cNvSpPr/>
          <p:nvPr/>
        </p:nvSpPr>
        <p:spPr>
          <a:xfrm>
            <a:off x="5257800" y="6263320"/>
            <a:ext cx="6096000" cy="646331"/>
          </a:xfrm>
          <a:prstGeom prst="rect">
            <a:avLst/>
          </a:prstGeom>
        </p:spPr>
        <p:txBody>
          <a:bodyPr>
            <a:spAutoFit/>
          </a:bodyPr>
          <a:lstStyle/>
          <a:p>
            <a:r>
              <a:rPr lang="en-US" dirty="0"/>
              <a:t>http://</a:t>
            </a:r>
            <a:r>
              <a:rPr lang="en-US" dirty="0" err="1"/>
              <a:t>www.brainkart.com</a:t>
            </a:r>
            <a:r>
              <a:rPr lang="en-US" dirty="0"/>
              <a:t>/article/Common-diseases-in-human-beings_38087/</a:t>
            </a:r>
          </a:p>
        </p:txBody>
      </p:sp>
      <p:sp>
        <p:nvSpPr>
          <p:cNvPr id="6" name="Oval 5">
            <a:extLst>
              <a:ext uri="{FF2B5EF4-FFF2-40B4-BE49-F238E27FC236}">
                <a16:creationId xmlns:a16="http://schemas.microsoft.com/office/drawing/2014/main" id="{3797CC98-1C18-DC46-A531-4524ABE72805}"/>
              </a:ext>
            </a:extLst>
          </p:cNvPr>
          <p:cNvSpPr/>
          <p:nvPr/>
        </p:nvSpPr>
        <p:spPr>
          <a:xfrm>
            <a:off x="637953" y="3466214"/>
            <a:ext cx="2402959" cy="38347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5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{4BACE607-3C5A-4F4C-A842-5F5C9AE2127F}tf16401378</Template>
  <TotalTime>7670</TotalTime>
  <Words>1606</Words>
  <Application>Microsoft Macintosh PowerPoint</Application>
  <PresentationFormat>Widescreen</PresentationFormat>
  <Paragraphs>244</Paragraphs>
  <Slides>57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Aptos</vt:lpstr>
      <vt:lpstr>Arial</vt:lpstr>
      <vt:lpstr>Calibri</vt:lpstr>
      <vt:lpstr>MS Shell Dlg 2</vt:lpstr>
      <vt:lpstr>Times New Roman</vt:lpstr>
      <vt:lpstr>Wingdings</vt:lpstr>
      <vt:lpstr>Wingdings 3</vt:lpstr>
      <vt:lpstr>Madison</vt:lpstr>
      <vt:lpstr>Wild Rodents</vt:lpstr>
      <vt:lpstr>Rodents</vt:lpstr>
      <vt:lpstr>Rodents?</vt:lpstr>
      <vt:lpstr>PowerPoint Presentation</vt:lpstr>
      <vt:lpstr>What Disney Princess’s mom died from the plague? </vt:lpstr>
      <vt:lpstr>Plague</vt:lpstr>
      <vt:lpstr>Plague Pandemics</vt:lpstr>
      <vt:lpstr>PowerPoint Presentation</vt:lpstr>
      <vt:lpstr>Common human diseases</vt:lpstr>
      <vt:lpstr>Plague</vt:lpstr>
      <vt:lpstr>What animals are affected by plague?</vt:lpstr>
      <vt:lpstr>Plague Susceptibility</vt:lpstr>
      <vt:lpstr>Pumas and Plague</vt:lpstr>
      <vt:lpstr>What animals spread plague?</vt:lpstr>
      <vt:lpstr>Cycle and Transmission</vt:lpstr>
      <vt:lpstr>Transmission</vt:lpstr>
      <vt:lpstr>Enzootic or Maintenance Hosts</vt:lpstr>
      <vt:lpstr>PowerPoint Presentation</vt:lpstr>
      <vt:lpstr>PowerPoint Presentation</vt:lpstr>
      <vt:lpstr>PowerPoint Presentation</vt:lpstr>
      <vt:lpstr>Question</vt:lpstr>
      <vt:lpstr>Answer</vt:lpstr>
      <vt:lpstr>Clinical Signs</vt:lpstr>
      <vt:lpstr>Clinical Signs</vt:lpstr>
      <vt:lpstr>Diagnosis</vt:lpstr>
      <vt:lpstr>Prevention</vt:lpstr>
      <vt:lpstr>Treatment</vt:lpstr>
      <vt:lpstr>Toxoplasmosis</vt:lpstr>
      <vt:lpstr>Where do I learn more about this?</vt:lpstr>
      <vt:lpstr>Toxoplasmosis</vt:lpstr>
      <vt:lpstr>PowerPoint Presentation</vt:lpstr>
      <vt:lpstr>PowerPoint Presentation</vt:lpstr>
      <vt:lpstr>Question</vt:lpstr>
      <vt:lpstr>Answer</vt:lpstr>
      <vt:lpstr>PowerPoint Presentation</vt:lpstr>
      <vt:lpstr>Infectious Structures</vt:lpstr>
      <vt:lpstr>Transmission</vt:lpstr>
      <vt:lpstr>PowerPoint Presentation</vt:lpstr>
      <vt:lpstr>Transmission</vt:lpstr>
      <vt:lpstr>Clinical Signs</vt:lpstr>
      <vt:lpstr>Diagnosis</vt:lpstr>
      <vt:lpstr>Diagnosis</vt:lpstr>
      <vt:lpstr>Pallas Cats</vt:lpstr>
      <vt:lpstr>PowerPoint Presentation</vt:lpstr>
      <vt:lpstr>Rabies and Rodents</vt:lpstr>
      <vt:lpstr>Question</vt:lpstr>
      <vt:lpstr>Answer</vt:lpstr>
      <vt:lpstr>PowerPoint Presentation</vt:lpstr>
      <vt:lpstr>Question</vt:lpstr>
      <vt:lpstr>Answer</vt:lpstr>
      <vt:lpstr>PowerPoint Presentation</vt:lpstr>
      <vt:lpstr>Question</vt:lpstr>
      <vt:lpstr>Answer</vt:lpstr>
      <vt:lpstr>Leptospirosis</vt:lpstr>
      <vt:lpstr>Leptospirosis Serovars</vt:lpstr>
      <vt:lpstr>Leptospirosis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 Rodents</dc:title>
  <dc:creator>Tara Myers Harrison</dc:creator>
  <cp:lastModifiedBy>Tara Myers Harrison</cp:lastModifiedBy>
  <cp:revision>3</cp:revision>
  <dcterms:created xsi:type="dcterms:W3CDTF">2026-03-13T18:09:07Z</dcterms:created>
  <dcterms:modified xsi:type="dcterms:W3CDTF">2026-03-19T01:59:19Z</dcterms:modified>
</cp:coreProperties>
</file>