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57" r:id="rId3"/>
    <p:sldId id="266" r:id="rId4"/>
    <p:sldId id="279" r:id="rId5"/>
    <p:sldId id="280" r:id="rId6"/>
    <p:sldId id="281" r:id="rId7"/>
    <p:sldId id="282" r:id="rId8"/>
    <p:sldId id="382" r:id="rId9"/>
    <p:sldId id="283" r:id="rId10"/>
    <p:sldId id="284" r:id="rId11"/>
    <p:sldId id="285" r:id="rId12"/>
    <p:sldId id="383" r:id="rId13"/>
    <p:sldId id="258" r:id="rId14"/>
    <p:sldId id="259" r:id="rId15"/>
    <p:sldId id="260" r:id="rId16"/>
    <p:sldId id="267" r:id="rId17"/>
    <p:sldId id="268" r:id="rId18"/>
    <p:sldId id="261" r:id="rId19"/>
    <p:sldId id="262" r:id="rId20"/>
    <p:sldId id="263" r:id="rId21"/>
    <p:sldId id="264" r:id="rId22"/>
    <p:sldId id="269" r:id="rId23"/>
    <p:sldId id="270" r:id="rId24"/>
    <p:sldId id="265" r:id="rId25"/>
    <p:sldId id="271" r:id="rId26"/>
    <p:sldId id="272" r:id="rId27"/>
    <p:sldId id="273" r:id="rId28"/>
    <p:sldId id="274" r:id="rId29"/>
    <p:sldId id="277" r:id="rId30"/>
    <p:sldId id="275" r:id="rId31"/>
    <p:sldId id="276" r:id="rId32"/>
    <p:sldId id="278" r:id="rId33"/>
    <p:sldId id="286" r:id="rId34"/>
    <p:sldId id="287" r:id="rId35"/>
    <p:sldId id="379" r:id="rId36"/>
    <p:sldId id="380" r:id="rId37"/>
    <p:sldId id="372" r:id="rId38"/>
    <p:sldId id="373" r:id="rId39"/>
    <p:sldId id="378" r:id="rId40"/>
    <p:sldId id="346" r:id="rId41"/>
    <p:sldId id="374" r:id="rId42"/>
    <p:sldId id="337" r:id="rId43"/>
    <p:sldId id="375" r:id="rId44"/>
    <p:sldId id="376" r:id="rId45"/>
    <p:sldId id="288" r:id="rId46"/>
    <p:sldId id="289" r:id="rId47"/>
    <p:sldId id="290" r:id="rId48"/>
    <p:sldId id="293" r:id="rId49"/>
    <p:sldId id="294" r:id="rId50"/>
    <p:sldId id="381" r:id="rId51"/>
    <p:sldId id="291" r:id="rId52"/>
    <p:sldId id="295" r:id="rId53"/>
    <p:sldId id="296" r:id="rId54"/>
    <p:sldId id="297" r:id="rId55"/>
    <p:sldId id="38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6"/>
    <p:restoredTop sz="80817"/>
  </p:normalViewPr>
  <p:slideViewPr>
    <p:cSldViewPr snapToGrid="0">
      <p:cViewPr>
        <p:scale>
          <a:sx n="89" d="100"/>
          <a:sy n="89" d="100"/>
        </p:scale>
        <p:origin x="1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DB717-7D44-CE4A-9009-E019B20E50A4}" type="datetimeFigureOut">
              <a:rPr lang="en-US" smtClean="0"/>
              <a:t>1/11/26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05E2B-5142-8147-998D-C9DFDCBE35FF}" type="slidenum">
              <a:rPr lang="en-US" smtClean="0"/>
              <a:t>‹#›</a:t>
            </a:fld>
            <a:endParaRPr lang="en-US"/>
          </a:p>
        </p:txBody>
      </p:sp>
    </p:spTree>
    <p:extLst>
      <p:ext uri="{BB962C8B-B14F-4D97-AF65-F5344CB8AC3E}">
        <p14:creationId xmlns:p14="http://schemas.microsoft.com/office/powerpoint/2010/main" val="4028751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Australia tribes - an owl holds a woman human’s spirit so all are left alone; 1600s bounty placed on raptors and got money when killed them</a:t>
            </a:r>
          </a:p>
        </p:txBody>
      </p:sp>
      <p:sp>
        <p:nvSpPr>
          <p:cNvPr id="4" name="Slide Number Placeholder 3"/>
          <p:cNvSpPr>
            <a:spLocks noGrp="1"/>
          </p:cNvSpPr>
          <p:nvPr>
            <p:ph type="sldNum" sz="quarter" idx="5"/>
          </p:nvPr>
        </p:nvSpPr>
        <p:spPr/>
        <p:txBody>
          <a:bodyPr/>
          <a:lstStyle/>
          <a:p>
            <a:fld id="{5B405E2B-5142-8147-998D-C9DFDCBE35FF}" type="slidenum">
              <a:rPr lang="en-US" smtClean="0"/>
              <a:t>2</a:t>
            </a:fld>
            <a:endParaRPr lang="en-US"/>
          </a:p>
        </p:txBody>
      </p:sp>
    </p:spTree>
    <p:extLst>
      <p:ext uri="{BB962C8B-B14F-4D97-AF65-F5344CB8AC3E}">
        <p14:creationId xmlns:p14="http://schemas.microsoft.com/office/powerpoint/2010/main" val="1900100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05E2B-5142-8147-998D-C9DFDCBE35FF}" type="slidenum">
              <a:rPr lang="en-US" smtClean="0"/>
              <a:t>18</a:t>
            </a:fld>
            <a:endParaRPr lang="en-US"/>
          </a:p>
        </p:txBody>
      </p:sp>
    </p:spTree>
    <p:extLst>
      <p:ext uri="{BB962C8B-B14F-4D97-AF65-F5344CB8AC3E}">
        <p14:creationId xmlns:p14="http://schemas.microsoft.com/office/powerpoint/2010/main" val="3027394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binocular vision in dense habitats</a:t>
            </a:r>
          </a:p>
        </p:txBody>
      </p:sp>
      <p:sp>
        <p:nvSpPr>
          <p:cNvPr id="4" name="Slide Number Placeholder 3"/>
          <p:cNvSpPr>
            <a:spLocks noGrp="1"/>
          </p:cNvSpPr>
          <p:nvPr>
            <p:ph type="sldNum" sz="quarter" idx="5"/>
          </p:nvPr>
        </p:nvSpPr>
        <p:spPr/>
        <p:txBody>
          <a:bodyPr/>
          <a:lstStyle/>
          <a:p>
            <a:fld id="{5B405E2B-5142-8147-998D-C9DFDCBE35FF}" type="slidenum">
              <a:rPr lang="en-US" smtClean="0"/>
              <a:t>19</a:t>
            </a:fld>
            <a:endParaRPr lang="en-US"/>
          </a:p>
        </p:txBody>
      </p:sp>
    </p:spTree>
    <p:extLst>
      <p:ext uri="{BB962C8B-B14F-4D97-AF65-F5344CB8AC3E}">
        <p14:creationId xmlns:p14="http://schemas.microsoft.com/office/powerpoint/2010/main" val="3490714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Fundus lesions: retinal detachment (7/15 owls), depigmented lesions (12/15), pigment clumping (8/15), and retinal tear (4/15). All birds were</a:t>
            </a:r>
            <a:br>
              <a:rPr lang="en-US" dirty="0"/>
            </a:br>
            <a:r>
              <a:rPr lang="en-US" dirty="0">
                <a:effectLst/>
                <a:latin typeface="Times New Roman" panose="02020603050405020304" pitchFamily="18" charset="0"/>
              </a:rPr>
              <a:t>negative for WNV and Avian Influenza on RT-PCR. Of the owls with chorioretinitis, 3/15 were seropositive for WNV and 7/15 for T. gondii. Optical coherence tomography of 25/30 affected eyes diagnosed outer retinal lesions (19/25 eyes), retinal detachment (16/25), and retinal tears (3/25). Histopathological examinations diagnosed outer nuclear layer atrophy (19/30 eyes), retinal detachment (18/30), retinal tears (7/30), suprachoroidal hemorrhage (12/30), scleral rupture (3/30), and ossicle fracture (3/30). (from abstract of paper)</a:t>
            </a:r>
            <a:endParaRPr lang="en-US" dirty="0"/>
          </a:p>
        </p:txBody>
      </p:sp>
      <p:sp>
        <p:nvSpPr>
          <p:cNvPr id="4" name="Slide Number Placeholder 3"/>
          <p:cNvSpPr>
            <a:spLocks noGrp="1"/>
          </p:cNvSpPr>
          <p:nvPr>
            <p:ph type="sldNum" sz="quarter" idx="5"/>
          </p:nvPr>
        </p:nvSpPr>
        <p:spPr/>
        <p:txBody>
          <a:bodyPr/>
          <a:lstStyle/>
          <a:p>
            <a:fld id="{5B405E2B-5142-8147-998D-C9DFDCBE35FF}" type="slidenum">
              <a:rPr lang="en-US" smtClean="0"/>
              <a:t>20</a:t>
            </a:fld>
            <a:endParaRPr lang="en-US"/>
          </a:p>
        </p:txBody>
      </p:sp>
    </p:spTree>
    <p:extLst>
      <p:ext uri="{BB962C8B-B14F-4D97-AF65-F5344CB8AC3E}">
        <p14:creationId xmlns:p14="http://schemas.microsoft.com/office/powerpoint/2010/main" val="27728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Gross lesions – pale foci in acute cases or delineated streaks in chronic cases in the heart and skeletal muscles (limbs, shoulder, pectoral, intercostal); hemorrhage, edema, and rupture of muscles</a:t>
            </a:r>
          </a:p>
          <a:p>
            <a:r>
              <a:rPr lang="en-US" dirty="0"/>
              <a:t>Histology: hemorrhage, monophasic degenerative and necrotic myofibers interspersed with normal myofibers, and small numbers of macrophages and neutrophils </a:t>
            </a:r>
          </a:p>
        </p:txBody>
      </p:sp>
      <p:sp>
        <p:nvSpPr>
          <p:cNvPr id="4" name="Slide Number Placeholder 3"/>
          <p:cNvSpPr>
            <a:spLocks noGrp="1"/>
          </p:cNvSpPr>
          <p:nvPr>
            <p:ph type="sldNum" sz="quarter" idx="5"/>
          </p:nvPr>
        </p:nvSpPr>
        <p:spPr/>
        <p:txBody>
          <a:bodyPr/>
          <a:lstStyle/>
          <a:p>
            <a:fld id="{5B405E2B-5142-8147-998D-C9DFDCBE35FF}" type="slidenum">
              <a:rPr lang="en-US" smtClean="0"/>
              <a:t>22</a:t>
            </a:fld>
            <a:endParaRPr lang="en-US"/>
          </a:p>
        </p:txBody>
      </p:sp>
    </p:spTree>
    <p:extLst>
      <p:ext uri="{BB962C8B-B14F-4D97-AF65-F5344CB8AC3E}">
        <p14:creationId xmlns:p14="http://schemas.microsoft.com/office/powerpoint/2010/main" val="1779371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Mayo Clinic criteria for diagnosis of Takotsubo cardiomyopathy are 1) transient hypokinesis, akinesis, or dyskinesis of the left ventricular midsegment with or without apical involvement (the regional wall motion abnormalities extend beyond a single epicardial vascular distribution; a stressful trigger is often, but not always present); 2) the absence of obstructive coronary artery disease or angiographic evidence of acute plaque</a:t>
            </a:r>
          </a:p>
          <a:p>
            <a:r>
              <a:rPr lang="en-US" dirty="0"/>
              <a:t>rupture; 3) new electrocardiographic abnormalities (either ST-segment elevation and/or T-wave inversion) or a modest elevation in cardiac troponin; and 4) absence of pheochromocytoma or myocarditis.</a:t>
            </a:r>
          </a:p>
        </p:txBody>
      </p:sp>
      <p:sp>
        <p:nvSpPr>
          <p:cNvPr id="4" name="Slide Number Placeholder 3"/>
          <p:cNvSpPr>
            <a:spLocks noGrp="1"/>
          </p:cNvSpPr>
          <p:nvPr>
            <p:ph type="sldNum" sz="quarter" idx="5"/>
          </p:nvPr>
        </p:nvSpPr>
        <p:spPr/>
        <p:txBody>
          <a:bodyPr/>
          <a:lstStyle/>
          <a:p>
            <a:fld id="{5B405E2B-5142-8147-998D-C9DFDCBE35FF}" type="slidenum">
              <a:rPr lang="en-US" smtClean="0"/>
              <a:t>27</a:t>
            </a:fld>
            <a:endParaRPr lang="en-US"/>
          </a:p>
        </p:txBody>
      </p:sp>
    </p:spTree>
    <p:extLst>
      <p:ext uri="{BB962C8B-B14F-4D97-AF65-F5344CB8AC3E}">
        <p14:creationId xmlns:p14="http://schemas.microsoft.com/office/powerpoint/2010/main" val="1667501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05E2B-5142-8147-998D-C9DFDCBE35FF}" type="slidenum">
              <a:rPr lang="en-US" smtClean="0"/>
              <a:t>29</a:t>
            </a:fld>
            <a:endParaRPr lang="en-US"/>
          </a:p>
        </p:txBody>
      </p:sp>
    </p:spTree>
    <p:extLst>
      <p:ext uri="{BB962C8B-B14F-4D97-AF65-F5344CB8AC3E}">
        <p14:creationId xmlns:p14="http://schemas.microsoft.com/office/powerpoint/2010/main" val="3978315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 that the 16% is under-estimated as not researched as often</a:t>
            </a:r>
          </a:p>
          <a:p>
            <a:r>
              <a:rPr lang="en-US" dirty="0"/>
              <a:t>Half of studies in Spain or USA . Highest studied </a:t>
            </a:r>
            <a:r>
              <a:rPr lang="en-US" dirty="0" err="1"/>
              <a:t>Griffioen</a:t>
            </a:r>
            <a:r>
              <a:rPr lang="en-US" dirty="0"/>
              <a:t> and Egyptian vultures</a:t>
            </a:r>
          </a:p>
        </p:txBody>
      </p:sp>
      <p:sp>
        <p:nvSpPr>
          <p:cNvPr id="4" name="Slide Number Placeholder 3"/>
          <p:cNvSpPr>
            <a:spLocks noGrp="1"/>
          </p:cNvSpPr>
          <p:nvPr>
            <p:ph type="sldNum" sz="quarter" idx="5"/>
          </p:nvPr>
        </p:nvSpPr>
        <p:spPr/>
        <p:txBody>
          <a:bodyPr/>
          <a:lstStyle/>
          <a:p>
            <a:fld id="{5B405E2B-5142-8147-998D-C9DFDCBE35FF}" type="slidenum">
              <a:rPr lang="en-US" smtClean="0"/>
              <a:t>32</a:t>
            </a:fld>
            <a:endParaRPr lang="en-US"/>
          </a:p>
        </p:txBody>
      </p:sp>
    </p:spTree>
    <p:extLst>
      <p:ext uri="{BB962C8B-B14F-4D97-AF65-F5344CB8AC3E}">
        <p14:creationId xmlns:p14="http://schemas.microsoft.com/office/powerpoint/2010/main" val="1678692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A0DEF-2166-8B40-BA85-803A41EEA5D3}" type="slidenum">
              <a:rPr lang="en-US" smtClean="0"/>
              <a:t>37</a:t>
            </a:fld>
            <a:endParaRPr lang="en-US" dirty="0"/>
          </a:p>
        </p:txBody>
      </p:sp>
    </p:spTree>
    <p:extLst>
      <p:ext uri="{BB962C8B-B14F-4D97-AF65-F5344CB8AC3E}">
        <p14:creationId xmlns:p14="http://schemas.microsoft.com/office/powerpoint/2010/main" val="2285651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Anticoagulant rodenticides mechanistically inhibit the enzyme vitamin K epoxide reductase, which is crucial in the recycling and production of vitamin K</a:t>
            </a:r>
            <a:r>
              <a:rPr lang="en-US" baseline="-25000" dirty="0"/>
              <a:t>1</a:t>
            </a:r>
            <a:r>
              <a:rPr lang="en-US" dirty="0"/>
              <a:t>, a necessary component for clotting factors II, VII, IX, and X. When the production of these clotting factors in the liver is inhibited, prothrombin cannot be adequately converted to thrombin, and coagulopathy results. The serum half-life of the affected coagulation factors ranges from 6.2 to 16.5 hours, and circulating supplies are generally exhausted 24–64 hours after ingestion of a toxic dose of the rodenticide. Elevation of coagulation parameters is thus delayed for 2–5 days after ingestion, with clinical evidence of bleeding typically noted 3–7 days after ingestion of a toxic dose.</a:t>
            </a:r>
          </a:p>
        </p:txBody>
      </p:sp>
      <p:sp>
        <p:nvSpPr>
          <p:cNvPr id="4" name="Slide Number Placeholder 3"/>
          <p:cNvSpPr>
            <a:spLocks noGrp="1"/>
          </p:cNvSpPr>
          <p:nvPr>
            <p:ph type="sldNum" sz="quarter" idx="5"/>
          </p:nvPr>
        </p:nvSpPr>
        <p:spPr/>
        <p:txBody>
          <a:bodyPr/>
          <a:lstStyle/>
          <a:p>
            <a:fld id="{949A0DEF-2166-8B40-BA85-803A41EEA5D3}" type="slidenum">
              <a:rPr lang="en-US" smtClean="0"/>
              <a:t>38</a:t>
            </a:fld>
            <a:endParaRPr lang="en-US" dirty="0"/>
          </a:p>
        </p:txBody>
      </p:sp>
    </p:spTree>
    <p:extLst>
      <p:ext uri="{BB962C8B-B14F-4D97-AF65-F5344CB8AC3E}">
        <p14:creationId xmlns:p14="http://schemas.microsoft.com/office/powerpoint/2010/main" val="428632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 by vomiting within the first 4 hours of ingestion and activated charcoal 1-3 g/kg</a:t>
            </a:r>
          </a:p>
        </p:txBody>
      </p:sp>
      <p:sp>
        <p:nvSpPr>
          <p:cNvPr id="4" name="Slide Number Placeholder 3"/>
          <p:cNvSpPr>
            <a:spLocks noGrp="1"/>
          </p:cNvSpPr>
          <p:nvPr>
            <p:ph type="sldNum" sz="quarter" idx="5"/>
          </p:nvPr>
        </p:nvSpPr>
        <p:spPr/>
        <p:txBody>
          <a:bodyPr/>
          <a:lstStyle/>
          <a:p>
            <a:fld id="{949A0DEF-2166-8B40-BA85-803A41EEA5D3}" type="slidenum">
              <a:rPr lang="en-US" smtClean="0"/>
              <a:t>39</a:t>
            </a:fld>
            <a:endParaRPr lang="en-US" dirty="0"/>
          </a:p>
        </p:txBody>
      </p:sp>
    </p:spTree>
    <p:extLst>
      <p:ext uri="{BB962C8B-B14F-4D97-AF65-F5344CB8AC3E}">
        <p14:creationId xmlns:p14="http://schemas.microsoft.com/office/powerpoint/2010/main" val="393738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 American birds, they are related to the now extinct giant “terror birds” and they hunt and eat vertebrate prey. Live in the scrublands.</a:t>
            </a:r>
          </a:p>
        </p:txBody>
      </p:sp>
      <p:sp>
        <p:nvSpPr>
          <p:cNvPr id="4" name="Slide Number Placeholder 3"/>
          <p:cNvSpPr>
            <a:spLocks noGrp="1"/>
          </p:cNvSpPr>
          <p:nvPr>
            <p:ph type="sldNum" sz="quarter" idx="5"/>
          </p:nvPr>
        </p:nvSpPr>
        <p:spPr/>
        <p:txBody>
          <a:bodyPr/>
          <a:lstStyle/>
          <a:p>
            <a:fld id="{5B405E2B-5142-8147-998D-C9DFDCBE35FF}" type="slidenum">
              <a:rPr lang="en-US" smtClean="0"/>
              <a:t>5</a:t>
            </a:fld>
            <a:endParaRPr lang="en-US"/>
          </a:p>
        </p:txBody>
      </p:sp>
    </p:spTree>
    <p:extLst>
      <p:ext uri="{BB962C8B-B14F-4D97-AF65-F5344CB8AC3E}">
        <p14:creationId xmlns:p14="http://schemas.microsoft.com/office/powerpoint/2010/main" val="2248353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A0DEF-2166-8B40-BA85-803A41EEA5D3}" type="slidenum">
              <a:rPr lang="en-US" smtClean="0"/>
              <a:t>40</a:t>
            </a:fld>
            <a:endParaRPr lang="en-US" dirty="0"/>
          </a:p>
        </p:txBody>
      </p:sp>
    </p:spTree>
    <p:extLst>
      <p:ext uri="{BB962C8B-B14F-4D97-AF65-F5344CB8AC3E}">
        <p14:creationId xmlns:p14="http://schemas.microsoft.com/office/powerpoint/2010/main" val="2920518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generation </a:t>
            </a:r>
            <a:r>
              <a:rPr lang="en-US" dirty="0" err="1"/>
              <a:t>anticoagulatnts</a:t>
            </a:r>
            <a:r>
              <a:rPr lang="en-US" dirty="0"/>
              <a:t> - </a:t>
            </a:r>
            <a:r>
              <a:rPr lang="en-US" sz="1200" b="1" dirty="0"/>
              <a:t>(warfarin, </a:t>
            </a:r>
            <a:r>
              <a:rPr lang="en-US" sz="1200" b="1" dirty="0" err="1"/>
              <a:t>coumafuryl</a:t>
            </a:r>
            <a:r>
              <a:rPr lang="en-US" sz="1200" b="1" dirty="0"/>
              <a:t>, </a:t>
            </a:r>
            <a:r>
              <a:rPr lang="en-US" sz="1200" b="1" dirty="0" err="1"/>
              <a:t>isovaleryl</a:t>
            </a:r>
            <a:r>
              <a:rPr lang="en-US" sz="1200" b="1" dirty="0"/>
              <a:t> indanedione); Intermediate anticoagulants - (</a:t>
            </a:r>
            <a:r>
              <a:rPr lang="en-US" sz="1200" b="1" dirty="0" err="1"/>
              <a:t>Chlorophacionone</a:t>
            </a:r>
            <a:r>
              <a:rPr lang="en-US" sz="1200" b="1" dirty="0"/>
              <a:t> and </a:t>
            </a:r>
            <a:r>
              <a:rPr lang="en-US" sz="1200" b="1" dirty="0" err="1"/>
              <a:t>diphacinone</a:t>
            </a:r>
            <a:r>
              <a:rPr lang="en-US" sz="1200" b="1" dirty="0"/>
              <a:t>); Second generation -(Brodifacoum, bromadiolone, </a:t>
            </a:r>
            <a:r>
              <a:rPr lang="en-US" sz="1200" b="1" dirty="0" err="1"/>
              <a:t>difethiolone</a:t>
            </a:r>
            <a:r>
              <a:rPr lang="en-US" sz="1200" b="1" dirty="0"/>
              <a:t>) non- </a:t>
            </a:r>
            <a:r>
              <a:rPr lang="en-US" sz="1200" b="1" dirty="0" err="1"/>
              <a:t>anticoagulamt</a:t>
            </a:r>
            <a:r>
              <a:rPr lang="en-US" sz="1200" b="1" dirty="0"/>
              <a:t> – </a:t>
            </a:r>
            <a:r>
              <a:rPr lang="en-US" sz="1200" b="1" dirty="0" err="1"/>
              <a:t>bromethalin</a:t>
            </a:r>
            <a:r>
              <a:rPr lang="en-US" sz="1200" b="1" dirty="0"/>
              <a:t> – these are also called the super </a:t>
            </a:r>
            <a:r>
              <a:rPr lang="en-US" sz="1200" b="1" dirty="0" err="1"/>
              <a:t>warfarins</a:t>
            </a:r>
            <a:r>
              <a:rPr lang="en-US" sz="1200" b="1" dirty="0"/>
              <a:t> and have LD50 2.5 – 200 times lower</a:t>
            </a:r>
          </a:p>
          <a:p>
            <a:r>
              <a:rPr lang="en-US" dirty="0"/>
              <a:t>Vitamin K epoxide reductase normally reactivates Vitamin K which is needed for clotting factors</a:t>
            </a:r>
          </a:p>
        </p:txBody>
      </p:sp>
      <p:sp>
        <p:nvSpPr>
          <p:cNvPr id="4" name="Slide Number Placeholder 3"/>
          <p:cNvSpPr>
            <a:spLocks noGrp="1"/>
          </p:cNvSpPr>
          <p:nvPr>
            <p:ph type="sldNum" sz="quarter" idx="5"/>
          </p:nvPr>
        </p:nvSpPr>
        <p:spPr/>
        <p:txBody>
          <a:bodyPr/>
          <a:lstStyle/>
          <a:p>
            <a:fld id="{949A0DEF-2166-8B40-BA85-803A41EEA5D3}" type="slidenum">
              <a:rPr lang="en-US" smtClean="0"/>
              <a:t>41</a:t>
            </a:fld>
            <a:endParaRPr lang="en-US" dirty="0"/>
          </a:p>
        </p:txBody>
      </p:sp>
    </p:spTree>
    <p:extLst>
      <p:ext uri="{BB962C8B-B14F-4D97-AF65-F5344CB8AC3E}">
        <p14:creationId xmlns:p14="http://schemas.microsoft.com/office/powerpoint/2010/main" val="632101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A0DEF-2166-8B40-BA85-803A41EEA5D3}" type="slidenum">
              <a:rPr lang="en-US" smtClean="0"/>
              <a:t>42</a:t>
            </a:fld>
            <a:endParaRPr lang="en-US" dirty="0"/>
          </a:p>
        </p:txBody>
      </p:sp>
    </p:spTree>
    <p:extLst>
      <p:ext uri="{BB962C8B-B14F-4D97-AF65-F5344CB8AC3E}">
        <p14:creationId xmlns:p14="http://schemas.microsoft.com/office/powerpoint/2010/main" val="3542165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signs can be delayed 3-7 days after exposure</a:t>
            </a:r>
          </a:p>
        </p:txBody>
      </p:sp>
      <p:sp>
        <p:nvSpPr>
          <p:cNvPr id="4" name="Slide Number Placeholder 3"/>
          <p:cNvSpPr>
            <a:spLocks noGrp="1"/>
          </p:cNvSpPr>
          <p:nvPr>
            <p:ph type="sldNum" sz="quarter" idx="5"/>
          </p:nvPr>
        </p:nvSpPr>
        <p:spPr/>
        <p:txBody>
          <a:bodyPr/>
          <a:lstStyle/>
          <a:p>
            <a:fld id="{949A0DEF-2166-8B40-BA85-803A41EEA5D3}" type="slidenum">
              <a:rPr lang="en-US" smtClean="0"/>
              <a:t>43</a:t>
            </a:fld>
            <a:endParaRPr lang="en-US" dirty="0"/>
          </a:p>
        </p:txBody>
      </p:sp>
    </p:spTree>
    <p:extLst>
      <p:ext uri="{BB962C8B-B14F-4D97-AF65-F5344CB8AC3E}">
        <p14:creationId xmlns:p14="http://schemas.microsoft.com/office/powerpoint/2010/main" val="2729992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Vitamin K1 treatment 3–5 mg/kg/day, PO, for 3–4 weeks</a:t>
            </a:r>
          </a:p>
          <a:p>
            <a:r>
              <a:rPr lang="en-US" dirty="0"/>
              <a:t>If exposure is questionable and vitamin K</a:t>
            </a:r>
            <a:r>
              <a:rPr lang="en-US" baseline="-25000" dirty="0"/>
              <a:t>1</a:t>
            </a:r>
            <a:r>
              <a:rPr lang="en-US" dirty="0"/>
              <a:t> is withheld: PT 48 hours after ingestion. If PT is elevated, treatment should proceed.</a:t>
            </a:r>
          </a:p>
          <a:p>
            <a:r>
              <a:rPr lang="en-US" dirty="0"/>
              <a:t>If vitamin K</a:t>
            </a:r>
            <a:r>
              <a:rPr lang="en-US" baseline="-25000" dirty="0"/>
              <a:t>1</a:t>
            </a:r>
            <a:r>
              <a:rPr lang="en-US" dirty="0"/>
              <a:t> is administered: PT 2–3 days after treatment</a:t>
            </a:r>
          </a:p>
          <a:p>
            <a:r>
              <a:rPr lang="en-US" dirty="0"/>
              <a:t>A prolonged PT, PTT, or thrombin time in the presence of relatively normal fibrinogen, fibrin degradation products, and platelet counts strongly suggests anticoagulant rodenticide toxicosis, as does a positive therapeutic response to vitamin K</a:t>
            </a:r>
            <a:r>
              <a:rPr lang="en-US" baseline="-25000" dirty="0"/>
              <a:t>1</a:t>
            </a:r>
            <a:r>
              <a:rPr lang="en-US" dirty="0"/>
              <a:t>. Gastric contents, serum, or plasma can be analyzed for the presence of anticoagulant to confirm a diagnosis. Some veterinary diagnostic laboratories offer an anticoagulant screen to detect most of the anticoagulant rodenticides available in the market in the serum, plasma, liver, or kidney; however, such screens are rarely performed. </a:t>
            </a:r>
          </a:p>
          <a:p>
            <a:endParaRPr lang="en-US" dirty="0"/>
          </a:p>
        </p:txBody>
      </p:sp>
      <p:sp>
        <p:nvSpPr>
          <p:cNvPr id="4" name="Slide Number Placeholder 3"/>
          <p:cNvSpPr>
            <a:spLocks noGrp="1"/>
          </p:cNvSpPr>
          <p:nvPr>
            <p:ph type="sldNum" sz="quarter" idx="5"/>
          </p:nvPr>
        </p:nvSpPr>
        <p:spPr/>
        <p:txBody>
          <a:bodyPr/>
          <a:lstStyle/>
          <a:p>
            <a:fld id="{949A0DEF-2166-8B40-BA85-803A41EEA5D3}" type="slidenum">
              <a:rPr lang="en-US" smtClean="0"/>
              <a:t>44</a:t>
            </a:fld>
            <a:endParaRPr lang="en-US" dirty="0"/>
          </a:p>
        </p:txBody>
      </p:sp>
    </p:spTree>
    <p:extLst>
      <p:ext uri="{BB962C8B-B14F-4D97-AF65-F5344CB8AC3E}">
        <p14:creationId xmlns:p14="http://schemas.microsoft.com/office/powerpoint/2010/main" val="3224819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Arial" panose="020B0604020202020204" pitchFamily="34" charset="0"/>
              </a:rPr>
              <a:t>kCR</a:t>
            </a:r>
            <a:r>
              <a:rPr lang="en-US" sz="1800" dirty="0">
                <a:effectLst/>
                <a:latin typeface="Times New Roman" panose="02020603050405020304" pitchFamily="18" charset="0"/>
                <a:ea typeface="Arial" panose="020B0604020202020204" pitchFamily="34" charset="0"/>
              </a:rPr>
              <a:t> and </a:t>
            </a:r>
            <a:r>
              <a:rPr lang="en-US" sz="1800" dirty="0" err="1">
                <a:effectLst/>
                <a:latin typeface="Times New Roman" panose="02020603050405020304" pitchFamily="18" charset="0"/>
                <a:ea typeface="Arial" panose="020B0604020202020204" pitchFamily="34" charset="0"/>
              </a:rPr>
              <a:t>gbPF</a:t>
            </a:r>
            <a:r>
              <a:rPr lang="en-US" sz="1800" dirty="0">
                <a:effectLst/>
                <a:latin typeface="Times New Roman" panose="02020603050405020304" pitchFamily="18" charset="0"/>
                <a:ea typeface="Arial" panose="020B0604020202020204" pitchFamily="34" charset="0"/>
              </a:rPr>
              <a:t> have a high index of variability, so a basal rate should be used for interpretation and not a reference interval</a:t>
            </a:r>
            <a:r>
              <a:rPr lang="en-US" dirty="0">
                <a:effectLst/>
              </a:rPr>
              <a:t> </a:t>
            </a:r>
            <a:endParaRPr lang="en-US" dirty="0"/>
          </a:p>
        </p:txBody>
      </p:sp>
      <p:sp>
        <p:nvSpPr>
          <p:cNvPr id="4" name="Slide Number Placeholder 3"/>
          <p:cNvSpPr>
            <a:spLocks noGrp="1"/>
          </p:cNvSpPr>
          <p:nvPr>
            <p:ph type="sldNum" sz="quarter" idx="5"/>
          </p:nvPr>
        </p:nvSpPr>
        <p:spPr/>
        <p:txBody>
          <a:bodyPr/>
          <a:lstStyle/>
          <a:p>
            <a:fld id="{5B405E2B-5142-8147-998D-C9DFDCBE35FF}" type="slidenum">
              <a:rPr lang="en-US" smtClean="0"/>
              <a:t>47</a:t>
            </a:fld>
            <a:endParaRPr lang="en-US"/>
          </a:p>
        </p:txBody>
      </p:sp>
    </p:spTree>
    <p:extLst>
      <p:ext uri="{BB962C8B-B14F-4D97-AF65-F5344CB8AC3E}">
        <p14:creationId xmlns:p14="http://schemas.microsoft.com/office/powerpoint/2010/main" val="399239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Secretary bird</a:t>
            </a:r>
          </a:p>
        </p:txBody>
      </p:sp>
      <p:sp>
        <p:nvSpPr>
          <p:cNvPr id="4" name="Slide Number Placeholder 3"/>
          <p:cNvSpPr>
            <a:spLocks noGrp="1"/>
          </p:cNvSpPr>
          <p:nvPr>
            <p:ph type="sldNum" sz="quarter" idx="5"/>
          </p:nvPr>
        </p:nvSpPr>
        <p:spPr/>
        <p:txBody>
          <a:bodyPr/>
          <a:lstStyle/>
          <a:p>
            <a:fld id="{5B405E2B-5142-8147-998D-C9DFDCBE35FF}" type="slidenum">
              <a:rPr lang="en-US" smtClean="0"/>
              <a:t>6</a:t>
            </a:fld>
            <a:endParaRPr lang="en-US"/>
          </a:p>
        </p:txBody>
      </p:sp>
    </p:spTree>
    <p:extLst>
      <p:ext uri="{BB962C8B-B14F-4D97-AF65-F5344CB8AC3E}">
        <p14:creationId xmlns:p14="http://schemas.microsoft.com/office/powerpoint/2010/main" val="191906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Bald eagle, </a:t>
            </a:r>
            <a:r>
              <a:rPr lang="en-US" i="1" dirty="0"/>
              <a:t>Haliaeetus leucocephalus</a:t>
            </a:r>
          </a:p>
        </p:txBody>
      </p:sp>
      <p:sp>
        <p:nvSpPr>
          <p:cNvPr id="4" name="Slide Number Placeholder 3"/>
          <p:cNvSpPr>
            <a:spLocks noGrp="1"/>
          </p:cNvSpPr>
          <p:nvPr>
            <p:ph type="sldNum" sz="quarter" idx="5"/>
          </p:nvPr>
        </p:nvSpPr>
        <p:spPr/>
        <p:txBody>
          <a:bodyPr/>
          <a:lstStyle/>
          <a:p>
            <a:fld id="{5B405E2B-5142-8147-998D-C9DFDCBE35FF}" type="slidenum">
              <a:rPr lang="en-US" smtClean="0"/>
              <a:t>7</a:t>
            </a:fld>
            <a:endParaRPr lang="en-US"/>
          </a:p>
        </p:txBody>
      </p:sp>
    </p:spTree>
    <p:extLst>
      <p:ext uri="{BB962C8B-B14F-4D97-AF65-F5344CB8AC3E}">
        <p14:creationId xmlns:p14="http://schemas.microsoft.com/office/powerpoint/2010/main" val="151011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King vulture</a:t>
            </a:r>
          </a:p>
        </p:txBody>
      </p:sp>
      <p:sp>
        <p:nvSpPr>
          <p:cNvPr id="4" name="Slide Number Placeholder 3"/>
          <p:cNvSpPr>
            <a:spLocks noGrp="1"/>
          </p:cNvSpPr>
          <p:nvPr>
            <p:ph type="sldNum" sz="quarter" idx="5"/>
          </p:nvPr>
        </p:nvSpPr>
        <p:spPr/>
        <p:txBody>
          <a:bodyPr/>
          <a:lstStyle/>
          <a:p>
            <a:fld id="{5B405E2B-5142-8147-998D-C9DFDCBE35FF}" type="slidenum">
              <a:rPr lang="en-US" smtClean="0"/>
              <a:t>8</a:t>
            </a:fld>
            <a:endParaRPr lang="en-US"/>
          </a:p>
        </p:txBody>
      </p:sp>
    </p:spTree>
    <p:extLst>
      <p:ext uri="{BB962C8B-B14F-4D97-AF65-F5344CB8AC3E}">
        <p14:creationId xmlns:p14="http://schemas.microsoft.com/office/powerpoint/2010/main" val="2068615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Maribou</a:t>
            </a:r>
            <a:r>
              <a:rPr lang="en-US" dirty="0"/>
              <a:t> stork</a:t>
            </a:r>
          </a:p>
        </p:txBody>
      </p:sp>
      <p:sp>
        <p:nvSpPr>
          <p:cNvPr id="4" name="Slide Number Placeholder 3"/>
          <p:cNvSpPr>
            <a:spLocks noGrp="1"/>
          </p:cNvSpPr>
          <p:nvPr>
            <p:ph type="sldNum" sz="quarter" idx="5"/>
          </p:nvPr>
        </p:nvSpPr>
        <p:spPr/>
        <p:txBody>
          <a:bodyPr/>
          <a:lstStyle/>
          <a:p>
            <a:fld id="{5B405E2B-5142-8147-998D-C9DFDCBE35FF}" type="slidenum">
              <a:rPr lang="en-US" smtClean="0"/>
              <a:t>9</a:t>
            </a:fld>
            <a:endParaRPr lang="en-US"/>
          </a:p>
        </p:txBody>
      </p:sp>
    </p:spTree>
    <p:extLst>
      <p:ext uri="{BB962C8B-B14F-4D97-AF65-F5344CB8AC3E}">
        <p14:creationId xmlns:p14="http://schemas.microsoft.com/office/powerpoint/2010/main" val="35064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Osprey</a:t>
            </a:r>
          </a:p>
        </p:txBody>
      </p:sp>
      <p:sp>
        <p:nvSpPr>
          <p:cNvPr id="4" name="Slide Number Placeholder 3"/>
          <p:cNvSpPr>
            <a:spLocks noGrp="1"/>
          </p:cNvSpPr>
          <p:nvPr>
            <p:ph type="sldNum" sz="quarter" idx="5"/>
          </p:nvPr>
        </p:nvSpPr>
        <p:spPr/>
        <p:txBody>
          <a:bodyPr/>
          <a:lstStyle/>
          <a:p>
            <a:fld id="{5B405E2B-5142-8147-998D-C9DFDCBE35FF}" type="slidenum">
              <a:rPr lang="en-US" smtClean="0"/>
              <a:t>10</a:t>
            </a:fld>
            <a:endParaRPr lang="en-US"/>
          </a:p>
        </p:txBody>
      </p:sp>
    </p:spTree>
    <p:extLst>
      <p:ext uri="{BB962C8B-B14F-4D97-AF65-F5344CB8AC3E}">
        <p14:creationId xmlns:p14="http://schemas.microsoft.com/office/powerpoint/2010/main" val="2836984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Bearded vulture</a:t>
            </a:r>
          </a:p>
        </p:txBody>
      </p:sp>
      <p:sp>
        <p:nvSpPr>
          <p:cNvPr id="4" name="Slide Number Placeholder 3"/>
          <p:cNvSpPr>
            <a:spLocks noGrp="1"/>
          </p:cNvSpPr>
          <p:nvPr>
            <p:ph type="sldNum" sz="quarter" idx="5"/>
          </p:nvPr>
        </p:nvSpPr>
        <p:spPr/>
        <p:txBody>
          <a:bodyPr/>
          <a:lstStyle/>
          <a:p>
            <a:fld id="{5B405E2B-5142-8147-998D-C9DFDCBE35FF}" type="slidenum">
              <a:rPr lang="en-US" smtClean="0"/>
              <a:t>11</a:t>
            </a:fld>
            <a:endParaRPr lang="en-US"/>
          </a:p>
        </p:txBody>
      </p:sp>
    </p:spTree>
    <p:extLst>
      <p:ext uri="{BB962C8B-B14F-4D97-AF65-F5344CB8AC3E}">
        <p14:creationId xmlns:p14="http://schemas.microsoft.com/office/powerpoint/2010/main" val="263345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hear 20 Hz to 20 kHz</a:t>
            </a:r>
          </a:p>
        </p:txBody>
      </p:sp>
      <p:sp>
        <p:nvSpPr>
          <p:cNvPr id="4" name="Slide Number Placeholder 3"/>
          <p:cNvSpPr>
            <a:spLocks noGrp="1"/>
          </p:cNvSpPr>
          <p:nvPr>
            <p:ph type="sldNum" sz="quarter" idx="5"/>
          </p:nvPr>
        </p:nvSpPr>
        <p:spPr/>
        <p:txBody>
          <a:bodyPr/>
          <a:lstStyle/>
          <a:p>
            <a:fld id="{5B405E2B-5142-8147-998D-C9DFDCBE35FF}" type="slidenum">
              <a:rPr lang="en-US" smtClean="0"/>
              <a:t>13</a:t>
            </a:fld>
            <a:endParaRPr lang="en-US"/>
          </a:p>
        </p:txBody>
      </p:sp>
    </p:spTree>
    <p:extLst>
      <p:ext uri="{BB962C8B-B14F-4D97-AF65-F5344CB8AC3E}">
        <p14:creationId xmlns:p14="http://schemas.microsoft.com/office/powerpoint/2010/main" val="209057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878-7732-D95F-762F-801690B1B7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887E8-E70E-262C-D416-113E3D7C8D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1CA682-D336-1E50-715B-EF49A8A19134}"/>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5" name="Footer Placeholder 4">
            <a:extLst>
              <a:ext uri="{FF2B5EF4-FFF2-40B4-BE49-F238E27FC236}">
                <a16:creationId xmlns:a16="http://schemas.microsoft.com/office/drawing/2014/main" id="{5B28C985-C048-8A05-5197-81D5A827A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12C48-E3B2-5C6D-D940-70D916A15750}"/>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381485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FCBC-9852-F941-DB5E-AC1091E861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76481E-CA2C-0402-1DCD-88C4C09506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976B4-2BB4-AD43-52BB-BBC0C174DB19}"/>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5" name="Footer Placeholder 4">
            <a:extLst>
              <a:ext uri="{FF2B5EF4-FFF2-40B4-BE49-F238E27FC236}">
                <a16:creationId xmlns:a16="http://schemas.microsoft.com/office/drawing/2014/main" id="{A5FF09C1-B8D4-327D-2988-E93363714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E1FC5-3582-0C9E-3B8B-9F1B929BB60E}"/>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168803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0E76EB-51C8-680C-304F-8A9DE71569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B19626-2DEE-9681-C83E-D27FB9EBF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CDBA3-CE16-0626-0707-A5C7B0E11F2A}"/>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5" name="Footer Placeholder 4">
            <a:extLst>
              <a:ext uri="{FF2B5EF4-FFF2-40B4-BE49-F238E27FC236}">
                <a16:creationId xmlns:a16="http://schemas.microsoft.com/office/drawing/2014/main" id="{E43FB50E-3641-9516-0C20-E426D3695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03F0F-796F-5D7F-1641-3CAF36294640}"/>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3213460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C44C9-139C-C54E-8E26-69EEB411C206}" type="datetimeFigureOut">
              <a:rPr lang="en-US" smtClean="0"/>
              <a:t>1/14/26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090E42-2F82-4D41-8336-1A0BD3F813B3}" type="slidenum">
              <a:rPr lang="en-US" smtClean="0"/>
              <a:t>‹#›</a:t>
            </a:fld>
            <a:endParaRPr lang="en-US" dirty="0"/>
          </a:p>
        </p:txBody>
      </p:sp>
    </p:spTree>
    <p:extLst>
      <p:ext uri="{BB962C8B-B14F-4D97-AF65-F5344CB8AC3E}">
        <p14:creationId xmlns:p14="http://schemas.microsoft.com/office/powerpoint/2010/main" val="1061317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FC44C9-139C-C54E-8E26-69EEB411C206}" type="datetimeFigureOut">
              <a:rPr lang="en-US" smtClean="0"/>
              <a:t>1/14/26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090E42-2F82-4D41-8336-1A0BD3F813B3}" type="slidenum">
              <a:rPr lang="en-US" smtClean="0"/>
              <a:t>‹#›</a:t>
            </a:fld>
            <a:endParaRPr lang="en-US" dirty="0"/>
          </a:p>
        </p:txBody>
      </p:sp>
    </p:spTree>
    <p:extLst>
      <p:ext uri="{BB962C8B-B14F-4D97-AF65-F5344CB8AC3E}">
        <p14:creationId xmlns:p14="http://schemas.microsoft.com/office/powerpoint/2010/main" val="223177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49077-F57C-F612-6433-F8303FD4CC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12755-30B0-D154-5D35-77F72E1D6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E4537-F018-8A0C-7676-E3FE1F02ED0A}"/>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5" name="Footer Placeholder 4">
            <a:extLst>
              <a:ext uri="{FF2B5EF4-FFF2-40B4-BE49-F238E27FC236}">
                <a16:creationId xmlns:a16="http://schemas.microsoft.com/office/drawing/2014/main" id="{A0D307E6-F74A-62B9-176D-6E831F7CD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55507-8380-1067-85AA-92BF63353744}"/>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120490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488B-2627-D142-D553-60977178AA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CA0C33-1F90-D74F-BCC9-12313E3624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81D12-357F-C97D-AE3D-6A4EA6A9AEA4}"/>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5" name="Footer Placeholder 4">
            <a:extLst>
              <a:ext uri="{FF2B5EF4-FFF2-40B4-BE49-F238E27FC236}">
                <a16:creationId xmlns:a16="http://schemas.microsoft.com/office/drawing/2014/main" id="{9CEB301F-94C1-1779-D26E-D0AA18801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ABD0D-5145-2B4E-D865-B1F9E58ECF17}"/>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80873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3EB78-5A1E-5436-2B79-FE17D6DE5C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82141-2F02-5547-C10F-2652D25730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0A7E2-C123-3E67-608C-8863CF6E45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93E66-9B3F-048E-C384-02E7C4702240}"/>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6" name="Footer Placeholder 5">
            <a:extLst>
              <a:ext uri="{FF2B5EF4-FFF2-40B4-BE49-F238E27FC236}">
                <a16:creationId xmlns:a16="http://schemas.microsoft.com/office/drawing/2014/main" id="{A02ACFCD-313C-BADE-9E1A-EE24A7E97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D1B04-8149-9FF5-74D4-7FEB7C3B1842}"/>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3564227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EC46-6B93-8943-C440-18AA13CEE7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B6621-9918-4228-9611-FBB50D33F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408DF3-84AD-7B62-3BB0-F32F611FA2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1DDAE2-08EA-B6D3-5B9B-3B3F73757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1E1F33-06D6-3CF3-B21A-C07831BB37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B95E21-6C1C-F3CB-1F1F-45081D407B31}"/>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8" name="Footer Placeholder 7">
            <a:extLst>
              <a:ext uri="{FF2B5EF4-FFF2-40B4-BE49-F238E27FC236}">
                <a16:creationId xmlns:a16="http://schemas.microsoft.com/office/drawing/2014/main" id="{5E853332-A3D2-9AC0-A121-233DC920DD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426D44-9848-16B1-76F3-A15E529BC340}"/>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213482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A519-4052-67C6-88FE-F5149E14AA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AAC5F7-1E8A-03BA-579E-C09D58D44575}"/>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4" name="Footer Placeholder 3">
            <a:extLst>
              <a:ext uri="{FF2B5EF4-FFF2-40B4-BE49-F238E27FC236}">
                <a16:creationId xmlns:a16="http://schemas.microsoft.com/office/drawing/2014/main" id="{EA6222BB-504B-7F95-C576-CF9B50CCCF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F2FE5F-DCC4-60FD-2106-8A850BAB510E}"/>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28668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6AD1D2-13A5-06B0-00F6-748061F64622}"/>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3" name="Footer Placeholder 2">
            <a:extLst>
              <a:ext uri="{FF2B5EF4-FFF2-40B4-BE49-F238E27FC236}">
                <a16:creationId xmlns:a16="http://schemas.microsoft.com/office/drawing/2014/main" id="{36840188-FABB-FA01-B094-E33070B9B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93F6FA-A9D9-EBE1-4A04-58FA23113E35}"/>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424687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EAC6-F97F-0C34-69D0-8AE7DAED27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12E5E-3362-3C31-2CBC-A2211C983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E94A7A-5529-2131-9BDD-24BB7C6FD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C6421-B3CD-30CC-AFB1-0EF91544C161}"/>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6" name="Footer Placeholder 5">
            <a:extLst>
              <a:ext uri="{FF2B5EF4-FFF2-40B4-BE49-F238E27FC236}">
                <a16:creationId xmlns:a16="http://schemas.microsoft.com/office/drawing/2014/main" id="{72BA2F8C-1A7D-251A-4F5B-68E8BAF40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B2C327-F87D-0567-02FF-D6CE90DEB9D5}"/>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124722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EE31-B55C-35DC-7E42-A15BBAA1DA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4CD8DB-D8B8-8391-1CE7-0C988B9869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155206-D6B7-F012-E72E-184AA824F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A56CD0-C9DC-0457-FE19-A4910592083F}"/>
              </a:ext>
            </a:extLst>
          </p:cNvPr>
          <p:cNvSpPr>
            <a:spLocks noGrp="1"/>
          </p:cNvSpPr>
          <p:nvPr>
            <p:ph type="dt" sz="half" idx="10"/>
          </p:nvPr>
        </p:nvSpPr>
        <p:spPr/>
        <p:txBody>
          <a:bodyPr/>
          <a:lstStyle/>
          <a:p>
            <a:fld id="{24ABFDC7-1685-DE42-B850-BB43196AB761}" type="datetimeFigureOut">
              <a:rPr lang="en-US" smtClean="0"/>
              <a:t>1/4/26</a:t>
            </a:fld>
            <a:endParaRPr lang="en-US"/>
          </a:p>
        </p:txBody>
      </p:sp>
      <p:sp>
        <p:nvSpPr>
          <p:cNvPr id="6" name="Footer Placeholder 5">
            <a:extLst>
              <a:ext uri="{FF2B5EF4-FFF2-40B4-BE49-F238E27FC236}">
                <a16:creationId xmlns:a16="http://schemas.microsoft.com/office/drawing/2014/main" id="{B56BFC53-B432-E979-BDF2-950029706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96D14-A391-BB7D-A91D-4CDF7CD12105}"/>
              </a:ext>
            </a:extLst>
          </p:cNvPr>
          <p:cNvSpPr>
            <a:spLocks noGrp="1"/>
          </p:cNvSpPr>
          <p:nvPr>
            <p:ph type="sldNum" sz="quarter" idx="12"/>
          </p:nvPr>
        </p:nvSpPr>
        <p:spPr/>
        <p:txBody>
          <a:bodyPr/>
          <a:lstStyle/>
          <a:p>
            <a:fld id="{285A000D-E392-1141-80B3-28E9C12BD99A}" type="slidenum">
              <a:rPr lang="en-US" smtClean="0"/>
              <a:t>‹#›</a:t>
            </a:fld>
            <a:endParaRPr lang="en-US"/>
          </a:p>
        </p:txBody>
      </p:sp>
    </p:spTree>
    <p:extLst>
      <p:ext uri="{BB962C8B-B14F-4D97-AF65-F5344CB8AC3E}">
        <p14:creationId xmlns:p14="http://schemas.microsoft.com/office/powerpoint/2010/main" val="167348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46588"/>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0FE15-F2DB-A7B8-D404-764936399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8F72C-2DB2-9640-DF04-FEDC7390ED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34E5F-385F-3E07-CD27-AEC9C9DE0A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ABFDC7-1685-DE42-B850-BB43196AB761}" type="datetimeFigureOut">
              <a:rPr lang="en-US" smtClean="0"/>
              <a:t>1/4/26</a:t>
            </a:fld>
            <a:endParaRPr lang="en-US"/>
          </a:p>
        </p:txBody>
      </p:sp>
      <p:sp>
        <p:nvSpPr>
          <p:cNvPr id="5" name="Footer Placeholder 4">
            <a:extLst>
              <a:ext uri="{FF2B5EF4-FFF2-40B4-BE49-F238E27FC236}">
                <a16:creationId xmlns:a16="http://schemas.microsoft.com/office/drawing/2014/main" id="{816A7A6A-1E19-D79F-59AB-A59DC15DEE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082086-6630-632F-1C21-A0D331608D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A000D-E392-1141-80B3-28E9C12BD99A}" type="slidenum">
              <a:rPr lang="en-US" smtClean="0"/>
              <a:t>‹#›</a:t>
            </a:fld>
            <a:endParaRPr lang="en-US"/>
          </a:p>
        </p:txBody>
      </p:sp>
    </p:spTree>
    <p:extLst>
      <p:ext uri="{BB962C8B-B14F-4D97-AF65-F5344CB8AC3E}">
        <p14:creationId xmlns:p14="http://schemas.microsoft.com/office/powerpoint/2010/main" val="3817405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F968-3D77-7A8A-351E-22736BFB065B}"/>
              </a:ext>
            </a:extLst>
          </p:cNvPr>
          <p:cNvSpPr>
            <a:spLocks noGrp="1"/>
          </p:cNvSpPr>
          <p:nvPr>
            <p:ph type="ctrTitle"/>
          </p:nvPr>
        </p:nvSpPr>
        <p:spPr/>
        <p:txBody>
          <a:bodyPr/>
          <a:lstStyle/>
          <a:p>
            <a:r>
              <a:rPr lang="en-US" b="1" dirty="0">
                <a:latin typeface="+mn-lt"/>
              </a:rPr>
              <a:t>Raptors</a:t>
            </a:r>
          </a:p>
        </p:txBody>
      </p:sp>
      <p:sp>
        <p:nvSpPr>
          <p:cNvPr id="3" name="Subtitle 2">
            <a:extLst>
              <a:ext uri="{FF2B5EF4-FFF2-40B4-BE49-F238E27FC236}">
                <a16:creationId xmlns:a16="http://schemas.microsoft.com/office/drawing/2014/main" id="{7919F6F4-C754-0DE7-F3A7-4CD005113C21}"/>
              </a:ext>
            </a:extLst>
          </p:cNvPr>
          <p:cNvSpPr>
            <a:spLocks noGrp="1"/>
          </p:cNvSpPr>
          <p:nvPr>
            <p:ph type="subTitle" idx="1"/>
          </p:nvPr>
        </p:nvSpPr>
        <p:spPr>
          <a:xfrm>
            <a:off x="1524000" y="3767138"/>
            <a:ext cx="9144000" cy="1655762"/>
          </a:xfrm>
        </p:spPr>
        <p:txBody>
          <a:bodyPr>
            <a:normAutofit/>
          </a:bodyPr>
          <a:lstStyle/>
          <a:p>
            <a:r>
              <a:rPr lang="en-US" sz="3200" b="1" dirty="0"/>
              <a:t>Dr. Tara Harrison</a:t>
            </a:r>
          </a:p>
        </p:txBody>
      </p:sp>
    </p:spTree>
    <p:extLst>
      <p:ext uri="{BB962C8B-B14F-4D97-AF65-F5344CB8AC3E}">
        <p14:creationId xmlns:p14="http://schemas.microsoft.com/office/powerpoint/2010/main" val="146959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9DB0-7374-BAE3-BA58-0024944619C4}"/>
              </a:ext>
            </a:extLst>
          </p:cNvPr>
          <p:cNvSpPr>
            <a:spLocks noGrp="1"/>
          </p:cNvSpPr>
          <p:nvPr>
            <p:ph type="title"/>
          </p:nvPr>
        </p:nvSpPr>
        <p:spPr/>
        <p:txBody>
          <a:bodyPr/>
          <a:lstStyle/>
          <a:p>
            <a:r>
              <a:rPr lang="en-US" b="1" dirty="0">
                <a:latin typeface="+mn-lt"/>
              </a:rPr>
              <a:t>Name the Raptor</a:t>
            </a:r>
          </a:p>
        </p:txBody>
      </p:sp>
      <p:pic>
        <p:nvPicPr>
          <p:cNvPr id="5" name="Content Placeholder 4" descr="An osprey flying by power lines">
            <a:extLst>
              <a:ext uri="{FF2B5EF4-FFF2-40B4-BE49-F238E27FC236}">
                <a16:creationId xmlns:a16="http://schemas.microsoft.com/office/drawing/2014/main" id="{4CDA2A33-C3FD-2D85-C77A-CAD3963AB109}"/>
              </a:ext>
            </a:extLst>
          </p:cNvPr>
          <p:cNvPicPr>
            <a:picLocks noGrp="1" noChangeAspect="1"/>
          </p:cNvPicPr>
          <p:nvPr>
            <p:ph idx="1"/>
          </p:nvPr>
        </p:nvPicPr>
        <p:blipFill rotWithShape="1">
          <a:blip r:embed="rId3"/>
          <a:srcRect l="22020" t="36304" r="43562" b="12372"/>
          <a:stretch/>
        </p:blipFill>
        <p:spPr>
          <a:xfrm>
            <a:off x="4157662" y="1509900"/>
            <a:ext cx="4900613" cy="4862326"/>
          </a:xfrm>
        </p:spPr>
      </p:pic>
    </p:spTree>
    <p:extLst>
      <p:ext uri="{BB962C8B-B14F-4D97-AF65-F5344CB8AC3E}">
        <p14:creationId xmlns:p14="http://schemas.microsoft.com/office/powerpoint/2010/main" val="31779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57CC-D7DB-C5BD-B3ED-1B77C4B891E1}"/>
              </a:ext>
            </a:extLst>
          </p:cNvPr>
          <p:cNvSpPr>
            <a:spLocks noGrp="1"/>
          </p:cNvSpPr>
          <p:nvPr>
            <p:ph type="title"/>
          </p:nvPr>
        </p:nvSpPr>
        <p:spPr/>
        <p:txBody>
          <a:bodyPr/>
          <a:lstStyle/>
          <a:p>
            <a:r>
              <a:rPr lang="en-US" b="1" dirty="0">
                <a:latin typeface="+mn-lt"/>
              </a:rPr>
              <a:t>Name the Raptor</a:t>
            </a:r>
          </a:p>
        </p:txBody>
      </p:sp>
      <p:pic>
        <p:nvPicPr>
          <p:cNvPr id="5" name="Content Placeholder 4" descr="A bearded vulture standing on the ground">
            <a:extLst>
              <a:ext uri="{FF2B5EF4-FFF2-40B4-BE49-F238E27FC236}">
                <a16:creationId xmlns:a16="http://schemas.microsoft.com/office/drawing/2014/main" id="{C7A29B29-86FA-9019-95F5-2DD7ACC68068}"/>
              </a:ext>
            </a:extLst>
          </p:cNvPr>
          <p:cNvPicPr>
            <a:picLocks noGrp="1" noChangeAspect="1"/>
          </p:cNvPicPr>
          <p:nvPr>
            <p:ph idx="1"/>
          </p:nvPr>
        </p:nvPicPr>
        <p:blipFill>
          <a:blip r:embed="rId3"/>
          <a:stretch>
            <a:fillRect/>
          </a:stretch>
        </p:blipFill>
        <p:spPr>
          <a:xfrm>
            <a:off x="2832496" y="1825624"/>
            <a:ext cx="7025879" cy="4683919"/>
          </a:xfrm>
        </p:spPr>
      </p:pic>
    </p:spTree>
    <p:extLst>
      <p:ext uri="{BB962C8B-B14F-4D97-AF65-F5344CB8AC3E}">
        <p14:creationId xmlns:p14="http://schemas.microsoft.com/office/powerpoint/2010/main" val="873903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0B62-9F88-BDC8-C8AC-9358D1E0F22C}"/>
              </a:ext>
            </a:extLst>
          </p:cNvPr>
          <p:cNvSpPr>
            <a:spLocks noGrp="1"/>
          </p:cNvSpPr>
          <p:nvPr>
            <p:ph type="title"/>
          </p:nvPr>
        </p:nvSpPr>
        <p:spPr/>
        <p:txBody>
          <a:bodyPr/>
          <a:lstStyle/>
          <a:p>
            <a:r>
              <a:rPr lang="en-US" b="1" dirty="0">
                <a:latin typeface="+mn-lt"/>
              </a:rPr>
              <a:t>Name the Raptor</a:t>
            </a:r>
          </a:p>
        </p:txBody>
      </p:sp>
      <p:pic>
        <p:nvPicPr>
          <p:cNvPr id="5" name="Content Placeholder 4" descr="A California condor sitting on a branch&#10;&#10;">
            <a:extLst>
              <a:ext uri="{FF2B5EF4-FFF2-40B4-BE49-F238E27FC236}">
                <a16:creationId xmlns:a16="http://schemas.microsoft.com/office/drawing/2014/main" id="{77EBEBB0-EC88-5198-C0CD-A57E8A5E8ECA}"/>
              </a:ext>
            </a:extLst>
          </p:cNvPr>
          <p:cNvPicPr>
            <a:picLocks noGrp="1" noChangeAspect="1"/>
          </p:cNvPicPr>
          <p:nvPr>
            <p:ph idx="1"/>
          </p:nvPr>
        </p:nvPicPr>
        <p:blipFill>
          <a:blip r:embed="rId2"/>
          <a:stretch>
            <a:fillRect/>
          </a:stretch>
        </p:blipFill>
        <p:spPr>
          <a:xfrm>
            <a:off x="2846488" y="1825625"/>
            <a:ext cx="6499024" cy="4351338"/>
          </a:xfrm>
        </p:spPr>
      </p:pic>
    </p:spTree>
    <p:extLst>
      <p:ext uri="{BB962C8B-B14F-4D97-AF65-F5344CB8AC3E}">
        <p14:creationId xmlns:p14="http://schemas.microsoft.com/office/powerpoint/2010/main" val="2162125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7752-3F54-0C37-7512-613B7ABFF809}"/>
              </a:ext>
            </a:extLst>
          </p:cNvPr>
          <p:cNvSpPr>
            <a:spLocks noGrp="1"/>
          </p:cNvSpPr>
          <p:nvPr>
            <p:ph type="title"/>
          </p:nvPr>
        </p:nvSpPr>
        <p:spPr/>
        <p:txBody>
          <a:bodyPr/>
          <a:lstStyle/>
          <a:p>
            <a:r>
              <a:rPr lang="en-US" b="1" dirty="0">
                <a:latin typeface="+mn-lt"/>
              </a:rPr>
              <a:t>Special Senses - Hearing</a:t>
            </a:r>
          </a:p>
        </p:txBody>
      </p:sp>
      <p:sp>
        <p:nvSpPr>
          <p:cNvPr id="3" name="Content Placeholder 2">
            <a:extLst>
              <a:ext uri="{FF2B5EF4-FFF2-40B4-BE49-F238E27FC236}">
                <a16:creationId xmlns:a16="http://schemas.microsoft.com/office/drawing/2014/main" id="{D31A6ED2-C451-A14D-6273-9A36E2035C02}"/>
              </a:ext>
            </a:extLst>
          </p:cNvPr>
          <p:cNvSpPr>
            <a:spLocks noGrp="1"/>
          </p:cNvSpPr>
          <p:nvPr>
            <p:ph idx="1"/>
          </p:nvPr>
        </p:nvSpPr>
        <p:spPr>
          <a:xfrm>
            <a:off x="838200" y="1825625"/>
            <a:ext cx="5387236" cy="4351338"/>
          </a:xfrm>
        </p:spPr>
        <p:txBody>
          <a:bodyPr/>
          <a:lstStyle/>
          <a:p>
            <a:r>
              <a:rPr lang="en-US" dirty="0"/>
              <a:t>10 times fainter than humans</a:t>
            </a:r>
          </a:p>
          <a:p>
            <a:r>
              <a:rPr lang="en-US" dirty="0"/>
              <a:t>Facial disc</a:t>
            </a:r>
          </a:p>
          <a:p>
            <a:r>
              <a:rPr lang="en-US" dirty="0"/>
              <a:t>Auditory centers in brain with more neurons</a:t>
            </a:r>
          </a:p>
          <a:p>
            <a:r>
              <a:rPr lang="en-US" dirty="0"/>
              <a:t>5-8.5 </a:t>
            </a:r>
            <a:r>
              <a:rPr lang="en-US" dirty="0" err="1"/>
              <a:t>KHz</a:t>
            </a:r>
            <a:endParaRPr lang="en-US" dirty="0"/>
          </a:p>
          <a:p>
            <a:r>
              <a:rPr lang="en-US" dirty="0"/>
              <a:t>Great Gray Owl and Barn Owl</a:t>
            </a:r>
          </a:p>
        </p:txBody>
      </p:sp>
      <p:pic>
        <p:nvPicPr>
          <p:cNvPr id="5" name="Picture 4" descr="A graph of the different sounds and where they range">
            <a:extLst>
              <a:ext uri="{FF2B5EF4-FFF2-40B4-BE49-F238E27FC236}">
                <a16:creationId xmlns:a16="http://schemas.microsoft.com/office/drawing/2014/main" id="{835B61EA-936E-1E6D-19BD-5BCACB78208B}"/>
              </a:ext>
            </a:extLst>
          </p:cNvPr>
          <p:cNvPicPr>
            <a:picLocks noChangeAspect="1"/>
          </p:cNvPicPr>
          <p:nvPr/>
        </p:nvPicPr>
        <p:blipFill>
          <a:blip r:embed="rId3"/>
          <a:stretch>
            <a:fillRect/>
          </a:stretch>
        </p:blipFill>
        <p:spPr>
          <a:xfrm>
            <a:off x="6096000" y="1825625"/>
            <a:ext cx="5892252" cy="3594274"/>
          </a:xfrm>
          <a:prstGeom prst="rect">
            <a:avLst/>
          </a:prstGeom>
        </p:spPr>
      </p:pic>
    </p:spTree>
    <p:extLst>
      <p:ext uri="{BB962C8B-B14F-4D97-AF65-F5344CB8AC3E}">
        <p14:creationId xmlns:p14="http://schemas.microsoft.com/office/powerpoint/2010/main" val="162475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0EE4A-C0EA-3A61-164E-7C0838698371}"/>
              </a:ext>
            </a:extLst>
          </p:cNvPr>
          <p:cNvSpPr>
            <a:spLocks noGrp="1"/>
          </p:cNvSpPr>
          <p:nvPr>
            <p:ph type="title"/>
          </p:nvPr>
        </p:nvSpPr>
        <p:spPr/>
        <p:txBody>
          <a:bodyPr/>
          <a:lstStyle/>
          <a:p>
            <a:endParaRPr lang="en-US" dirty="0"/>
          </a:p>
        </p:txBody>
      </p:sp>
      <p:pic>
        <p:nvPicPr>
          <p:cNvPr id="4" name="Content Placeholder 3" descr="A diagram of a brain for the auditory centers in the bird brain&#10;">
            <a:extLst>
              <a:ext uri="{FF2B5EF4-FFF2-40B4-BE49-F238E27FC236}">
                <a16:creationId xmlns:a16="http://schemas.microsoft.com/office/drawing/2014/main" id="{CFB742BD-EE71-7781-F954-7390AFB2349B}"/>
              </a:ext>
            </a:extLst>
          </p:cNvPr>
          <p:cNvPicPr>
            <a:picLocks noGrp="1" noChangeAspect="1"/>
          </p:cNvPicPr>
          <p:nvPr>
            <p:ph idx="1"/>
          </p:nvPr>
        </p:nvPicPr>
        <p:blipFill>
          <a:blip r:embed="rId2"/>
          <a:stretch>
            <a:fillRect/>
          </a:stretch>
        </p:blipFill>
        <p:spPr>
          <a:xfrm>
            <a:off x="8617058" y="3010362"/>
            <a:ext cx="3244238" cy="3578778"/>
          </a:xfrm>
          <a:prstGeom prst="rect">
            <a:avLst/>
          </a:prstGeom>
          <a:ln>
            <a:solidFill>
              <a:schemeClr val="tx1"/>
            </a:solidFill>
          </a:ln>
        </p:spPr>
      </p:pic>
      <p:pic>
        <p:nvPicPr>
          <p:cNvPr id="6" name="Picture 5" descr="Article in Instructed learning in the auditory localization pathway of the barn owl">
            <a:extLst>
              <a:ext uri="{FF2B5EF4-FFF2-40B4-BE49-F238E27FC236}">
                <a16:creationId xmlns:a16="http://schemas.microsoft.com/office/drawing/2014/main" id="{9D7C1E87-2696-BDFF-0662-18FABB11DE26}"/>
              </a:ext>
            </a:extLst>
          </p:cNvPr>
          <p:cNvPicPr>
            <a:picLocks noChangeAspect="1"/>
          </p:cNvPicPr>
          <p:nvPr/>
        </p:nvPicPr>
        <p:blipFill>
          <a:blip r:embed="rId3"/>
          <a:stretch>
            <a:fillRect/>
          </a:stretch>
        </p:blipFill>
        <p:spPr>
          <a:xfrm>
            <a:off x="68826" y="214158"/>
            <a:ext cx="6920910" cy="2749697"/>
          </a:xfrm>
          <a:prstGeom prst="rect">
            <a:avLst/>
          </a:prstGeom>
          <a:ln>
            <a:solidFill>
              <a:schemeClr val="tx1"/>
            </a:solidFill>
          </a:ln>
        </p:spPr>
      </p:pic>
      <p:pic>
        <p:nvPicPr>
          <p:cNvPr id="8" name="Picture 7" descr="A diagram of an owl and a mouse and the hearing of the owl&#10;&#10;">
            <a:extLst>
              <a:ext uri="{FF2B5EF4-FFF2-40B4-BE49-F238E27FC236}">
                <a16:creationId xmlns:a16="http://schemas.microsoft.com/office/drawing/2014/main" id="{AF0768A4-F601-89A6-24EA-663F1BE03E9F}"/>
              </a:ext>
            </a:extLst>
          </p:cNvPr>
          <p:cNvPicPr>
            <a:picLocks noChangeAspect="1"/>
          </p:cNvPicPr>
          <p:nvPr/>
        </p:nvPicPr>
        <p:blipFill>
          <a:blip r:embed="rId4"/>
          <a:stretch>
            <a:fillRect/>
          </a:stretch>
        </p:blipFill>
        <p:spPr>
          <a:xfrm>
            <a:off x="7798909" y="21603"/>
            <a:ext cx="2745717" cy="2988759"/>
          </a:xfrm>
          <a:prstGeom prst="rect">
            <a:avLst/>
          </a:prstGeom>
          <a:ln>
            <a:solidFill>
              <a:schemeClr val="tx1"/>
            </a:solidFill>
          </a:ln>
        </p:spPr>
      </p:pic>
      <p:pic>
        <p:nvPicPr>
          <p:cNvPr id="10" name="Picture 9" descr="An article titled Commentary How the owl tracks its prey - II&#10;">
            <a:extLst>
              <a:ext uri="{FF2B5EF4-FFF2-40B4-BE49-F238E27FC236}">
                <a16:creationId xmlns:a16="http://schemas.microsoft.com/office/drawing/2014/main" id="{732F34A0-5DCB-B391-AE56-7FD151CDBCC1}"/>
              </a:ext>
            </a:extLst>
          </p:cNvPr>
          <p:cNvPicPr>
            <a:picLocks noChangeAspect="1"/>
          </p:cNvPicPr>
          <p:nvPr/>
        </p:nvPicPr>
        <p:blipFill>
          <a:blip r:embed="rId5"/>
          <a:stretch>
            <a:fillRect/>
          </a:stretch>
        </p:blipFill>
        <p:spPr>
          <a:xfrm>
            <a:off x="1021489" y="2953123"/>
            <a:ext cx="7068626" cy="3904877"/>
          </a:xfrm>
          <a:prstGeom prst="rect">
            <a:avLst/>
          </a:prstGeom>
          <a:ln>
            <a:solidFill>
              <a:schemeClr val="tx1"/>
            </a:solidFill>
          </a:ln>
        </p:spPr>
      </p:pic>
    </p:spTree>
    <p:extLst>
      <p:ext uri="{BB962C8B-B14F-4D97-AF65-F5344CB8AC3E}">
        <p14:creationId xmlns:p14="http://schemas.microsoft.com/office/powerpoint/2010/main" val="22184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5355E-3319-5D6D-A9AF-EB73510E82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42D9E2-55F9-550A-B2F5-31F5BF4BF002}"/>
              </a:ext>
            </a:extLst>
          </p:cNvPr>
          <p:cNvSpPr>
            <a:spLocks noGrp="1"/>
          </p:cNvSpPr>
          <p:nvPr>
            <p:ph idx="1"/>
          </p:nvPr>
        </p:nvSpPr>
        <p:spPr>
          <a:xfrm>
            <a:off x="10118886" y="6189070"/>
            <a:ext cx="1910166" cy="607609"/>
          </a:xfrm>
        </p:spPr>
        <p:txBody>
          <a:bodyPr/>
          <a:lstStyle/>
          <a:p>
            <a:pPr marL="0" indent="0">
              <a:buNone/>
            </a:pPr>
            <a:r>
              <a:rPr lang="en-US" dirty="0"/>
              <a:t>Stratton</a:t>
            </a:r>
          </a:p>
        </p:txBody>
      </p:sp>
      <p:pic>
        <p:nvPicPr>
          <p:cNvPr id="5" name="Picture 4" descr="Article Hearing assessment of free-ranging owls and implications for wildlife rehabilitation: 31 cases (2014-2023)">
            <a:extLst>
              <a:ext uri="{FF2B5EF4-FFF2-40B4-BE49-F238E27FC236}">
                <a16:creationId xmlns:a16="http://schemas.microsoft.com/office/drawing/2014/main" id="{7A22A781-2BC8-7FE5-A777-C81DF3F7265A}"/>
              </a:ext>
            </a:extLst>
          </p:cNvPr>
          <p:cNvPicPr>
            <a:picLocks noChangeAspect="1"/>
          </p:cNvPicPr>
          <p:nvPr/>
        </p:nvPicPr>
        <p:blipFill>
          <a:blip r:embed="rId2"/>
          <a:stretch>
            <a:fillRect/>
          </a:stretch>
        </p:blipFill>
        <p:spPr>
          <a:xfrm>
            <a:off x="415764" y="188390"/>
            <a:ext cx="7772400" cy="6481219"/>
          </a:xfrm>
          <a:prstGeom prst="rect">
            <a:avLst/>
          </a:prstGeom>
          <a:noFill/>
          <a:ln>
            <a:solidFill>
              <a:schemeClr val="tx1"/>
            </a:solidFill>
          </a:ln>
        </p:spPr>
      </p:pic>
      <p:pic>
        <p:nvPicPr>
          <p:cNvPr id="7" name="Picture 6" descr="A barred owl sitting on a tree branch&#10;&#10;">
            <a:extLst>
              <a:ext uri="{FF2B5EF4-FFF2-40B4-BE49-F238E27FC236}">
                <a16:creationId xmlns:a16="http://schemas.microsoft.com/office/drawing/2014/main" id="{5295E2C4-E67B-5152-3BC8-B7D69C3E2683}"/>
              </a:ext>
            </a:extLst>
          </p:cNvPr>
          <p:cNvPicPr>
            <a:picLocks noChangeAspect="1"/>
          </p:cNvPicPr>
          <p:nvPr/>
        </p:nvPicPr>
        <p:blipFill>
          <a:blip r:embed="rId3"/>
          <a:stretch>
            <a:fillRect/>
          </a:stretch>
        </p:blipFill>
        <p:spPr>
          <a:xfrm rot="16200000">
            <a:off x="7520738" y="1257487"/>
            <a:ext cx="5400675" cy="3615952"/>
          </a:xfrm>
          <a:prstGeom prst="rect">
            <a:avLst/>
          </a:prstGeom>
        </p:spPr>
      </p:pic>
    </p:spTree>
    <p:extLst>
      <p:ext uri="{BB962C8B-B14F-4D97-AF65-F5344CB8AC3E}">
        <p14:creationId xmlns:p14="http://schemas.microsoft.com/office/powerpoint/2010/main" val="2287361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54EF-FB10-F62A-AB68-30B49E1D8937}"/>
              </a:ext>
            </a:extLst>
          </p:cNvPr>
          <p:cNvSpPr>
            <a:spLocks noGrp="1"/>
          </p:cNvSpPr>
          <p:nvPr>
            <p:ph type="title"/>
          </p:nvPr>
        </p:nvSpPr>
        <p:spPr/>
        <p:txBody>
          <a:bodyPr/>
          <a:lstStyle/>
          <a:p>
            <a:r>
              <a:rPr lang="en-US" b="1" dirty="0">
                <a:latin typeface="+mn-lt"/>
              </a:rPr>
              <a:t>Question</a:t>
            </a:r>
          </a:p>
        </p:txBody>
      </p:sp>
      <p:sp>
        <p:nvSpPr>
          <p:cNvPr id="3" name="Content Placeholder 2">
            <a:extLst>
              <a:ext uri="{FF2B5EF4-FFF2-40B4-BE49-F238E27FC236}">
                <a16:creationId xmlns:a16="http://schemas.microsoft.com/office/drawing/2014/main" id="{9E5D7BB1-DB24-C0FF-AD30-F5DCC47EBF2B}"/>
              </a:ext>
            </a:extLst>
          </p:cNvPr>
          <p:cNvSpPr>
            <a:spLocks noGrp="1"/>
          </p:cNvSpPr>
          <p:nvPr>
            <p:ph idx="1"/>
          </p:nvPr>
        </p:nvSpPr>
        <p:spPr/>
        <p:txBody>
          <a:bodyPr/>
          <a:lstStyle/>
          <a:p>
            <a:pPr marL="0" indent="0">
              <a:buNone/>
            </a:pPr>
            <a:r>
              <a:rPr lang="en-US" sz="3200" b="1" dirty="0">
                <a:solidFill>
                  <a:srgbClr val="000000"/>
                </a:solidFill>
                <a:effectLst/>
                <a:ea typeface="Arial" panose="020B0604020202020204" pitchFamily="34" charset="0"/>
              </a:rPr>
              <a:t>The following graph depicts a brainstem auditory evoked response (BAER) test in an adult barred owl (</a:t>
            </a:r>
            <a:r>
              <a:rPr lang="en-US" sz="3200" b="1" i="1" dirty="0" err="1">
                <a:solidFill>
                  <a:srgbClr val="000000"/>
                </a:solidFill>
                <a:effectLst/>
                <a:ea typeface="Arial" panose="020B0604020202020204" pitchFamily="34" charset="0"/>
              </a:rPr>
              <a:t>Strix</a:t>
            </a:r>
            <a:r>
              <a:rPr lang="en-US" sz="3200" b="1" i="1" dirty="0">
                <a:solidFill>
                  <a:srgbClr val="000000"/>
                </a:solidFill>
                <a:effectLst/>
                <a:ea typeface="Arial" panose="020B0604020202020204" pitchFamily="34" charset="0"/>
              </a:rPr>
              <a:t> varia</a:t>
            </a:r>
            <a:r>
              <a:rPr lang="en-US" sz="3200" b="1" dirty="0">
                <a:solidFill>
                  <a:srgbClr val="000000"/>
                </a:solidFill>
                <a:effectLst/>
                <a:ea typeface="Arial" panose="020B0604020202020204" pitchFamily="34" charset="0"/>
              </a:rPr>
              <a:t>). The response of which nerve is shown in the first (left-most) peak?</a:t>
            </a:r>
            <a:endParaRPr lang="en-US" sz="3200" b="1" dirty="0">
              <a:effectLst/>
              <a:ea typeface="Arial" panose="020B0604020202020204" pitchFamily="34" charset="0"/>
            </a:endParaRPr>
          </a:p>
          <a:p>
            <a:pPr marL="0" indent="0">
              <a:buNone/>
            </a:pPr>
            <a:endParaRPr lang="en-US" dirty="0"/>
          </a:p>
        </p:txBody>
      </p:sp>
      <p:pic>
        <p:nvPicPr>
          <p:cNvPr id="4" name="Picture 3" descr="A graph showing brainstem auditory evoked response test&#10;&#10;">
            <a:extLst>
              <a:ext uri="{FF2B5EF4-FFF2-40B4-BE49-F238E27FC236}">
                <a16:creationId xmlns:a16="http://schemas.microsoft.com/office/drawing/2014/main" id="{F59AB157-770D-D7E6-5654-CF81D7ACB0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7656" y="3543299"/>
            <a:ext cx="5116687" cy="2949576"/>
          </a:xfrm>
          <a:prstGeom prst="rect">
            <a:avLst/>
          </a:prstGeom>
          <a:noFill/>
          <a:ln>
            <a:noFill/>
          </a:ln>
        </p:spPr>
      </p:pic>
    </p:spTree>
    <p:extLst>
      <p:ext uri="{BB962C8B-B14F-4D97-AF65-F5344CB8AC3E}">
        <p14:creationId xmlns:p14="http://schemas.microsoft.com/office/powerpoint/2010/main" val="151037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79387-9163-C1E8-90BA-D68E87B277FB}"/>
              </a:ext>
            </a:extLst>
          </p:cNvPr>
          <p:cNvSpPr>
            <a:spLocks noGrp="1"/>
          </p:cNvSpPr>
          <p:nvPr>
            <p:ph type="title"/>
          </p:nvPr>
        </p:nvSpPr>
        <p:spPr/>
        <p:txBody>
          <a:bodyPr/>
          <a:lstStyle/>
          <a:p>
            <a:r>
              <a:rPr lang="en-US" b="1" dirty="0">
                <a:latin typeface="+mn-lt"/>
              </a:rPr>
              <a:t>Answer</a:t>
            </a:r>
          </a:p>
        </p:txBody>
      </p:sp>
      <p:sp>
        <p:nvSpPr>
          <p:cNvPr id="3" name="Content Placeholder 2">
            <a:extLst>
              <a:ext uri="{FF2B5EF4-FFF2-40B4-BE49-F238E27FC236}">
                <a16:creationId xmlns:a16="http://schemas.microsoft.com/office/drawing/2014/main" id="{BC93791E-E6FA-92A6-3B8B-028DA6FC23D2}"/>
              </a:ext>
            </a:extLst>
          </p:cNvPr>
          <p:cNvSpPr>
            <a:spLocks noGrp="1"/>
          </p:cNvSpPr>
          <p:nvPr>
            <p:ph idx="1"/>
          </p:nvPr>
        </p:nvSpPr>
        <p:spPr/>
        <p:txBody>
          <a:bodyPr>
            <a:normAutofit/>
          </a:bodyPr>
          <a:lstStyle/>
          <a:p>
            <a:pPr marL="0" indent="0">
              <a:buNone/>
            </a:pPr>
            <a:r>
              <a:rPr lang="en-US" sz="4000" b="1" dirty="0">
                <a:effectLst/>
                <a:highlight>
                  <a:srgbClr val="FFFF00"/>
                </a:highlight>
                <a:ea typeface="Calibri" panose="020F0502020204030204" pitchFamily="34" charset="0"/>
              </a:rPr>
              <a:t>The cochlear nerve</a:t>
            </a:r>
            <a:r>
              <a:rPr lang="en-US" sz="4000" b="1" dirty="0">
                <a:effectLst/>
                <a:ea typeface="Calibri" panose="020F0502020204030204" pitchFamily="34" charset="0"/>
              </a:rPr>
              <a:t>. The 2nd wave is from the nucleus </a:t>
            </a:r>
            <a:r>
              <a:rPr lang="en-US" sz="4000" b="1" dirty="0" err="1">
                <a:effectLst/>
                <a:ea typeface="Calibri" panose="020F0502020204030204" pitchFamily="34" charset="0"/>
              </a:rPr>
              <a:t>magnocellularis</a:t>
            </a:r>
            <a:r>
              <a:rPr lang="en-US" sz="4000" b="1" dirty="0">
                <a:effectLst/>
                <a:ea typeface="Calibri" panose="020F0502020204030204" pitchFamily="34" charset="0"/>
              </a:rPr>
              <a:t> and nucleus angularis. The 3rd wave is from the nucleus </a:t>
            </a:r>
            <a:r>
              <a:rPr lang="en-US" sz="4000" b="1" dirty="0" err="1">
                <a:effectLst/>
                <a:ea typeface="Calibri" panose="020F0502020204030204" pitchFamily="34" charset="0"/>
              </a:rPr>
              <a:t>laminaris</a:t>
            </a:r>
            <a:r>
              <a:rPr lang="en-US" sz="4000" b="1" dirty="0">
                <a:effectLst/>
                <a:ea typeface="Calibri" panose="020F0502020204030204" pitchFamily="34" charset="0"/>
              </a:rPr>
              <a:t>.</a:t>
            </a:r>
            <a:r>
              <a:rPr lang="en-US" sz="4000" b="1" dirty="0">
                <a:effectLst/>
              </a:rPr>
              <a:t> </a:t>
            </a:r>
            <a:endParaRPr lang="en-US" sz="4000" b="1" dirty="0"/>
          </a:p>
        </p:txBody>
      </p:sp>
    </p:spTree>
    <p:extLst>
      <p:ext uri="{BB962C8B-B14F-4D97-AF65-F5344CB8AC3E}">
        <p14:creationId xmlns:p14="http://schemas.microsoft.com/office/powerpoint/2010/main" val="2050516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C223-A49B-E661-46EF-31300DA1A61E}"/>
              </a:ext>
            </a:extLst>
          </p:cNvPr>
          <p:cNvSpPr>
            <a:spLocks noGrp="1"/>
          </p:cNvSpPr>
          <p:nvPr>
            <p:ph type="title"/>
          </p:nvPr>
        </p:nvSpPr>
        <p:spPr/>
        <p:txBody>
          <a:bodyPr/>
          <a:lstStyle/>
          <a:p>
            <a:r>
              <a:rPr lang="en-US" b="1" dirty="0">
                <a:latin typeface="+mn-lt"/>
              </a:rPr>
              <a:t>Sight</a:t>
            </a:r>
          </a:p>
        </p:txBody>
      </p:sp>
      <p:sp>
        <p:nvSpPr>
          <p:cNvPr id="3" name="Content Placeholder 2">
            <a:extLst>
              <a:ext uri="{FF2B5EF4-FFF2-40B4-BE49-F238E27FC236}">
                <a16:creationId xmlns:a16="http://schemas.microsoft.com/office/drawing/2014/main" id="{331B030C-778C-7B18-CF41-3D403FFB1AA2}"/>
              </a:ext>
            </a:extLst>
          </p:cNvPr>
          <p:cNvSpPr>
            <a:spLocks noGrp="1"/>
          </p:cNvSpPr>
          <p:nvPr>
            <p:ph idx="1"/>
          </p:nvPr>
        </p:nvSpPr>
        <p:spPr>
          <a:xfrm>
            <a:off x="838200" y="1825625"/>
            <a:ext cx="5397500" cy="4351338"/>
          </a:xfrm>
        </p:spPr>
        <p:txBody>
          <a:bodyPr/>
          <a:lstStyle/>
          <a:p>
            <a:r>
              <a:rPr lang="en-US" sz="3600" b="1" dirty="0"/>
              <a:t>Owl eyes can be up to 70% of head/5% weight of bird</a:t>
            </a:r>
          </a:p>
          <a:p>
            <a:r>
              <a:rPr lang="en-US" sz="3600" b="1" dirty="0"/>
              <a:t>Raptors diurnal and nocturnal</a:t>
            </a:r>
          </a:p>
          <a:p>
            <a:endParaRPr lang="en-US" dirty="0"/>
          </a:p>
        </p:txBody>
      </p:sp>
      <p:pic>
        <p:nvPicPr>
          <p:cNvPr id="6" name="Picture 5" descr="A phylogenetic tree and avian sight and eyeball">
            <a:extLst>
              <a:ext uri="{FF2B5EF4-FFF2-40B4-BE49-F238E27FC236}">
                <a16:creationId xmlns:a16="http://schemas.microsoft.com/office/drawing/2014/main" id="{250E19DD-C302-8C68-CA5B-28C7CAF4B1C8}"/>
              </a:ext>
            </a:extLst>
          </p:cNvPr>
          <p:cNvPicPr>
            <a:picLocks noChangeAspect="1"/>
          </p:cNvPicPr>
          <p:nvPr/>
        </p:nvPicPr>
        <p:blipFill>
          <a:blip r:embed="rId3"/>
          <a:stretch>
            <a:fillRect/>
          </a:stretch>
        </p:blipFill>
        <p:spPr>
          <a:xfrm>
            <a:off x="6421679" y="2670175"/>
            <a:ext cx="5397500" cy="3822700"/>
          </a:xfrm>
          <a:prstGeom prst="rect">
            <a:avLst/>
          </a:prstGeom>
        </p:spPr>
      </p:pic>
      <p:pic>
        <p:nvPicPr>
          <p:cNvPr id="8" name="Picture 7" descr="Article on Avian binocularity and adaptation to nocturnal environments: genomic insights from a highly derived visual phenotype">
            <a:extLst>
              <a:ext uri="{FF2B5EF4-FFF2-40B4-BE49-F238E27FC236}">
                <a16:creationId xmlns:a16="http://schemas.microsoft.com/office/drawing/2014/main" id="{9DAF8FDB-B05F-5813-0A74-A6DC87B83791}"/>
              </a:ext>
            </a:extLst>
          </p:cNvPr>
          <p:cNvPicPr>
            <a:picLocks noChangeAspect="1"/>
          </p:cNvPicPr>
          <p:nvPr/>
        </p:nvPicPr>
        <p:blipFill>
          <a:blip r:embed="rId4"/>
          <a:stretch>
            <a:fillRect/>
          </a:stretch>
        </p:blipFill>
        <p:spPr>
          <a:xfrm>
            <a:off x="7280920" y="0"/>
            <a:ext cx="3679018" cy="2392239"/>
          </a:xfrm>
          <a:prstGeom prst="rect">
            <a:avLst/>
          </a:prstGeom>
        </p:spPr>
      </p:pic>
      <p:pic>
        <p:nvPicPr>
          <p:cNvPr id="10" name="Picture 9" descr="A close up of a screech owl with abnormal eyes&#10;">
            <a:extLst>
              <a:ext uri="{FF2B5EF4-FFF2-40B4-BE49-F238E27FC236}">
                <a16:creationId xmlns:a16="http://schemas.microsoft.com/office/drawing/2014/main" id="{C33AFCC7-6A06-2204-3D04-41D8CBDE2C90}"/>
              </a:ext>
            </a:extLst>
          </p:cNvPr>
          <p:cNvPicPr>
            <a:picLocks noChangeAspect="1"/>
          </p:cNvPicPr>
          <p:nvPr/>
        </p:nvPicPr>
        <p:blipFill rotWithShape="1">
          <a:blip r:embed="rId5"/>
          <a:srcRect t="29977"/>
          <a:stretch/>
        </p:blipFill>
        <p:spPr>
          <a:xfrm>
            <a:off x="3376257" y="4214813"/>
            <a:ext cx="2394065" cy="2514599"/>
          </a:xfrm>
          <a:prstGeom prst="rect">
            <a:avLst/>
          </a:prstGeom>
        </p:spPr>
      </p:pic>
    </p:spTree>
    <p:extLst>
      <p:ext uri="{BB962C8B-B14F-4D97-AF65-F5344CB8AC3E}">
        <p14:creationId xmlns:p14="http://schemas.microsoft.com/office/powerpoint/2010/main" val="1548047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3982-A1A9-97CE-600D-14D7F0D2AEC6}"/>
              </a:ext>
            </a:extLst>
          </p:cNvPr>
          <p:cNvSpPr>
            <a:spLocks noGrp="1"/>
          </p:cNvSpPr>
          <p:nvPr>
            <p:ph type="title"/>
          </p:nvPr>
        </p:nvSpPr>
        <p:spPr/>
        <p:txBody>
          <a:bodyPr/>
          <a:lstStyle/>
          <a:p>
            <a:endParaRPr lang="en-US"/>
          </a:p>
        </p:txBody>
      </p:sp>
      <p:pic>
        <p:nvPicPr>
          <p:cNvPr id="5" name="Content Placeholder 4" descr="A chart of different types of Birds Eye sight&#10;&#10;">
            <a:extLst>
              <a:ext uri="{FF2B5EF4-FFF2-40B4-BE49-F238E27FC236}">
                <a16:creationId xmlns:a16="http://schemas.microsoft.com/office/drawing/2014/main" id="{3690D4E5-5203-F1A4-2F85-9AC0C40D6200}"/>
              </a:ext>
            </a:extLst>
          </p:cNvPr>
          <p:cNvPicPr>
            <a:picLocks noGrp="1" noChangeAspect="1"/>
          </p:cNvPicPr>
          <p:nvPr>
            <p:ph idx="1"/>
          </p:nvPr>
        </p:nvPicPr>
        <p:blipFill>
          <a:blip r:embed="rId3"/>
          <a:stretch>
            <a:fillRect/>
          </a:stretch>
        </p:blipFill>
        <p:spPr>
          <a:xfrm>
            <a:off x="7720238" y="2371873"/>
            <a:ext cx="4471762" cy="4351338"/>
          </a:xfrm>
          <a:ln>
            <a:solidFill>
              <a:schemeClr val="tx1"/>
            </a:solidFill>
          </a:ln>
        </p:spPr>
      </p:pic>
      <p:pic>
        <p:nvPicPr>
          <p:cNvPr id="7" name="Picture 6" descr="Article titled Binocular field configuration in owls: the role of foraging ecology">
            <a:extLst>
              <a:ext uri="{FF2B5EF4-FFF2-40B4-BE49-F238E27FC236}">
                <a16:creationId xmlns:a16="http://schemas.microsoft.com/office/drawing/2014/main" id="{5CB42E10-4AE9-3543-E7ED-C0B18A9B66A4}"/>
              </a:ext>
            </a:extLst>
          </p:cNvPr>
          <p:cNvPicPr>
            <a:picLocks noChangeAspect="1"/>
          </p:cNvPicPr>
          <p:nvPr/>
        </p:nvPicPr>
        <p:blipFill>
          <a:blip r:embed="rId4"/>
          <a:stretch>
            <a:fillRect/>
          </a:stretch>
        </p:blipFill>
        <p:spPr>
          <a:xfrm>
            <a:off x="136687" y="365125"/>
            <a:ext cx="7772400" cy="4707362"/>
          </a:xfrm>
          <a:prstGeom prst="rect">
            <a:avLst/>
          </a:prstGeom>
          <a:ln>
            <a:solidFill>
              <a:schemeClr val="tx1"/>
            </a:solidFill>
          </a:ln>
        </p:spPr>
      </p:pic>
    </p:spTree>
    <p:extLst>
      <p:ext uri="{BB962C8B-B14F-4D97-AF65-F5344CB8AC3E}">
        <p14:creationId xmlns:p14="http://schemas.microsoft.com/office/powerpoint/2010/main" val="1277423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565AF-47C8-EA98-AEAA-D2BD1B47E7B9}"/>
              </a:ext>
            </a:extLst>
          </p:cNvPr>
          <p:cNvSpPr>
            <a:spLocks noGrp="1"/>
          </p:cNvSpPr>
          <p:nvPr>
            <p:ph type="title"/>
          </p:nvPr>
        </p:nvSpPr>
        <p:spPr/>
        <p:txBody>
          <a:bodyPr/>
          <a:lstStyle/>
          <a:p>
            <a:r>
              <a:rPr lang="en-US" b="1" dirty="0">
                <a:latin typeface="+mn-lt"/>
              </a:rPr>
              <a:t>Raptors</a:t>
            </a:r>
          </a:p>
        </p:txBody>
      </p:sp>
      <p:sp>
        <p:nvSpPr>
          <p:cNvPr id="3" name="Content Placeholder 2">
            <a:extLst>
              <a:ext uri="{FF2B5EF4-FFF2-40B4-BE49-F238E27FC236}">
                <a16:creationId xmlns:a16="http://schemas.microsoft.com/office/drawing/2014/main" id="{2F1C15CA-5F6A-F2C7-E478-04752C7F563B}"/>
              </a:ext>
            </a:extLst>
          </p:cNvPr>
          <p:cNvSpPr>
            <a:spLocks noGrp="1"/>
          </p:cNvSpPr>
          <p:nvPr>
            <p:ph idx="1"/>
          </p:nvPr>
        </p:nvSpPr>
        <p:spPr>
          <a:xfrm>
            <a:off x="838200" y="1825625"/>
            <a:ext cx="5891213" cy="4351338"/>
          </a:xfrm>
        </p:spPr>
        <p:txBody>
          <a:bodyPr>
            <a:normAutofit/>
          </a:bodyPr>
          <a:lstStyle/>
          <a:p>
            <a:r>
              <a:rPr lang="en-US" sz="3600" b="1" dirty="0"/>
              <a:t>Latin – to grasp or seize</a:t>
            </a:r>
          </a:p>
          <a:p>
            <a:r>
              <a:rPr lang="en-US" sz="3600" b="1" dirty="0"/>
              <a:t>Apex predator</a:t>
            </a:r>
          </a:p>
          <a:p>
            <a:r>
              <a:rPr lang="en-US" sz="3600" b="1" dirty="0" err="1"/>
              <a:t>Bioaccumulator</a:t>
            </a:r>
            <a:r>
              <a:rPr lang="en-US" sz="3600" b="1" dirty="0"/>
              <a:t> of environmental toxins</a:t>
            </a:r>
          </a:p>
          <a:p>
            <a:r>
              <a:rPr lang="en-US" sz="3600" b="1" dirty="0"/>
              <a:t>Religious</a:t>
            </a:r>
          </a:p>
          <a:p>
            <a:r>
              <a:rPr lang="en-US" sz="3600" b="1" dirty="0"/>
              <a:t>Bounty</a:t>
            </a:r>
          </a:p>
        </p:txBody>
      </p:sp>
      <p:pic>
        <p:nvPicPr>
          <p:cNvPr id="5" name="Picture 4" descr="An eagle owl sitting on a post&#10;&#10;">
            <a:extLst>
              <a:ext uri="{FF2B5EF4-FFF2-40B4-BE49-F238E27FC236}">
                <a16:creationId xmlns:a16="http://schemas.microsoft.com/office/drawing/2014/main" id="{34073B6E-0F41-307F-74CD-A61E02EA830B}"/>
              </a:ext>
            </a:extLst>
          </p:cNvPr>
          <p:cNvPicPr>
            <a:picLocks noChangeAspect="1"/>
          </p:cNvPicPr>
          <p:nvPr/>
        </p:nvPicPr>
        <p:blipFill>
          <a:blip r:embed="rId3"/>
          <a:stretch>
            <a:fillRect/>
          </a:stretch>
        </p:blipFill>
        <p:spPr>
          <a:xfrm>
            <a:off x="7410449" y="527051"/>
            <a:ext cx="4200525" cy="5600700"/>
          </a:xfrm>
          <a:prstGeom prst="rect">
            <a:avLst/>
          </a:prstGeom>
        </p:spPr>
      </p:pic>
      <p:pic>
        <p:nvPicPr>
          <p:cNvPr id="5122" name="Picture 2" descr="Silent Spring: book Rachel Carson">
            <a:extLst>
              <a:ext uri="{FF2B5EF4-FFF2-40B4-BE49-F238E27FC236}">
                <a16:creationId xmlns:a16="http://schemas.microsoft.com/office/drawing/2014/main" id="{4603B9DB-EF31-EBA2-DADD-7C7C01AE6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090" y="4157663"/>
            <a:ext cx="1796951" cy="270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02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BAEE-720E-3679-015F-0E4CC67B1EFF}"/>
              </a:ext>
            </a:extLst>
          </p:cNvPr>
          <p:cNvSpPr>
            <a:spLocks noGrp="1"/>
          </p:cNvSpPr>
          <p:nvPr>
            <p:ph type="title"/>
          </p:nvPr>
        </p:nvSpPr>
        <p:spPr/>
        <p:txBody>
          <a:bodyPr/>
          <a:lstStyle/>
          <a:p>
            <a:endParaRPr lang="en-US"/>
          </a:p>
        </p:txBody>
      </p:sp>
      <p:pic>
        <p:nvPicPr>
          <p:cNvPr id="5" name="Content Placeholder 4" descr="Article titled Clinical and pathologic evaluation of chorioretinal lesions in wild owl species">
            <a:extLst>
              <a:ext uri="{FF2B5EF4-FFF2-40B4-BE49-F238E27FC236}">
                <a16:creationId xmlns:a16="http://schemas.microsoft.com/office/drawing/2014/main" id="{B82FDBA4-2D18-85E9-E6E1-3A788BA26203}"/>
              </a:ext>
            </a:extLst>
          </p:cNvPr>
          <p:cNvPicPr>
            <a:picLocks noGrp="1" noChangeAspect="1"/>
          </p:cNvPicPr>
          <p:nvPr>
            <p:ph idx="1"/>
          </p:nvPr>
        </p:nvPicPr>
        <p:blipFill>
          <a:blip r:embed="rId3"/>
          <a:stretch>
            <a:fillRect/>
          </a:stretch>
        </p:blipFill>
        <p:spPr>
          <a:xfrm>
            <a:off x="271766" y="152140"/>
            <a:ext cx="7895841" cy="4781863"/>
          </a:xfrm>
          <a:ln>
            <a:solidFill>
              <a:schemeClr val="tx1"/>
            </a:solidFill>
          </a:ln>
        </p:spPr>
      </p:pic>
      <p:pic>
        <p:nvPicPr>
          <p:cNvPr id="7" name="Picture 6" descr="Retinal anatomy of a great horned owl">
            <a:extLst>
              <a:ext uri="{FF2B5EF4-FFF2-40B4-BE49-F238E27FC236}">
                <a16:creationId xmlns:a16="http://schemas.microsoft.com/office/drawing/2014/main" id="{EBB9E1C7-3635-3DB7-4E1F-B843EC814186}"/>
              </a:ext>
            </a:extLst>
          </p:cNvPr>
          <p:cNvPicPr>
            <a:picLocks noChangeAspect="1"/>
          </p:cNvPicPr>
          <p:nvPr/>
        </p:nvPicPr>
        <p:blipFill>
          <a:blip r:embed="rId4"/>
          <a:stretch>
            <a:fillRect/>
          </a:stretch>
        </p:blipFill>
        <p:spPr>
          <a:xfrm>
            <a:off x="6735735" y="4314928"/>
            <a:ext cx="5306447" cy="2349466"/>
          </a:xfrm>
          <a:prstGeom prst="rect">
            <a:avLst/>
          </a:prstGeom>
          <a:ln>
            <a:solidFill>
              <a:schemeClr val="tx1"/>
            </a:solidFill>
          </a:ln>
        </p:spPr>
      </p:pic>
    </p:spTree>
    <p:extLst>
      <p:ext uri="{BB962C8B-B14F-4D97-AF65-F5344CB8AC3E}">
        <p14:creationId xmlns:p14="http://schemas.microsoft.com/office/powerpoint/2010/main" val="72252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ABB7-3C59-3502-A555-B40ACD6FBEDE}"/>
              </a:ext>
            </a:extLst>
          </p:cNvPr>
          <p:cNvSpPr>
            <a:spLocks noGrp="1"/>
          </p:cNvSpPr>
          <p:nvPr>
            <p:ph type="title"/>
          </p:nvPr>
        </p:nvSpPr>
        <p:spPr/>
        <p:txBody>
          <a:bodyPr/>
          <a:lstStyle/>
          <a:p>
            <a:endParaRPr lang="en-US"/>
          </a:p>
        </p:txBody>
      </p:sp>
      <p:pic>
        <p:nvPicPr>
          <p:cNvPr id="5" name="Content Placeholder 4" descr="An article entitled &quot;How fast can raptors see?&quot;&#10;">
            <a:extLst>
              <a:ext uri="{FF2B5EF4-FFF2-40B4-BE49-F238E27FC236}">
                <a16:creationId xmlns:a16="http://schemas.microsoft.com/office/drawing/2014/main" id="{F603CD12-21CC-4918-CF24-7823CB0D3062}"/>
              </a:ext>
            </a:extLst>
          </p:cNvPr>
          <p:cNvPicPr>
            <a:picLocks noGrp="1" noChangeAspect="1"/>
          </p:cNvPicPr>
          <p:nvPr>
            <p:ph idx="1"/>
          </p:nvPr>
        </p:nvPicPr>
        <p:blipFill>
          <a:blip r:embed="rId2"/>
          <a:stretch>
            <a:fillRect/>
          </a:stretch>
        </p:blipFill>
        <p:spPr>
          <a:xfrm>
            <a:off x="154984" y="365125"/>
            <a:ext cx="6642916" cy="3812583"/>
          </a:xfrm>
          <a:ln>
            <a:solidFill>
              <a:schemeClr val="tx1"/>
            </a:solidFill>
          </a:ln>
        </p:spPr>
      </p:pic>
      <p:pic>
        <p:nvPicPr>
          <p:cNvPr id="7" name="Picture 6" descr="A group of birds on a white background&#10;A graph showing how fast what type of bird can see">
            <a:extLst>
              <a:ext uri="{FF2B5EF4-FFF2-40B4-BE49-F238E27FC236}">
                <a16:creationId xmlns:a16="http://schemas.microsoft.com/office/drawing/2014/main" id="{BBB9A599-8BA5-A638-B357-8C3DD1A21346}"/>
              </a:ext>
            </a:extLst>
          </p:cNvPr>
          <p:cNvPicPr>
            <a:picLocks noChangeAspect="1"/>
          </p:cNvPicPr>
          <p:nvPr/>
        </p:nvPicPr>
        <p:blipFill>
          <a:blip r:embed="rId3"/>
          <a:stretch>
            <a:fillRect/>
          </a:stretch>
        </p:blipFill>
        <p:spPr>
          <a:xfrm>
            <a:off x="6261315" y="3060812"/>
            <a:ext cx="5664308" cy="3681435"/>
          </a:xfrm>
          <a:prstGeom prst="rect">
            <a:avLst/>
          </a:prstGeom>
          <a:ln>
            <a:solidFill>
              <a:schemeClr val="tx1"/>
            </a:solidFill>
          </a:ln>
        </p:spPr>
      </p:pic>
    </p:spTree>
    <p:extLst>
      <p:ext uri="{BB962C8B-B14F-4D97-AF65-F5344CB8AC3E}">
        <p14:creationId xmlns:p14="http://schemas.microsoft.com/office/powerpoint/2010/main" val="4259079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7B07-5BF9-4343-BF58-9775BA14ACCB}"/>
              </a:ext>
            </a:extLst>
          </p:cNvPr>
          <p:cNvSpPr>
            <a:spLocks noGrp="1"/>
          </p:cNvSpPr>
          <p:nvPr>
            <p:ph type="title"/>
          </p:nvPr>
        </p:nvSpPr>
        <p:spPr/>
        <p:txBody>
          <a:bodyPr/>
          <a:lstStyle/>
          <a:p>
            <a:r>
              <a:rPr lang="en-US" b="1" dirty="0">
                <a:latin typeface="+mn-lt"/>
              </a:rPr>
              <a:t>Capture Myopathy</a:t>
            </a:r>
          </a:p>
        </p:txBody>
      </p:sp>
      <p:sp>
        <p:nvSpPr>
          <p:cNvPr id="3" name="Content Placeholder 2">
            <a:extLst>
              <a:ext uri="{FF2B5EF4-FFF2-40B4-BE49-F238E27FC236}">
                <a16:creationId xmlns:a16="http://schemas.microsoft.com/office/drawing/2014/main" id="{2F6FEA92-115A-BF73-CEE6-83C340868681}"/>
              </a:ext>
            </a:extLst>
          </p:cNvPr>
          <p:cNvSpPr>
            <a:spLocks noGrp="1"/>
          </p:cNvSpPr>
          <p:nvPr>
            <p:ph idx="1"/>
          </p:nvPr>
        </p:nvSpPr>
        <p:spPr>
          <a:xfrm>
            <a:off x="838200" y="1825625"/>
            <a:ext cx="7805738" cy="4832350"/>
          </a:xfrm>
        </p:spPr>
        <p:txBody>
          <a:bodyPr>
            <a:normAutofit/>
          </a:bodyPr>
          <a:lstStyle/>
          <a:p>
            <a:r>
              <a:rPr lang="en-US" sz="3200" b="1" dirty="0"/>
              <a:t>Exertional rhabdomyolysis</a:t>
            </a:r>
          </a:p>
          <a:p>
            <a:r>
              <a:rPr lang="en-US" sz="3200" b="1" dirty="0"/>
              <a:t>Typically prey-type species</a:t>
            </a:r>
          </a:p>
          <a:p>
            <a:r>
              <a:rPr lang="en-US" sz="3200" b="1" dirty="0"/>
              <a:t>What about predators?</a:t>
            </a:r>
          </a:p>
          <a:p>
            <a:r>
              <a:rPr lang="en-US" sz="3200" b="1" dirty="0"/>
              <a:t>Vigorous muscle activity, stress, muscle damage</a:t>
            </a:r>
          </a:p>
          <a:p>
            <a:r>
              <a:rPr lang="en-US" sz="3200" b="1" dirty="0"/>
              <a:t>catecholamine release lead to cardiogenic shock</a:t>
            </a:r>
          </a:p>
          <a:p>
            <a:r>
              <a:rPr lang="en-US" sz="3200" b="1" dirty="0"/>
              <a:t>Gross lesions</a:t>
            </a:r>
          </a:p>
          <a:p>
            <a:r>
              <a:rPr lang="en-US" sz="3200" b="1" dirty="0"/>
              <a:t>Histology</a:t>
            </a:r>
          </a:p>
        </p:txBody>
      </p:sp>
      <p:pic>
        <p:nvPicPr>
          <p:cNvPr id="5" name="Picture 4" descr="A bald eagle ">
            <a:extLst>
              <a:ext uri="{FF2B5EF4-FFF2-40B4-BE49-F238E27FC236}">
                <a16:creationId xmlns:a16="http://schemas.microsoft.com/office/drawing/2014/main" id="{FFC98267-DE4A-92FA-4EA5-E9A97F724D95}"/>
              </a:ext>
            </a:extLst>
          </p:cNvPr>
          <p:cNvPicPr>
            <a:picLocks noChangeAspect="1"/>
          </p:cNvPicPr>
          <p:nvPr/>
        </p:nvPicPr>
        <p:blipFill>
          <a:blip r:embed="rId3"/>
          <a:stretch>
            <a:fillRect/>
          </a:stretch>
        </p:blipFill>
        <p:spPr>
          <a:xfrm>
            <a:off x="8769349" y="1027906"/>
            <a:ext cx="2989263" cy="4492534"/>
          </a:xfrm>
          <a:prstGeom prst="rect">
            <a:avLst/>
          </a:prstGeom>
        </p:spPr>
      </p:pic>
    </p:spTree>
    <p:extLst>
      <p:ext uri="{BB962C8B-B14F-4D97-AF65-F5344CB8AC3E}">
        <p14:creationId xmlns:p14="http://schemas.microsoft.com/office/powerpoint/2010/main" val="2467067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2771-7328-D0E3-ADB8-CF8AE0D62B6D}"/>
              </a:ext>
            </a:extLst>
          </p:cNvPr>
          <p:cNvSpPr>
            <a:spLocks noGrp="1"/>
          </p:cNvSpPr>
          <p:nvPr>
            <p:ph type="title"/>
          </p:nvPr>
        </p:nvSpPr>
        <p:spPr/>
        <p:txBody>
          <a:bodyPr/>
          <a:lstStyle/>
          <a:p>
            <a:endParaRPr lang="en-US"/>
          </a:p>
        </p:txBody>
      </p:sp>
      <p:pic>
        <p:nvPicPr>
          <p:cNvPr id="5" name="Content Placeholder 4" descr="Article of a mountain hawk-eagle with capture myopathy doi: 10.1292/jvms.22-0333">
            <a:extLst>
              <a:ext uri="{FF2B5EF4-FFF2-40B4-BE49-F238E27FC236}">
                <a16:creationId xmlns:a16="http://schemas.microsoft.com/office/drawing/2014/main" id="{BBF88E91-631B-0F71-6E1E-6E1CD4449BC2}"/>
              </a:ext>
            </a:extLst>
          </p:cNvPr>
          <p:cNvPicPr>
            <a:picLocks noGrp="1" noChangeAspect="1"/>
          </p:cNvPicPr>
          <p:nvPr>
            <p:ph idx="1"/>
          </p:nvPr>
        </p:nvPicPr>
        <p:blipFill>
          <a:blip r:embed="rId2"/>
          <a:stretch>
            <a:fillRect/>
          </a:stretch>
        </p:blipFill>
        <p:spPr>
          <a:xfrm>
            <a:off x="339027" y="185981"/>
            <a:ext cx="5951349" cy="4370522"/>
          </a:xfrm>
          <a:ln>
            <a:solidFill>
              <a:schemeClr val="tx1"/>
            </a:solidFill>
          </a:ln>
        </p:spPr>
      </p:pic>
      <p:pic>
        <p:nvPicPr>
          <p:cNvPr id="7" name="Picture 6" descr="A close-up of a measuring tape and a pink and white image bird with capture myopathy&#10;&#10;">
            <a:extLst>
              <a:ext uri="{FF2B5EF4-FFF2-40B4-BE49-F238E27FC236}">
                <a16:creationId xmlns:a16="http://schemas.microsoft.com/office/drawing/2014/main" id="{D0DDAA89-8086-43D2-6BB0-D7FDDD5E3550}"/>
              </a:ext>
            </a:extLst>
          </p:cNvPr>
          <p:cNvPicPr>
            <a:picLocks noChangeAspect="1"/>
          </p:cNvPicPr>
          <p:nvPr/>
        </p:nvPicPr>
        <p:blipFill>
          <a:blip r:embed="rId3"/>
          <a:stretch>
            <a:fillRect/>
          </a:stretch>
        </p:blipFill>
        <p:spPr>
          <a:xfrm>
            <a:off x="5873857" y="3990678"/>
            <a:ext cx="6149598" cy="2681341"/>
          </a:xfrm>
          <a:prstGeom prst="rect">
            <a:avLst/>
          </a:prstGeom>
          <a:ln>
            <a:solidFill>
              <a:schemeClr val="tx1"/>
            </a:solidFill>
          </a:ln>
        </p:spPr>
      </p:pic>
    </p:spTree>
    <p:extLst>
      <p:ext uri="{BB962C8B-B14F-4D97-AF65-F5344CB8AC3E}">
        <p14:creationId xmlns:p14="http://schemas.microsoft.com/office/powerpoint/2010/main" val="1323620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E716-9434-C94F-E9A7-19E334C39E0B}"/>
              </a:ext>
            </a:extLst>
          </p:cNvPr>
          <p:cNvSpPr>
            <a:spLocks noGrp="1"/>
          </p:cNvSpPr>
          <p:nvPr>
            <p:ph type="title"/>
          </p:nvPr>
        </p:nvSpPr>
        <p:spPr/>
        <p:txBody>
          <a:bodyPr/>
          <a:lstStyle/>
          <a:p>
            <a:endParaRPr lang="en-US"/>
          </a:p>
        </p:txBody>
      </p:sp>
      <p:pic>
        <p:nvPicPr>
          <p:cNvPr id="5" name="Content Placeholder 4" descr="Article titled Takotsubo cardiomyopathy-like transient systolic dysfunction in two bald eagles (Haliaeetus leucocephalus)">
            <a:extLst>
              <a:ext uri="{FF2B5EF4-FFF2-40B4-BE49-F238E27FC236}">
                <a16:creationId xmlns:a16="http://schemas.microsoft.com/office/drawing/2014/main" id="{B9615DEF-8E01-18EA-B729-15D36246418E}"/>
              </a:ext>
            </a:extLst>
          </p:cNvPr>
          <p:cNvPicPr>
            <a:picLocks noGrp="1" noChangeAspect="1"/>
          </p:cNvPicPr>
          <p:nvPr>
            <p:ph idx="1"/>
          </p:nvPr>
        </p:nvPicPr>
        <p:blipFill>
          <a:blip r:embed="rId2"/>
          <a:stretch>
            <a:fillRect/>
          </a:stretch>
        </p:blipFill>
        <p:spPr>
          <a:xfrm>
            <a:off x="1622166" y="1004671"/>
            <a:ext cx="9296046" cy="4848657"/>
          </a:xfrm>
        </p:spPr>
      </p:pic>
      <p:sp>
        <p:nvSpPr>
          <p:cNvPr id="6" name="TextBox 5">
            <a:extLst>
              <a:ext uri="{FF2B5EF4-FFF2-40B4-BE49-F238E27FC236}">
                <a16:creationId xmlns:a16="http://schemas.microsoft.com/office/drawing/2014/main" id="{2C276A03-D4EA-0DCB-7E9A-301F199ADA28}"/>
              </a:ext>
            </a:extLst>
          </p:cNvPr>
          <p:cNvSpPr txBox="1"/>
          <p:nvPr/>
        </p:nvSpPr>
        <p:spPr>
          <a:xfrm>
            <a:off x="8291593" y="6292312"/>
            <a:ext cx="1098378" cy="369332"/>
          </a:xfrm>
          <a:prstGeom prst="rect">
            <a:avLst/>
          </a:prstGeom>
          <a:noFill/>
        </p:spPr>
        <p:txBody>
          <a:bodyPr wrap="none" rtlCol="0">
            <a:spAutoFit/>
          </a:bodyPr>
          <a:lstStyle/>
          <a:p>
            <a:r>
              <a:rPr lang="en-US" dirty="0"/>
              <a:t>Martinelli</a:t>
            </a:r>
          </a:p>
        </p:txBody>
      </p:sp>
    </p:spTree>
    <p:extLst>
      <p:ext uri="{BB962C8B-B14F-4D97-AF65-F5344CB8AC3E}">
        <p14:creationId xmlns:p14="http://schemas.microsoft.com/office/powerpoint/2010/main" val="937754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173F-C88C-6D8A-9970-4668F6C1E831}"/>
              </a:ext>
            </a:extLst>
          </p:cNvPr>
          <p:cNvSpPr>
            <a:spLocks noGrp="1"/>
          </p:cNvSpPr>
          <p:nvPr>
            <p:ph type="title"/>
          </p:nvPr>
        </p:nvSpPr>
        <p:spPr/>
        <p:txBody>
          <a:bodyPr/>
          <a:lstStyle/>
          <a:p>
            <a:r>
              <a:rPr lang="en-US" b="1" dirty="0">
                <a:latin typeface="+mn-lt"/>
              </a:rPr>
              <a:t>Question</a:t>
            </a:r>
          </a:p>
        </p:txBody>
      </p:sp>
      <p:sp>
        <p:nvSpPr>
          <p:cNvPr id="3" name="Content Placeholder 2">
            <a:extLst>
              <a:ext uri="{FF2B5EF4-FFF2-40B4-BE49-F238E27FC236}">
                <a16:creationId xmlns:a16="http://schemas.microsoft.com/office/drawing/2014/main" id="{9E6E7946-1FE1-3EEE-C3CB-5BC2F9F2C1FA}"/>
              </a:ext>
            </a:extLst>
          </p:cNvPr>
          <p:cNvSpPr>
            <a:spLocks noGrp="1"/>
          </p:cNvSpPr>
          <p:nvPr>
            <p:ph idx="1"/>
          </p:nvPr>
        </p:nvSpPr>
        <p:spPr/>
        <p:txBody>
          <a:bodyPr>
            <a:normAutofit/>
          </a:bodyPr>
          <a:lstStyle/>
          <a:p>
            <a:pPr marL="0" indent="0">
              <a:buNone/>
            </a:pPr>
            <a:r>
              <a:rPr lang="en-US" sz="3600" b="1" dirty="0">
                <a:effectLst/>
                <a:latin typeface="Calibri" panose="020F0502020204030204" pitchFamily="34" charset="0"/>
                <a:ea typeface="Arial" panose="020B0604020202020204" pitchFamily="34" charset="0"/>
              </a:rPr>
              <a:t>List two differentials for the ECG changes below in a Bald Eagle (</a:t>
            </a:r>
            <a:r>
              <a:rPr lang="en-US" sz="3600" b="1" i="1" dirty="0">
                <a:effectLst/>
                <a:latin typeface="Calibri" panose="020F0502020204030204" pitchFamily="34" charset="0"/>
                <a:ea typeface="Arial" panose="020B0604020202020204" pitchFamily="34" charset="0"/>
              </a:rPr>
              <a:t>Haliaeetus leucocephalus</a:t>
            </a:r>
            <a:r>
              <a:rPr lang="en-US" sz="3600" b="1" dirty="0">
                <a:effectLst/>
                <a:latin typeface="Calibri" panose="020F0502020204030204" pitchFamily="34" charset="0"/>
                <a:ea typeface="Arial" panose="020B0604020202020204" pitchFamily="34" charset="0"/>
              </a:rPr>
              <a:t>). (Paper speed = 50 m/s; 1 cm = 1 mV). </a:t>
            </a:r>
            <a:endParaRPr lang="en-US" sz="3600" b="1" dirty="0"/>
          </a:p>
        </p:txBody>
      </p:sp>
      <p:pic>
        <p:nvPicPr>
          <p:cNvPr id="5" name="Picture 4" descr="EEG from a bald eagle">
            <a:extLst>
              <a:ext uri="{FF2B5EF4-FFF2-40B4-BE49-F238E27FC236}">
                <a16:creationId xmlns:a16="http://schemas.microsoft.com/office/drawing/2014/main" id="{522FAAEF-1ACD-6C6B-082C-0E6E63411B9C}"/>
              </a:ext>
            </a:extLst>
          </p:cNvPr>
          <p:cNvPicPr>
            <a:picLocks noChangeAspect="1"/>
          </p:cNvPicPr>
          <p:nvPr/>
        </p:nvPicPr>
        <p:blipFill rotWithShape="1">
          <a:blip r:embed="rId2">
            <a:extLst>
              <a:ext uri="{28A0092B-C50C-407E-A947-70E740481C1C}">
                <a14:useLocalDpi xmlns:a14="http://schemas.microsoft.com/office/drawing/2010/main" val="0"/>
              </a:ext>
            </a:extLst>
          </a:blip>
          <a:srcRect l="-1" r="-9" b="36659"/>
          <a:stretch>
            <a:fillRect/>
          </a:stretch>
        </p:blipFill>
        <p:spPr bwMode="auto">
          <a:xfrm>
            <a:off x="707057" y="3890963"/>
            <a:ext cx="10777886" cy="24209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193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EF84-2C16-C3E8-81E2-A79D5F59ED92}"/>
              </a:ext>
            </a:extLst>
          </p:cNvPr>
          <p:cNvSpPr>
            <a:spLocks noGrp="1"/>
          </p:cNvSpPr>
          <p:nvPr>
            <p:ph type="title"/>
          </p:nvPr>
        </p:nvSpPr>
        <p:spPr/>
        <p:txBody>
          <a:bodyPr/>
          <a:lstStyle/>
          <a:p>
            <a:r>
              <a:rPr lang="en-US" b="1" dirty="0">
                <a:latin typeface="+mn-lt"/>
              </a:rPr>
              <a:t>Answers</a:t>
            </a:r>
          </a:p>
        </p:txBody>
      </p:sp>
      <p:sp>
        <p:nvSpPr>
          <p:cNvPr id="3" name="Content Placeholder 2">
            <a:extLst>
              <a:ext uri="{FF2B5EF4-FFF2-40B4-BE49-F238E27FC236}">
                <a16:creationId xmlns:a16="http://schemas.microsoft.com/office/drawing/2014/main" id="{2B966F5B-0FF1-6EF8-05F3-5124B9668E2E}"/>
              </a:ext>
            </a:extLst>
          </p:cNvPr>
          <p:cNvSpPr>
            <a:spLocks noGrp="1"/>
          </p:cNvSpPr>
          <p:nvPr>
            <p:ph idx="1"/>
          </p:nvPr>
        </p:nvSpPr>
        <p:spPr/>
        <p:txBody>
          <a:bodyPr>
            <a:normAutofit fontScale="92500"/>
          </a:bodyPr>
          <a:lstStyle/>
          <a:p>
            <a:pPr>
              <a:lnSpc>
                <a:spcPct val="115000"/>
              </a:lnSpc>
              <a:spcBef>
                <a:spcPts val="0"/>
              </a:spcBef>
            </a:pPr>
            <a:r>
              <a:rPr lang="en-US" sz="3600" b="1" kern="100" dirty="0">
                <a:effectLst/>
                <a:latin typeface="Calibri" panose="020F0502020204030204" pitchFamily="34" charset="0"/>
                <a:ea typeface="Cambria" panose="02040503050406030204" pitchFamily="18" charset="0"/>
                <a:cs typeface="Times New Roman" panose="02020603050405020304" pitchFamily="18" charset="0"/>
              </a:rPr>
              <a:t>Top differentials include stress-induced cardiomyopathy (akin to Takotsubo cardiomyopathy or “broken heart syndrome” in people) and isoflurane anesthesia. Other potential differentials include traumatic myocarditis or myocardial stunning. </a:t>
            </a:r>
            <a:endParaRPr lang="en-US" sz="3600" b="1" kern="1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Bef>
                <a:spcPts val="0"/>
              </a:spcBef>
              <a:spcAft>
                <a:spcPts val="800"/>
              </a:spcAft>
            </a:pPr>
            <a:r>
              <a:rPr lang="en-US" sz="3600" b="1" kern="100" dirty="0">
                <a:effectLst/>
                <a:latin typeface="Calibri" panose="020F0502020204030204" pitchFamily="34" charset="0"/>
                <a:ea typeface="Cambria" panose="02040503050406030204" pitchFamily="18" charset="0"/>
                <a:cs typeface="Times New Roman" panose="02020603050405020304" pitchFamily="18" charset="0"/>
              </a:rPr>
              <a:t>ECG findings are atrial premature complexes, variable P-wave morphology, and underlying sinus bradycardia.</a:t>
            </a:r>
            <a:endParaRPr lang="en-US" sz="3600" b="1" kern="1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38137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68A2-5FDC-4A5A-28DF-30A3BAFE565C}"/>
              </a:ext>
            </a:extLst>
          </p:cNvPr>
          <p:cNvSpPr>
            <a:spLocks noGrp="1"/>
          </p:cNvSpPr>
          <p:nvPr>
            <p:ph type="title"/>
          </p:nvPr>
        </p:nvSpPr>
        <p:spPr/>
        <p:txBody>
          <a:bodyPr/>
          <a:lstStyle/>
          <a:p>
            <a:r>
              <a:rPr lang="en-US" b="1" dirty="0">
                <a:latin typeface="+mn-lt"/>
              </a:rPr>
              <a:t>Takotsubo</a:t>
            </a:r>
          </a:p>
        </p:txBody>
      </p:sp>
      <p:sp>
        <p:nvSpPr>
          <p:cNvPr id="3" name="Content Placeholder 2">
            <a:extLst>
              <a:ext uri="{FF2B5EF4-FFF2-40B4-BE49-F238E27FC236}">
                <a16:creationId xmlns:a16="http://schemas.microsoft.com/office/drawing/2014/main" id="{F7262470-EF42-03EF-1241-847423201D71}"/>
              </a:ext>
            </a:extLst>
          </p:cNvPr>
          <p:cNvSpPr>
            <a:spLocks noGrp="1"/>
          </p:cNvSpPr>
          <p:nvPr>
            <p:ph idx="1"/>
          </p:nvPr>
        </p:nvSpPr>
        <p:spPr>
          <a:xfrm>
            <a:off x="838200" y="1557338"/>
            <a:ext cx="6229027" cy="5114925"/>
          </a:xfrm>
        </p:spPr>
        <p:txBody>
          <a:bodyPr>
            <a:normAutofit/>
          </a:bodyPr>
          <a:lstStyle/>
          <a:p>
            <a:r>
              <a:rPr lang="en-US" b="1" dirty="0"/>
              <a:t>Cardiomyopathy</a:t>
            </a:r>
          </a:p>
          <a:p>
            <a:r>
              <a:rPr lang="en-US" b="1" dirty="0"/>
              <a:t>“Broken Heart Syndrome”</a:t>
            </a:r>
          </a:p>
          <a:p>
            <a:r>
              <a:rPr lang="en-US" b="1" dirty="0"/>
              <a:t>Reduced systolic function and ballooning left ventricle secondary to extreme physical or emotional duress</a:t>
            </a:r>
          </a:p>
          <a:p>
            <a:r>
              <a:rPr lang="en-US" b="1" dirty="0"/>
              <a:t>Catecholamine-induced cardiotoxicity</a:t>
            </a:r>
          </a:p>
          <a:p>
            <a:r>
              <a:rPr lang="en-US" b="1" dirty="0"/>
              <a:t>Treatment - angiotensin-converting enzyme inhibitors, angiotensin receptor blockers, beta-blockers, and anticoagulants</a:t>
            </a:r>
          </a:p>
        </p:txBody>
      </p:sp>
      <p:pic>
        <p:nvPicPr>
          <p:cNvPr id="5" name="Picture 4" descr="X-ray images of a bird with Takotsubo like syndrome">
            <a:extLst>
              <a:ext uri="{FF2B5EF4-FFF2-40B4-BE49-F238E27FC236}">
                <a16:creationId xmlns:a16="http://schemas.microsoft.com/office/drawing/2014/main" id="{288304B7-6F66-851F-7ABE-E91DB6A3ACF9}"/>
              </a:ext>
            </a:extLst>
          </p:cNvPr>
          <p:cNvPicPr>
            <a:picLocks noChangeAspect="1"/>
          </p:cNvPicPr>
          <p:nvPr/>
        </p:nvPicPr>
        <p:blipFill>
          <a:blip r:embed="rId3"/>
          <a:stretch>
            <a:fillRect/>
          </a:stretch>
        </p:blipFill>
        <p:spPr>
          <a:xfrm>
            <a:off x="7444994" y="1159414"/>
            <a:ext cx="4506927" cy="3753550"/>
          </a:xfrm>
          <a:prstGeom prst="rect">
            <a:avLst/>
          </a:prstGeom>
        </p:spPr>
      </p:pic>
    </p:spTree>
    <p:extLst>
      <p:ext uri="{BB962C8B-B14F-4D97-AF65-F5344CB8AC3E}">
        <p14:creationId xmlns:p14="http://schemas.microsoft.com/office/powerpoint/2010/main" val="2577922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6325-90CD-6DF5-34F3-B4962EA3DC17}"/>
              </a:ext>
            </a:extLst>
          </p:cNvPr>
          <p:cNvSpPr>
            <a:spLocks noGrp="1"/>
          </p:cNvSpPr>
          <p:nvPr>
            <p:ph type="title"/>
          </p:nvPr>
        </p:nvSpPr>
        <p:spPr/>
        <p:txBody>
          <a:bodyPr/>
          <a:lstStyle/>
          <a:p>
            <a:endParaRPr lang="en-US"/>
          </a:p>
        </p:txBody>
      </p:sp>
      <p:pic>
        <p:nvPicPr>
          <p:cNvPr id="5" name="Content Placeholder 4" descr="JAVMA article on Avian Modified Glasgow Coma Scale  dot.org/10.2460/javma.23.05.0225&#10;">
            <a:extLst>
              <a:ext uri="{FF2B5EF4-FFF2-40B4-BE49-F238E27FC236}">
                <a16:creationId xmlns:a16="http://schemas.microsoft.com/office/drawing/2014/main" id="{81B33A05-65B8-8228-C079-19B871E875EC}"/>
              </a:ext>
            </a:extLst>
          </p:cNvPr>
          <p:cNvPicPr>
            <a:picLocks noGrp="1" noChangeAspect="1"/>
          </p:cNvPicPr>
          <p:nvPr>
            <p:ph idx="1"/>
          </p:nvPr>
        </p:nvPicPr>
        <p:blipFill>
          <a:blip r:embed="rId2"/>
          <a:stretch>
            <a:fillRect/>
          </a:stretch>
        </p:blipFill>
        <p:spPr>
          <a:xfrm>
            <a:off x="3293547" y="553156"/>
            <a:ext cx="8566773" cy="5751687"/>
          </a:xfrm>
        </p:spPr>
      </p:pic>
      <p:sp>
        <p:nvSpPr>
          <p:cNvPr id="6" name="TextBox 5">
            <a:extLst>
              <a:ext uri="{FF2B5EF4-FFF2-40B4-BE49-F238E27FC236}">
                <a16:creationId xmlns:a16="http://schemas.microsoft.com/office/drawing/2014/main" id="{671BCE8F-F4BC-E836-26E3-1B8D7548A936}"/>
              </a:ext>
            </a:extLst>
          </p:cNvPr>
          <p:cNvSpPr txBox="1"/>
          <p:nvPr/>
        </p:nvSpPr>
        <p:spPr>
          <a:xfrm>
            <a:off x="10213384" y="6308209"/>
            <a:ext cx="859594" cy="369332"/>
          </a:xfrm>
          <a:prstGeom prst="rect">
            <a:avLst/>
          </a:prstGeom>
          <a:noFill/>
        </p:spPr>
        <p:txBody>
          <a:bodyPr wrap="none" rtlCol="0">
            <a:spAutoFit/>
          </a:bodyPr>
          <a:lstStyle/>
          <a:p>
            <a:r>
              <a:rPr lang="en-US" dirty="0"/>
              <a:t>Roeder</a:t>
            </a:r>
          </a:p>
        </p:txBody>
      </p:sp>
      <p:pic>
        <p:nvPicPr>
          <p:cNvPr id="8" name="Picture 7" descr="African fishing eagle">
            <a:extLst>
              <a:ext uri="{FF2B5EF4-FFF2-40B4-BE49-F238E27FC236}">
                <a16:creationId xmlns:a16="http://schemas.microsoft.com/office/drawing/2014/main" id="{E5FD1501-CECF-11D4-B6D7-F6C75FC44087}"/>
              </a:ext>
            </a:extLst>
          </p:cNvPr>
          <p:cNvPicPr>
            <a:picLocks noChangeAspect="1"/>
          </p:cNvPicPr>
          <p:nvPr/>
        </p:nvPicPr>
        <p:blipFill rotWithShape="1">
          <a:blip r:embed="rId3"/>
          <a:srcRect l="28117" r="24736"/>
          <a:stretch/>
        </p:blipFill>
        <p:spPr>
          <a:xfrm>
            <a:off x="128587" y="1032131"/>
            <a:ext cx="3287583" cy="4793735"/>
          </a:xfrm>
          <a:prstGeom prst="rect">
            <a:avLst/>
          </a:prstGeom>
        </p:spPr>
      </p:pic>
    </p:spTree>
    <p:extLst>
      <p:ext uri="{BB962C8B-B14F-4D97-AF65-F5344CB8AC3E}">
        <p14:creationId xmlns:p14="http://schemas.microsoft.com/office/powerpoint/2010/main" val="3148703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2D2F-44DC-B66F-CFEB-BEED4057D2D9}"/>
              </a:ext>
            </a:extLst>
          </p:cNvPr>
          <p:cNvSpPr>
            <a:spLocks noGrp="1"/>
          </p:cNvSpPr>
          <p:nvPr>
            <p:ph type="title"/>
          </p:nvPr>
        </p:nvSpPr>
        <p:spPr/>
        <p:txBody>
          <a:bodyPr/>
          <a:lstStyle/>
          <a:p>
            <a:endParaRPr lang="en-US"/>
          </a:p>
        </p:txBody>
      </p:sp>
      <p:pic>
        <p:nvPicPr>
          <p:cNvPr id="5" name="Content Placeholder 4" descr="A table from the JAVMA article on Avian modified Glasgow Coma Scale and survival rates for 156 raptors.&#10;&#10;">
            <a:extLst>
              <a:ext uri="{FF2B5EF4-FFF2-40B4-BE49-F238E27FC236}">
                <a16:creationId xmlns:a16="http://schemas.microsoft.com/office/drawing/2014/main" id="{B4D2E4DD-048D-A864-9C4E-5D2FB6BD69E7}"/>
              </a:ext>
            </a:extLst>
          </p:cNvPr>
          <p:cNvPicPr>
            <a:picLocks noGrp="1" noChangeAspect="1"/>
          </p:cNvPicPr>
          <p:nvPr>
            <p:ph idx="1"/>
          </p:nvPr>
        </p:nvPicPr>
        <p:blipFill>
          <a:blip r:embed="rId3"/>
          <a:stretch>
            <a:fillRect/>
          </a:stretch>
        </p:blipFill>
        <p:spPr>
          <a:xfrm>
            <a:off x="838200" y="1690688"/>
            <a:ext cx="10466427" cy="4439013"/>
          </a:xfrm>
        </p:spPr>
      </p:pic>
    </p:spTree>
    <p:extLst>
      <p:ext uri="{BB962C8B-B14F-4D97-AF65-F5344CB8AC3E}">
        <p14:creationId xmlns:p14="http://schemas.microsoft.com/office/powerpoint/2010/main" val="263495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BFC6-C38D-B67A-A8E8-251BDCFB111F}"/>
              </a:ext>
            </a:extLst>
          </p:cNvPr>
          <p:cNvSpPr>
            <a:spLocks noGrp="1"/>
          </p:cNvSpPr>
          <p:nvPr>
            <p:ph type="title"/>
          </p:nvPr>
        </p:nvSpPr>
        <p:spPr/>
        <p:txBody>
          <a:bodyPr/>
          <a:lstStyle/>
          <a:p>
            <a:r>
              <a:rPr lang="en-US" b="1" dirty="0">
                <a:latin typeface="+mn-lt"/>
              </a:rPr>
              <a:t>What is a raptor?</a:t>
            </a:r>
          </a:p>
        </p:txBody>
      </p:sp>
      <p:sp>
        <p:nvSpPr>
          <p:cNvPr id="3" name="Content Placeholder 2">
            <a:extLst>
              <a:ext uri="{FF2B5EF4-FFF2-40B4-BE49-F238E27FC236}">
                <a16:creationId xmlns:a16="http://schemas.microsoft.com/office/drawing/2014/main" id="{811BA2A2-6D4B-50AA-A49F-0281E8A620C2}"/>
              </a:ext>
            </a:extLst>
          </p:cNvPr>
          <p:cNvSpPr>
            <a:spLocks noGrp="1"/>
          </p:cNvSpPr>
          <p:nvPr>
            <p:ph idx="1"/>
          </p:nvPr>
        </p:nvSpPr>
        <p:spPr/>
        <p:txBody>
          <a:bodyPr>
            <a:normAutofit/>
          </a:bodyPr>
          <a:lstStyle/>
          <a:p>
            <a:r>
              <a:rPr lang="en-US" sz="3600" b="1" dirty="0"/>
              <a:t>Bird of Prey</a:t>
            </a:r>
          </a:p>
          <a:p>
            <a:r>
              <a:rPr lang="en-US" sz="3600" b="1" dirty="0"/>
              <a:t>Eagle</a:t>
            </a:r>
          </a:p>
          <a:p>
            <a:r>
              <a:rPr lang="en-US" sz="3600" b="1" dirty="0"/>
              <a:t>Hawk</a:t>
            </a:r>
          </a:p>
          <a:p>
            <a:r>
              <a:rPr lang="en-US" sz="3600" b="1" dirty="0"/>
              <a:t>Falcon</a:t>
            </a:r>
          </a:p>
          <a:p>
            <a:r>
              <a:rPr lang="en-US" sz="3600" b="1" dirty="0"/>
              <a:t>Owl</a:t>
            </a:r>
          </a:p>
          <a:p>
            <a:r>
              <a:rPr lang="en-US" sz="3600" b="1" dirty="0"/>
              <a:t>Dinosaur</a:t>
            </a:r>
          </a:p>
        </p:txBody>
      </p:sp>
      <p:pic>
        <p:nvPicPr>
          <p:cNvPr id="5" name="Picture 4" descr="A secretary bird standing on grass&#10;&#10;">
            <a:extLst>
              <a:ext uri="{FF2B5EF4-FFF2-40B4-BE49-F238E27FC236}">
                <a16:creationId xmlns:a16="http://schemas.microsoft.com/office/drawing/2014/main" id="{4F3823F5-49E8-7CC9-CFC3-7714A355954C}"/>
              </a:ext>
            </a:extLst>
          </p:cNvPr>
          <p:cNvPicPr>
            <a:picLocks noChangeAspect="1"/>
          </p:cNvPicPr>
          <p:nvPr/>
        </p:nvPicPr>
        <p:blipFill>
          <a:blip r:embed="rId2"/>
          <a:stretch>
            <a:fillRect/>
          </a:stretch>
        </p:blipFill>
        <p:spPr>
          <a:xfrm>
            <a:off x="4103512" y="1399339"/>
            <a:ext cx="7772400" cy="5203910"/>
          </a:xfrm>
          <a:prstGeom prst="rect">
            <a:avLst/>
          </a:prstGeom>
        </p:spPr>
      </p:pic>
    </p:spTree>
    <p:extLst>
      <p:ext uri="{BB962C8B-B14F-4D97-AF65-F5344CB8AC3E}">
        <p14:creationId xmlns:p14="http://schemas.microsoft.com/office/powerpoint/2010/main" val="71800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E73E-0C5D-0FA1-E408-A13D2BA0C3B2}"/>
              </a:ext>
            </a:extLst>
          </p:cNvPr>
          <p:cNvSpPr>
            <a:spLocks noGrp="1"/>
          </p:cNvSpPr>
          <p:nvPr>
            <p:ph type="title"/>
          </p:nvPr>
        </p:nvSpPr>
        <p:spPr/>
        <p:txBody>
          <a:bodyPr/>
          <a:lstStyle/>
          <a:p>
            <a:r>
              <a:rPr lang="en-US" b="1" dirty="0">
                <a:latin typeface="+mn-lt"/>
              </a:rPr>
              <a:t>Question</a:t>
            </a:r>
          </a:p>
        </p:txBody>
      </p:sp>
      <p:sp>
        <p:nvSpPr>
          <p:cNvPr id="3" name="Content Placeholder 2">
            <a:extLst>
              <a:ext uri="{FF2B5EF4-FFF2-40B4-BE49-F238E27FC236}">
                <a16:creationId xmlns:a16="http://schemas.microsoft.com/office/drawing/2014/main" id="{3A5EE254-92F6-C28F-3D08-0299B47571AA}"/>
              </a:ext>
            </a:extLst>
          </p:cNvPr>
          <p:cNvSpPr>
            <a:spLocks noGrp="1"/>
          </p:cNvSpPr>
          <p:nvPr>
            <p:ph idx="1"/>
          </p:nvPr>
        </p:nvSpPr>
        <p:spPr/>
        <p:txBody>
          <a:bodyPr>
            <a:normAutofit fontScale="92500" lnSpcReduction="20000"/>
          </a:bodyPr>
          <a:lstStyle/>
          <a:p>
            <a:pPr marL="0" marR="0" indent="0">
              <a:lnSpc>
                <a:spcPct val="115000"/>
              </a:lnSpc>
              <a:spcBef>
                <a:spcPts val="0"/>
              </a:spcBef>
              <a:spcAft>
                <a:spcPts val="0"/>
              </a:spcAft>
              <a:buNone/>
            </a:pPr>
            <a:r>
              <a:rPr lang="en-US" sz="3200" b="1" dirty="0">
                <a:effectLst/>
                <a:ea typeface="Arial" panose="020B0604020202020204" pitchFamily="34" charset="0"/>
              </a:rPr>
              <a:t>In a study evaluating a modified Glasgow Coma Scale for use in raptors, which of the following was associated with lower survival?</a:t>
            </a:r>
          </a:p>
          <a:p>
            <a:pPr marL="342900" marR="0" lvl="0" indent="-342900">
              <a:lnSpc>
                <a:spcPct val="115000"/>
              </a:lnSpc>
              <a:spcBef>
                <a:spcPts val="0"/>
              </a:spcBef>
              <a:spcAft>
                <a:spcPts val="1000"/>
              </a:spcAft>
              <a:buFont typeface="+mj-lt"/>
              <a:buAutoNum type="alphaUcPeriod"/>
            </a:pPr>
            <a:r>
              <a:rPr lang="en-US" sz="3200" b="1" kern="100" dirty="0">
                <a:effectLst/>
                <a:ea typeface="Cambria" panose="02040503050406030204" pitchFamily="18" charset="0"/>
                <a:cs typeface="Times New Roman" panose="02020603050405020304" pitchFamily="18" charset="0"/>
              </a:rPr>
              <a:t>Higher motor activity scores</a:t>
            </a:r>
          </a:p>
          <a:p>
            <a:pPr marL="342900" marR="0" lvl="0" indent="-342900">
              <a:lnSpc>
                <a:spcPct val="115000"/>
              </a:lnSpc>
              <a:spcBef>
                <a:spcPts val="0"/>
              </a:spcBef>
              <a:spcAft>
                <a:spcPts val="1000"/>
              </a:spcAft>
              <a:buFont typeface="+mj-lt"/>
              <a:buAutoNum type="alphaUcPeriod"/>
            </a:pPr>
            <a:r>
              <a:rPr lang="en-US" sz="3200" b="1" kern="100" dirty="0">
                <a:effectLst/>
                <a:ea typeface="Cambria" panose="02040503050406030204" pitchFamily="18" charset="0"/>
                <a:cs typeface="Times New Roman" panose="02020603050405020304" pitchFamily="18" charset="0"/>
              </a:rPr>
              <a:t>Nocturnal raptor species</a:t>
            </a:r>
          </a:p>
          <a:p>
            <a:pPr marL="342900" marR="0" lvl="0" indent="-342900">
              <a:lnSpc>
                <a:spcPct val="115000"/>
              </a:lnSpc>
              <a:spcBef>
                <a:spcPts val="0"/>
              </a:spcBef>
              <a:spcAft>
                <a:spcPts val="1000"/>
              </a:spcAft>
              <a:buFont typeface="+mj-lt"/>
              <a:buAutoNum type="alphaUcPeriod"/>
            </a:pPr>
            <a:r>
              <a:rPr lang="en-US" sz="3200" b="1" kern="100" dirty="0">
                <a:effectLst/>
                <a:ea typeface="Cambria" panose="02040503050406030204" pitchFamily="18" charset="0"/>
                <a:cs typeface="Times New Roman" panose="02020603050405020304" pitchFamily="18" charset="0"/>
              </a:rPr>
              <a:t>Higher level of consciousness scores</a:t>
            </a:r>
          </a:p>
          <a:p>
            <a:pPr marL="342900" marR="0" lvl="0" indent="-342900">
              <a:lnSpc>
                <a:spcPct val="115000"/>
              </a:lnSpc>
              <a:spcBef>
                <a:spcPts val="0"/>
              </a:spcBef>
              <a:spcAft>
                <a:spcPts val="1000"/>
              </a:spcAft>
              <a:buFont typeface="+mj-lt"/>
              <a:buAutoNum type="alphaUcPeriod"/>
            </a:pPr>
            <a:r>
              <a:rPr lang="en-US" sz="3200" b="1" kern="100" dirty="0">
                <a:effectLst/>
                <a:ea typeface="Cambria" panose="02040503050406030204" pitchFamily="18" charset="0"/>
                <a:cs typeface="Times New Roman" panose="02020603050405020304" pitchFamily="18" charset="0"/>
              </a:rPr>
              <a:t>Higher brain stem reflex scores</a:t>
            </a:r>
          </a:p>
          <a:p>
            <a:pPr marL="342900" marR="0" lvl="0" indent="-342900">
              <a:lnSpc>
                <a:spcPct val="115000"/>
              </a:lnSpc>
              <a:spcBef>
                <a:spcPts val="0"/>
              </a:spcBef>
              <a:spcAft>
                <a:spcPts val="1000"/>
              </a:spcAft>
              <a:buFont typeface="+mj-lt"/>
              <a:buAutoNum type="alphaUcPeriod"/>
            </a:pPr>
            <a:r>
              <a:rPr lang="en-US" sz="3200" b="1" kern="100" dirty="0">
                <a:effectLst/>
                <a:ea typeface="Cambria" panose="02040503050406030204" pitchFamily="18" charset="0"/>
                <a:cs typeface="Times New Roman" panose="02020603050405020304" pitchFamily="18" charset="0"/>
              </a:rPr>
              <a:t>Juvenile age of raptors</a:t>
            </a:r>
          </a:p>
          <a:p>
            <a:pPr marL="0" indent="0">
              <a:buNone/>
            </a:pPr>
            <a:endParaRPr lang="en-US" dirty="0"/>
          </a:p>
        </p:txBody>
      </p:sp>
    </p:spTree>
    <p:extLst>
      <p:ext uri="{BB962C8B-B14F-4D97-AF65-F5344CB8AC3E}">
        <p14:creationId xmlns:p14="http://schemas.microsoft.com/office/powerpoint/2010/main" val="331781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87F0-2164-41A4-6002-E89CDA041274}"/>
              </a:ext>
            </a:extLst>
          </p:cNvPr>
          <p:cNvSpPr>
            <a:spLocks noGrp="1"/>
          </p:cNvSpPr>
          <p:nvPr>
            <p:ph type="title"/>
          </p:nvPr>
        </p:nvSpPr>
        <p:spPr/>
        <p:txBody>
          <a:bodyPr/>
          <a:lstStyle/>
          <a:p>
            <a:r>
              <a:rPr lang="en-US" b="1" dirty="0">
                <a:latin typeface="+mn-lt"/>
              </a:rPr>
              <a:t>Answer</a:t>
            </a:r>
          </a:p>
        </p:txBody>
      </p:sp>
      <p:sp>
        <p:nvSpPr>
          <p:cNvPr id="3" name="Content Placeholder 2">
            <a:extLst>
              <a:ext uri="{FF2B5EF4-FFF2-40B4-BE49-F238E27FC236}">
                <a16:creationId xmlns:a16="http://schemas.microsoft.com/office/drawing/2014/main" id="{5EAE5FA6-FB4D-4B3B-DE9A-18B778D865F9}"/>
              </a:ext>
            </a:extLst>
          </p:cNvPr>
          <p:cNvSpPr>
            <a:spLocks noGrp="1"/>
          </p:cNvSpPr>
          <p:nvPr>
            <p:ph idx="1"/>
          </p:nvPr>
        </p:nvSpPr>
        <p:spPr/>
        <p:txBody>
          <a:bodyPr/>
          <a:lstStyle/>
          <a:p>
            <a:pPr marL="0" marR="0" indent="0">
              <a:lnSpc>
                <a:spcPct val="115000"/>
              </a:lnSpc>
              <a:spcBef>
                <a:spcPts val="0"/>
              </a:spcBef>
              <a:spcAft>
                <a:spcPts val="0"/>
              </a:spcAft>
              <a:buNone/>
            </a:pPr>
            <a:r>
              <a:rPr lang="en-US" sz="2800" b="1" dirty="0">
                <a:effectLst/>
                <a:ea typeface="Arial" panose="020B0604020202020204" pitchFamily="34" charset="0"/>
              </a:rPr>
              <a:t>In a study evaluating a modified Glasgow Coma Scale for use in raptors, which of the following was associated with lower survival?</a:t>
            </a:r>
          </a:p>
          <a:p>
            <a:pPr marL="342900" marR="0" lvl="0" indent="-342900">
              <a:lnSpc>
                <a:spcPct val="115000"/>
              </a:lnSpc>
              <a:spcBef>
                <a:spcPts val="0"/>
              </a:spcBef>
              <a:spcAft>
                <a:spcPts val="1000"/>
              </a:spcAft>
              <a:buFont typeface="+mj-lt"/>
              <a:buAutoNum type="alphaUcPeriod"/>
            </a:pPr>
            <a:r>
              <a:rPr lang="en-US" sz="2800" b="1" kern="100" dirty="0">
                <a:effectLst/>
                <a:ea typeface="Cambria" panose="02040503050406030204" pitchFamily="18" charset="0"/>
                <a:cs typeface="Times New Roman" panose="02020603050405020304" pitchFamily="18" charset="0"/>
              </a:rPr>
              <a:t>Higher motor activity scores</a:t>
            </a:r>
          </a:p>
          <a:p>
            <a:pPr marL="342900" marR="0" lvl="0" indent="-342900">
              <a:lnSpc>
                <a:spcPct val="115000"/>
              </a:lnSpc>
              <a:spcBef>
                <a:spcPts val="0"/>
              </a:spcBef>
              <a:spcAft>
                <a:spcPts val="1000"/>
              </a:spcAft>
              <a:buFont typeface="+mj-lt"/>
              <a:buAutoNum type="alphaUcPeriod"/>
            </a:pPr>
            <a:r>
              <a:rPr lang="en-US" sz="2800" b="1" kern="100" dirty="0">
                <a:effectLst/>
                <a:highlight>
                  <a:srgbClr val="FFFF00"/>
                </a:highlight>
                <a:ea typeface="Cambria" panose="02040503050406030204" pitchFamily="18" charset="0"/>
                <a:cs typeface="Times New Roman" panose="02020603050405020304" pitchFamily="18" charset="0"/>
              </a:rPr>
              <a:t>Nocturnal raptor species</a:t>
            </a:r>
          </a:p>
          <a:p>
            <a:pPr marL="342900" marR="0" lvl="0" indent="-342900">
              <a:lnSpc>
                <a:spcPct val="115000"/>
              </a:lnSpc>
              <a:spcBef>
                <a:spcPts val="0"/>
              </a:spcBef>
              <a:spcAft>
                <a:spcPts val="1000"/>
              </a:spcAft>
              <a:buFont typeface="+mj-lt"/>
              <a:buAutoNum type="alphaUcPeriod"/>
            </a:pPr>
            <a:r>
              <a:rPr lang="en-US" sz="2800" b="1" kern="100" dirty="0">
                <a:effectLst/>
                <a:ea typeface="Cambria" panose="02040503050406030204" pitchFamily="18" charset="0"/>
                <a:cs typeface="Times New Roman" panose="02020603050405020304" pitchFamily="18" charset="0"/>
              </a:rPr>
              <a:t>Higher level of consciousness scores</a:t>
            </a:r>
          </a:p>
          <a:p>
            <a:pPr marL="342900" marR="0" lvl="0" indent="-342900">
              <a:lnSpc>
                <a:spcPct val="115000"/>
              </a:lnSpc>
              <a:spcBef>
                <a:spcPts val="0"/>
              </a:spcBef>
              <a:spcAft>
                <a:spcPts val="1000"/>
              </a:spcAft>
              <a:buFont typeface="+mj-lt"/>
              <a:buAutoNum type="alphaUcPeriod"/>
            </a:pPr>
            <a:r>
              <a:rPr lang="en-US" sz="2800" b="1" kern="100" dirty="0">
                <a:effectLst/>
                <a:ea typeface="Cambria" panose="02040503050406030204" pitchFamily="18" charset="0"/>
                <a:cs typeface="Times New Roman" panose="02020603050405020304" pitchFamily="18" charset="0"/>
              </a:rPr>
              <a:t>Higher brain stem reflex scores</a:t>
            </a:r>
          </a:p>
          <a:p>
            <a:pPr marL="342900" marR="0" lvl="0" indent="-342900">
              <a:lnSpc>
                <a:spcPct val="115000"/>
              </a:lnSpc>
              <a:spcBef>
                <a:spcPts val="0"/>
              </a:spcBef>
              <a:spcAft>
                <a:spcPts val="1000"/>
              </a:spcAft>
              <a:buFont typeface="+mj-lt"/>
              <a:buAutoNum type="alphaUcPeriod"/>
            </a:pPr>
            <a:r>
              <a:rPr lang="en-US" sz="2800" b="1" kern="100" dirty="0">
                <a:effectLst/>
                <a:ea typeface="Cambria" panose="02040503050406030204" pitchFamily="18" charset="0"/>
                <a:cs typeface="Times New Roman" panose="02020603050405020304" pitchFamily="18" charset="0"/>
              </a:rPr>
              <a:t>Juvenile age of raptors</a:t>
            </a:r>
          </a:p>
          <a:p>
            <a:pPr marL="0" indent="0">
              <a:buNone/>
            </a:pPr>
            <a:endParaRPr lang="en-US" dirty="0"/>
          </a:p>
        </p:txBody>
      </p:sp>
    </p:spTree>
    <p:extLst>
      <p:ext uri="{BB962C8B-B14F-4D97-AF65-F5344CB8AC3E}">
        <p14:creationId xmlns:p14="http://schemas.microsoft.com/office/powerpoint/2010/main" val="1944045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71FE-C6E1-17EA-C509-DD8116229E42}"/>
              </a:ext>
            </a:extLst>
          </p:cNvPr>
          <p:cNvSpPr>
            <a:spLocks noGrp="1"/>
          </p:cNvSpPr>
          <p:nvPr>
            <p:ph type="title"/>
          </p:nvPr>
        </p:nvSpPr>
        <p:spPr/>
        <p:txBody>
          <a:bodyPr/>
          <a:lstStyle/>
          <a:p>
            <a:r>
              <a:rPr lang="en-US" dirty="0"/>
              <a:t>Toxins</a:t>
            </a:r>
          </a:p>
        </p:txBody>
      </p:sp>
      <p:pic>
        <p:nvPicPr>
          <p:cNvPr id="5" name="Content Placeholder 4" descr="Article titled A global review of causes of morbidity and mortality in free-ranging vultures">
            <a:extLst>
              <a:ext uri="{FF2B5EF4-FFF2-40B4-BE49-F238E27FC236}">
                <a16:creationId xmlns:a16="http://schemas.microsoft.com/office/drawing/2014/main" id="{0CA78046-A1A6-FC86-B224-B16B4B59BF5B}"/>
              </a:ext>
            </a:extLst>
          </p:cNvPr>
          <p:cNvPicPr>
            <a:picLocks noGrp="1" noChangeAspect="1"/>
          </p:cNvPicPr>
          <p:nvPr>
            <p:ph sz="half" idx="1"/>
          </p:nvPr>
        </p:nvPicPr>
        <p:blipFill>
          <a:blip r:embed="rId3"/>
          <a:stretch>
            <a:fillRect/>
          </a:stretch>
        </p:blipFill>
        <p:spPr>
          <a:xfrm>
            <a:off x="838200" y="2408541"/>
            <a:ext cx="5181600" cy="3185506"/>
          </a:xfrm>
        </p:spPr>
      </p:pic>
      <p:sp>
        <p:nvSpPr>
          <p:cNvPr id="6" name="Content Placeholder 5">
            <a:extLst>
              <a:ext uri="{FF2B5EF4-FFF2-40B4-BE49-F238E27FC236}">
                <a16:creationId xmlns:a16="http://schemas.microsoft.com/office/drawing/2014/main" id="{B869213C-7FC1-1C27-A94B-3BDD6F98BE9F}"/>
              </a:ext>
            </a:extLst>
          </p:cNvPr>
          <p:cNvSpPr>
            <a:spLocks noGrp="1"/>
          </p:cNvSpPr>
          <p:nvPr>
            <p:ph sz="half" idx="2"/>
          </p:nvPr>
        </p:nvSpPr>
        <p:spPr>
          <a:xfrm>
            <a:off x="6172202" y="668337"/>
            <a:ext cx="5181600" cy="4351338"/>
          </a:xfrm>
        </p:spPr>
        <p:txBody>
          <a:bodyPr/>
          <a:lstStyle/>
          <a:p>
            <a:r>
              <a:rPr lang="en-US" dirty="0"/>
              <a:t>60% of vulture deaths</a:t>
            </a:r>
          </a:p>
          <a:p>
            <a:r>
              <a:rPr lang="en-US" dirty="0"/>
              <a:t>Lead and Pesticides</a:t>
            </a:r>
          </a:p>
          <a:p>
            <a:r>
              <a:rPr lang="en-US" dirty="0"/>
              <a:t>Trauma 49%</a:t>
            </a:r>
          </a:p>
          <a:p>
            <a:r>
              <a:rPr lang="en-US" dirty="0"/>
              <a:t>Infectious diseases 16%?</a:t>
            </a:r>
          </a:p>
        </p:txBody>
      </p:sp>
      <p:pic>
        <p:nvPicPr>
          <p:cNvPr id="8" name="Picture 7" descr="A peregrine falcon&#10;&#10;&#10;Description automatically generated">
            <a:extLst>
              <a:ext uri="{FF2B5EF4-FFF2-40B4-BE49-F238E27FC236}">
                <a16:creationId xmlns:a16="http://schemas.microsoft.com/office/drawing/2014/main" id="{7B31BD8E-A5B1-6412-87EA-7974A6C01987}"/>
              </a:ext>
            </a:extLst>
          </p:cNvPr>
          <p:cNvPicPr>
            <a:picLocks noChangeAspect="1"/>
          </p:cNvPicPr>
          <p:nvPr/>
        </p:nvPicPr>
        <p:blipFill rotWithShape="1">
          <a:blip r:embed="rId4"/>
          <a:srcRect l="19998" t="16383" r="35088"/>
          <a:stretch/>
        </p:blipFill>
        <p:spPr>
          <a:xfrm>
            <a:off x="7186617" y="2871788"/>
            <a:ext cx="3016106" cy="3759505"/>
          </a:xfrm>
          <a:prstGeom prst="rect">
            <a:avLst/>
          </a:prstGeom>
        </p:spPr>
      </p:pic>
    </p:spTree>
    <p:extLst>
      <p:ext uri="{BB962C8B-B14F-4D97-AF65-F5344CB8AC3E}">
        <p14:creationId xmlns:p14="http://schemas.microsoft.com/office/powerpoint/2010/main" val="2698656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04E8EE-D8D0-5AD1-870A-2E84E799032F}"/>
              </a:ext>
            </a:extLst>
          </p:cNvPr>
          <p:cNvSpPr>
            <a:spLocks noGrp="1"/>
          </p:cNvSpPr>
          <p:nvPr>
            <p:ph type="title"/>
          </p:nvPr>
        </p:nvSpPr>
        <p:spPr/>
        <p:txBody>
          <a:bodyPr/>
          <a:lstStyle/>
          <a:p>
            <a:r>
              <a:rPr lang="en-US" b="1" dirty="0">
                <a:latin typeface="+mn-lt"/>
              </a:rPr>
              <a:t>What type of Bias was reported on in the study?</a:t>
            </a:r>
          </a:p>
        </p:txBody>
      </p:sp>
      <p:sp>
        <p:nvSpPr>
          <p:cNvPr id="6" name="Content Placeholder 5">
            <a:extLst>
              <a:ext uri="{FF2B5EF4-FFF2-40B4-BE49-F238E27FC236}">
                <a16:creationId xmlns:a16="http://schemas.microsoft.com/office/drawing/2014/main" id="{B9D65F99-506E-0347-DDAA-E58C382D49E4}"/>
              </a:ext>
            </a:extLst>
          </p:cNvPr>
          <p:cNvSpPr>
            <a:spLocks noGrp="1"/>
          </p:cNvSpPr>
          <p:nvPr>
            <p:ph idx="1"/>
          </p:nvPr>
        </p:nvSpPr>
        <p:spPr/>
        <p:txBody>
          <a:bodyPr>
            <a:normAutofit/>
          </a:bodyPr>
          <a:lstStyle/>
          <a:p>
            <a:r>
              <a:rPr lang="en-US" sz="3600" b="1" dirty="0"/>
              <a:t>Confirmation Bias </a:t>
            </a:r>
          </a:p>
          <a:p>
            <a:r>
              <a:rPr lang="en-US" sz="3600" b="1" dirty="0"/>
              <a:t>Selection Bias</a:t>
            </a:r>
          </a:p>
          <a:p>
            <a:r>
              <a:rPr lang="en-US" sz="3600" b="1" dirty="0"/>
              <a:t>Reporting Bias</a:t>
            </a:r>
          </a:p>
          <a:p>
            <a:r>
              <a:rPr lang="en-US" sz="3600" b="1" dirty="0"/>
              <a:t>Publication Bias</a:t>
            </a:r>
          </a:p>
          <a:p>
            <a:r>
              <a:rPr lang="en-US" sz="3600" b="1" dirty="0"/>
              <a:t>Implicit Bias</a:t>
            </a:r>
          </a:p>
          <a:p>
            <a:r>
              <a:rPr lang="en-US" sz="3600" b="1" dirty="0"/>
              <a:t>Explicit Bias</a:t>
            </a:r>
          </a:p>
        </p:txBody>
      </p:sp>
      <p:pic>
        <p:nvPicPr>
          <p:cNvPr id="10" name="Picture 9" descr="A secretary bird with a yellow beak&#10;&#10;Description automatically generated">
            <a:extLst>
              <a:ext uri="{FF2B5EF4-FFF2-40B4-BE49-F238E27FC236}">
                <a16:creationId xmlns:a16="http://schemas.microsoft.com/office/drawing/2014/main" id="{A5CABA21-342A-7CEA-4305-7D607CFB5DE8}"/>
              </a:ext>
            </a:extLst>
          </p:cNvPr>
          <p:cNvPicPr>
            <a:picLocks noChangeAspect="1"/>
          </p:cNvPicPr>
          <p:nvPr/>
        </p:nvPicPr>
        <p:blipFill>
          <a:blip r:embed="rId2"/>
          <a:stretch>
            <a:fillRect/>
          </a:stretch>
        </p:blipFill>
        <p:spPr>
          <a:xfrm>
            <a:off x="5988049" y="1973261"/>
            <a:ext cx="5713413" cy="3801617"/>
          </a:xfrm>
          <a:prstGeom prst="rect">
            <a:avLst/>
          </a:prstGeom>
        </p:spPr>
      </p:pic>
    </p:spTree>
    <p:extLst>
      <p:ext uri="{BB962C8B-B14F-4D97-AF65-F5344CB8AC3E}">
        <p14:creationId xmlns:p14="http://schemas.microsoft.com/office/powerpoint/2010/main" val="2000261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BA01-9181-7415-DC42-8D32D1B2A214}"/>
              </a:ext>
            </a:extLst>
          </p:cNvPr>
          <p:cNvSpPr>
            <a:spLocks noGrp="1"/>
          </p:cNvSpPr>
          <p:nvPr>
            <p:ph type="title"/>
          </p:nvPr>
        </p:nvSpPr>
        <p:spPr/>
        <p:txBody>
          <a:bodyPr/>
          <a:lstStyle/>
          <a:p>
            <a:r>
              <a:rPr lang="en-US" b="1" dirty="0">
                <a:latin typeface="+mn-lt"/>
              </a:rPr>
              <a:t>What type of Bias was reported on in the study?</a:t>
            </a:r>
            <a:endParaRPr lang="en-US" dirty="0"/>
          </a:p>
        </p:txBody>
      </p:sp>
      <p:sp>
        <p:nvSpPr>
          <p:cNvPr id="3" name="Content Placeholder 2">
            <a:extLst>
              <a:ext uri="{FF2B5EF4-FFF2-40B4-BE49-F238E27FC236}">
                <a16:creationId xmlns:a16="http://schemas.microsoft.com/office/drawing/2014/main" id="{2F1335F2-1692-C6AB-0BB8-8F32E659FDFA}"/>
              </a:ext>
            </a:extLst>
          </p:cNvPr>
          <p:cNvSpPr>
            <a:spLocks noGrp="1"/>
          </p:cNvSpPr>
          <p:nvPr>
            <p:ph idx="1"/>
          </p:nvPr>
        </p:nvSpPr>
        <p:spPr/>
        <p:txBody>
          <a:bodyPr/>
          <a:lstStyle/>
          <a:p>
            <a:r>
              <a:rPr lang="en-US" sz="3200" b="1" dirty="0"/>
              <a:t>Confirmation Bias – confirming existing beliefs</a:t>
            </a:r>
          </a:p>
          <a:p>
            <a:r>
              <a:rPr lang="en-US" sz="3200" b="1" dirty="0"/>
              <a:t>Selection Bias – not randomly chosen sample</a:t>
            </a:r>
          </a:p>
          <a:p>
            <a:r>
              <a:rPr lang="en-US" sz="3200" b="1" dirty="0"/>
              <a:t>Reporting Bias – selective revealing or concealing information</a:t>
            </a:r>
          </a:p>
          <a:p>
            <a:r>
              <a:rPr lang="en-US" sz="3200" b="1" dirty="0"/>
              <a:t>Publication Bias – only publishing positive or good results</a:t>
            </a:r>
          </a:p>
          <a:p>
            <a:r>
              <a:rPr lang="en-US" sz="3200" b="1" dirty="0"/>
              <a:t>Implicit Bias – unintentional judgement influencing perspectives/behaviors</a:t>
            </a:r>
          </a:p>
          <a:p>
            <a:r>
              <a:rPr lang="en-US" sz="3200" b="1" dirty="0"/>
              <a:t>Explicit Bias – consciously held and expressed stereotypes</a:t>
            </a:r>
          </a:p>
          <a:p>
            <a:endParaRPr lang="en-US" dirty="0"/>
          </a:p>
        </p:txBody>
      </p:sp>
    </p:spTree>
    <p:extLst>
      <p:ext uri="{BB962C8B-B14F-4D97-AF65-F5344CB8AC3E}">
        <p14:creationId xmlns:p14="http://schemas.microsoft.com/office/powerpoint/2010/main" val="1666946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2463-6215-49D0-05FE-6096C102E586}"/>
              </a:ext>
            </a:extLst>
          </p:cNvPr>
          <p:cNvSpPr>
            <a:spLocks noGrp="1"/>
          </p:cNvSpPr>
          <p:nvPr>
            <p:ph type="title"/>
          </p:nvPr>
        </p:nvSpPr>
        <p:spPr/>
        <p:txBody>
          <a:bodyPr/>
          <a:lstStyle/>
          <a:p>
            <a:r>
              <a:rPr lang="en-US" b="1" dirty="0">
                <a:latin typeface="+mn-lt"/>
              </a:rPr>
              <a:t>Rodenticides</a:t>
            </a:r>
          </a:p>
        </p:txBody>
      </p:sp>
      <p:pic>
        <p:nvPicPr>
          <p:cNvPr id="5" name="Content Placeholder 4" descr="Article titled Silent killers? The widespread exposure of predatory nocturnal birds to anticoagulant rodenticides.">
            <a:extLst>
              <a:ext uri="{FF2B5EF4-FFF2-40B4-BE49-F238E27FC236}">
                <a16:creationId xmlns:a16="http://schemas.microsoft.com/office/drawing/2014/main" id="{C7649BD7-01EB-B7F0-0A18-DC2F50783337}"/>
              </a:ext>
            </a:extLst>
          </p:cNvPr>
          <p:cNvPicPr>
            <a:picLocks noGrp="1" noChangeAspect="1"/>
          </p:cNvPicPr>
          <p:nvPr>
            <p:ph idx="1"/>
          </p:nvPr>
        </p:nvPicPr>
        <p:blipFill>
          <a:blip r:embed="rId2"/>
          <a:stretch>
            <a:fillRect/>
          </a:stretch>
        </p:blipFill>
        <p:spPr>
          <a:xfrm>
            <a:off x="695624" y="1457325"/>
            <a:ext cx="8063508" cy="4300538"/>
          </a:xfrm>
        </p:spPr>
      </p:pic>
      <p:pic>
        <p:nvPicPr>
          <p:cNvPr id="7" name="Picture 6" descr="A burrowing owl standing in a colander&#10;&#10;Description automatically generated">
            <a:extLst>
              <a:ext uri="{FF2B5EF4-FFF2-40B4-BE49-F238E27FC236}">
                <a16:creationId xmlns:a16="http://schemas.microsoft.com/office/drawing/2014/main" id="{A6097F0E-22E2-D3E2-78EF-A9393C0B81CE}"/>
              </a:ext>
            </a:extLst>
          </p:cNvPr>
          <p:cNvPicPr>
            <a:picLocks noChangeAspect="1"/>
          </p:cNvPicPr>
          <p:nvPr/>
        </p:nvPicPr>
        <p:blipFill>
          <a:blip r:embed="rId3"/>
          <a:stretch>
            <a:fillRect/>
          </a:stretch>
        </p:blipFill>
        <p:spPr>
          <a:xfrm>
            <a:off x="8693944" y="450850"/>
            <a:ext cx="3498056" cy="4664075"/>
          </a:xfrm>
          <a:prstGeom prst="rect">
            <a:avLst/>
          </a:prstGeom>
        </p:spPr>
      </p:pic>
    </p:spTree>
    <p:extLst>
      <p:ext uri="{BB962C8B-B14F-4D97-AF65-F5344CB8AC3E}">
        <p14:creationId xmlns:p14="http://schemas.microsoft.com/office/powerpoint/2010/main" val="3802781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abstract from Article titled Silent killers? The widespread exposure of predatory nocturnal birds to anticoagulant rodenticides.">
            <a:extLst>
              <a:ext uri="{FF2B5EF4-FFF2-40B4-BE49-F238E27FC236}">
                <a16:creationId xmlns:a16="http://schemas.microsoft.com/office/drawing/2014/main" id="{0A7B5F4E-9A64-A70C-20D8-7DA89AE41A5F}"/>
              </a:ext>
            </a:extLst>
          </p:cNvPr>
          <p:cNvPicPr>
            <a:picLocks noGrp="1" noChangeAspect="1"/>
          </p:cNvPicPr>
          <p:nvPr>
            <p:ph idx="1"/>
          </p:nvPr>
        </p:nvPicPr>
        <p:blipFill>
          <a:blip r:embed="rId2"/>
          <a:srcRect t="11658"/>
          <a:stretch>
            <a:fillRect/>
          </a:stretch>
        </p:blipFill>
        <p:spPr>
          <a:xfrm>
            <a:off x="20" y="8300"/>
            <a:ext cx="12191980" cy="6866290"/>
          </a:xfrm>
          <a:prstGeom prst="rect">
            <a:avLst/>
          </a:prstGeom>
        </p:spPr>
      </p:pic>
    </p:spTree>
    <p:extLst>
      <p:ext uri="{BB962C8B-B14F-4D97-AF65-F5344CB8AC3E}">
        <p14:creationId xmlns:p14="http://schemas.microsoft.com/office/powerpoint/2010/main" val="3764468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ow many wildlife are affected by rodenticides">
            <a:extLst>
              <a:ext uri="{FF2B5EF4-FFF2-40B4-BE49-F238E27FC236}">
                <a16:creationId xmlns:a16="http://schemas.microsoft.com/office/drawing/2014/main" id="{A364F64B-772F-0E4D-AB76-ECC9F0F949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757168">
            <a:off x="717011" y="760369"/>
            <a:ext cx="5575300" cy="55032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ow many wildlife are affected by rodenticides">
            <a:extLst>
              <a:ext uri="{FF2B5EF4-FFF2-40B4-BE49-F238E27FC236}">
                <a16:creationId xmlns:a16="http://schemas.microsoft.com/office/drawing/2014/main" id="{982DC63D-ECEE-AA4D-814F-0BC93D100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388651">
            <a:off x="6596606" y="824755"/>
            <a:ext cx="5230201" cy="464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56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clotting cascade">
            <a:extLst>
              <a:ext uri="{FF2B5EF4-FFF2-40B4-BE49-F238E27FC236}">
                <a16:creationId xmlns:a16="http://schemas.microsoft.com/office/drawing/2014/main" id="{0329286B-B056-0B40-85C2-CBA4814063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478" y="0"/>
            <a:ext cx="11800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006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 of rodenticides categorized by mode of action">
            <a:extLst>
              <a:ext uri="{FF2B5EF4-FFF2-40B4-BE49-F238E27FC236}">
                <a16:creationId xmlns:a16="http://schemas.microsoft.com/office/drawing/2014/main" id="{C8C3A3DE-F3B1-4145-8A52-258394F5C45A}"/>
              </a:ext>
            </a:extLst>
          </p:cNvPr>
          <p:cNvPicPr>
            <a:picLocks noChangeAspect="1"/>
          </p:cNvPicPr>
          <p:nvPr/>
        </p:nvPicPr>
        <p:blipFill>
          <a:blip r:embed="rId3"/>
          <a:stretch>
            <a:fillRect/>
          </a:stretch>
        </p:blipFill>
        <p:spPr>
          <a:xfrm>
            <a:off x="1893797" y="542441"/>
            <a:ext cx="8280313" cy="5687878"/>
          </a:xfrm>
          <a:prstGeom prst="rect">
            <a:avLst/>
          </a:prstGeom>
        </p:spPr>
      </p:pic>
    </p:spTree>
    <p:extLst>
      <p:ext uri="{BB962C8B-B14F-4D97-AF65-F5344CB8AC3E}">
        <p14:creationId xmlns:p14="http://schemas.microsoft.com/office/powerpoint/2010/main" val="210816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7402-A9EF-53E3-77CF-64707656E00C}"/>
              </a:ext>
            </a:extLst>
          </p:cNvPr>
          <p:cNvSpPr>
            <a:spLocks noGrp="1"/>
          </p:cNvSpPr>
          <p:nvPr>
            <p:ph type="title"/>
          </p:nvPr>
        </p:nvSpPr>
        <p:spPr/>
        <p:txBody>
          <a:bodyPr/>
          <a:lstStyle/>
          <a:p>
            <a:r>
              <a:rPr lang="en-US" b="1" dirty="0">
                <a:latin typeface="+mn-lt"/>
              </a:rPr>
              <a:t>Types of Raptors</a:t>
            </a:r>
          </a:p>
        </p:txBody>
      </p:sp>
      <p:sp>
        <p:nvSpPr>
          <p:cNvPr id="3" name="Content Placeholder 2">
            <a:extLst>
              <a:ext uri="{FF2B5EF4-FFF2-40B4-BE49-F238E27FC236}">
                <a16:creationId xmlns:a16="http://schemas.microsoft.com/office/drawing/2014/main" id="{2771894E-9B84-80B9-EBC9-7418BE428EE9}"/>
              </a:ext>
            </a:extLst>
          </p:cNvPr>
          <p:cNvSpPr>
            <a:spLocks noGrp="1"/>
          </p:cNvSpPr>
          <p:nvPr>
            <p:ph idx="1"/>
          </p:nvPr>
        </p:nvSpPr>
        <p:spPr>
          <a:xfrm>
            <a:off x="271463" y="1514475"/>
            <a:ext cx="6279639" cy="5215732"/>
          </a:xfrm>
        </p:spPr>
        <p:txBody>
          <a:bodyPr>
            <a:normAutofit/>
          </a:bodyPr>
          <a:lstStyle/>
          <a:p>
            <a:r>
              <a:rPr lang="en-US" b="1" dirty="0"/>
              <a:t>Strigiformes (owls)</a:t>
            </a:r>
          </a:p>
          <a:p>
            <a:pPr lvl="1"/>
            <a:r>
              <a:rPr lang="en-US" b="1" dirty="0"/>
              <a:t>Strigidae (most owls)</a:t>
            </a:r>
          </a:p>
          <a:p>
            <a:pPr lvl="1"/>
            <a:r>
              <a:rPr lang="en-US" b="1" dirty="0"/>
              <a:t>Tytonidae (barn owls)</a:t>
            </a:r>
          </a:p>
          <a:p>
            <a:r>
              <a:rPr lang="en-US" b="1" dirty="0"/>
              <a:t>Falconiformes (hawk-like)</a:t>
            </a:r>
          </a:p>
          <a:p>
            <a:pPr lvl="1"/>
            <a:r>
              <a:rPr lang="en-US" b="1" dirty="0"/>
              <a:t>Accipitridae (hawks, eagles, kites, harriers, Old World vultures)</a:t>
            </a:r>
          </a:p>
          <a:p>
            <a:pPr lvl="1"/>
            <a:r>
              <a:rPr lang="en-US" b="1" dirty="0" err="1"/>
              <a:t>Falconidae</a:t>
            </a:r>
            <a:r>
              <a:rPr lang="en-US" b="1" dirty="0"/>
              <a:t> (falcons and caracaras)</a:t>
            </a:r>
          </a:p>
          <a:p>
            <a:pPr lvl="1"/>
            <a:r>
              <a:rPr lang="en-US" b="1" dirty="0"/>
              <a:t>Cathartidae (New World vultures)</a:t>
            </a:r>
          </a:p>
          <a:p>
            <a:pPr lvl="1"/>
            <a:r>
              <a:rPr lang="en-US" b="1" dirty="0" err="1"/>
              <a:t>Pandionidae</a:t>
            </a:r>
            <a:r>
              <a:rPr lang="en-US" b="1" dirty="0"/>
              <a:t> (osprey)</a:t>
            </a:r>
          </a:p>
          <a:p>
            <a:pPr lvl="1"/>
            <a:r>
              <a:rPr lang="en-US" b="1" dirty="0" err="1"/>
              <a:t>Sagittriidae</a:t>
            </a:r>
            <a:r>
              <a:rPr lang="en-US" b="1" dirty="0"/>
              <a:t> (secretary birds)</a:t>
            </a:r>
          </a:p>
          <a:p>
            <a:r>
              <a:rPr lang="en-US" b="1" dirty="0" err="1"/>
              <a:t>Cariamiformes</a:t>
            </a:r>
            <a:r>
              <a:rPr lang="en-US" b="1" dirty="0"/>
              <a:t> ?</a:t>
            </a:r>
          </a:p>
          <a:p>
            <a:pPr lvl="1"/>
            <a:r>
              <a:rPr lang="en-US" b="1" dirty="0"/>
              <a:t>Red-legged and Black-legged </a:t>
            </a:r>
            <a:r>
              <a:rPr lang="en-US" b="1" dirty="0" err="1"/>
              <a:t>Seriema</a:t>
            </a:r>
            <a:endParaRPr lang="en-US" b="1" dirty="0"/>
          </a:p>
        </p:txBody>
      </p:sp>
      <p:pic>
        <p:nvPicPr>
          <p:cNvPr id="4" name="Picture 3" descr="Phylogenetic tree of birds with photos of the birds">
            <a:extLst>
              <a:ext uri="{FF2B5EF4-FFF2-40B4-BE49-F238E27FC236}">
                <a16:creationId xmlns:a16="http://schemas.microsoft.com/office/drawing/2014/main" id="{5AD4BA85-1CE2-CD4B-08E3-5F2EB80A858A}"/>
              </a:ext>
            </a:extLst>
          </p:cNvPr>
          <p:cNvPicPr>
            <a:picLocks noChangeAspect="1"/>
          </p:cNvPicPr>
          <p:nvPr/>
        </p:nvPicPr>
        <p:blipFill>
          <a:blip r:embed="rId2"/>
          <a:stretch>
            <a:fillRect/>
          </a:stretch>
        </p:blipFill>
        <p:spPr>
          <a:xfrm>
            <a:off x="6551102" y="127793"/>
            <a:ext cx="5640898" cy="6602414"/>
          </a:xfrm>
          <a:prstGeom prst="rect">
            <a:avLst/>
          </a:prstGeom>
        </p:spPr>
      </p:pic>
    </p:spTree>
    <p:extLst>
      <p:ext uri="{BB962C8B-B14F-4D97-AF65-F5344CB8AC3E}">
        <p14:creationId xmlns:p14="http://schemas.microsoft.com/office/powerpoint/2010/main" val="414318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5151-1E27-2744-B50C-DF52B971CF21}"/>
              </a:ext>
            </a:extLst>
          </p:cNvPr>
          <p:cNvSpPr>
            <a:spLocks noGrp="1"/>
          </p:cNvSpPr>
          <p:nvPr>
            <p:ph type="title"/>
          </p:nvPr>
        </p:nvSpPr>
        <p:spPr/>
        <p:txBody>
          <a:bodyPr/>
          <a:lstStyle/>
          <a:p>
            <a:endParaRPr lang="en-US" dirty="0"/>
          </a:p>
        </p:txBody>
      </p:sp>
      <p:pic>
        <p:nvPicPr>
          <p:cNvPr id="5" name="Content Placeholder 4" descr="Acute toxicity classification table of rodenticides">
            <a:extLst>
              <a:ext uri="{FF2B5EF4-FFF2-40B4-BE49-F238E27FC236}">
                <a16:creationId xmlns:a16="http://schemas.microsoft.com/office/drawing/2014/main" id="{D684BE8A-6FA5-804F-8879-788FFF559FA4}"/>
              </a:ext>
            </a:extLst>
          </p:cNvPr>
          <p:cNvPicPr>
            <a:picLocks noGrp="1" noChangeAspect="1"/>
          </p:cNvPicPr>
          <p:nvPr>
            <p:ph sz="quarter" idx="13"/>
          </p:nvPr>
        </p:nvPicPr>
        <p:blipFill>
          <a:blip r:embed="rId3"/>
          <a:stretch>
            <a:fillRect/>
          </a:stretch>
        </p:blipFill>
        <p:spPr>
          <a:xfrm>
            <a:off x="173938" y="1766807"/>
            <a:ext cx="12018062" cy="3710645"/>
          </a:xfrm>
        </p:spPr>
      </p:pic>
      <p:sp>
        <p:nvSpPr>
          <p:cNvPr id="6" name="Rectangle 5">
            <a:extLst>
              <a:ext uri="{FF2B5EF4-FFF2-40B4-BE49-F238E27FC236}">
                <a16:creationId xmlns:a16="http://schemas.microsoft.com/office/drawing/2014/main" id="{A7DB5485-CDB5-9E43-B8BF-9ECC938A7DED}"/>
              </a:ext>
            </a:extLst>
          </p:cNvPr>
          <p:cNvSpPr/>
          <p:nvPr/>
        </p:nvSpPr>
        <p:spPr>
          <a:xfrm>
            <a:off x="6660102" y="5585792"/>
            <a:ext cx="4618124" cy="369332"/>
          </a:xfrm>
          <a:prstGeom prst="rect">
            <a:avLst/>
          </a:prstGeom>
        </p:spPr>
        <p:txBody>
          <a:bodyPr wrap="none">
            <a:spAutoFit/>
          </a:bodyPr>
          <a:lstStyle/>
          <a:p>
            <a:r>
              <a:rPr lang="en-US" dirty="0"/>
              <a:t>http://npic.orst.edu/factsheets/rodenticides.html</a:t>
            </a:r>
          </a:p>
        </p:txBody>
      </p:sp>
    </p:spTree>
    <p:extLst>
      <p:ext uri="{BB962C8B-B14F-4D97-AF65-F5344CB8AC3E}">
        <p14:creationId xmlns:p14="http://schemas.microsoft.com/office/powerpoint/2010/main" val="3470022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35C4-A093-5C43-A050-E85539545E0E}"/>
              </a:ext>
            </a:extLst>
          </p:cNvPr>
          <p:cNvSpPr>
            <a:spLocks noGrp="1"/>
          </p:cNvSpPr>
          <p:nvPr>
            <p:ph type="title"/>
          </p:nvPr>
        </p:nvSpPr>
        <p:spPr/>
        <p:txBody>
          <a:bodyPr/>
          <a:lstStyle/>
          <a:p>
            <a:r>
              <a:rPr lang="en-US" b="1" dirty="0">
                <a:latin typeface="+mn-lt"/>
              </a:rPr>
              <a:t>Anticoagulant mechanism of action</a:t>
            </a:r>
          </a:p>
        </p:txBody>
      </p:sp>
      <p:sp>
        <p:nvSpPr>
          <p:cNvPr id="3" name="Content Placeholder 2">
            <a:extLst>
              <a:ext uri="{FF2B5EF4-FFF2-40B4-BE49-F238E27FC236}">
                <a16:creationId xmlns:a16="http://schemas.microsoft.com/office/drawing/2014/main" id="{56293DC0-0C54-0940-9376-423363B7E5A1}"/>
              </a:ext>
            </a:extLst>
          </p:cNvPr>
          <p:cNvSpPr>
            <a:spLocks noGrp="1"/>
          </p:cNvSpPr>
          <p:nvPr>
            <p:ph sz="quarter" idx="13"/>
          </p:nvPr>
        </p:nvSpPr>
        <p:spPr>
          <a:xfrm>
            <a:off x="913775" y="1995133"/>
            <a:ext cx="7941467" cy="4111200"/>
          </a:xfrm>
        </p:spPr>
        <p:txBody>
          <a:bodyPr>
            <a:noAutofit/>
          </a:bodyPr>
          <a:lstStyle/>
          <a:p>
            <a:r>
              <a:rPr lang="en-US" sz="3200" b="1" dirty="0"/>
              <a:t>First generation </a:t>
            </a:r>
          </a:p>
          <a:p>
            <a:pPr lvl="1"/>
            <a:r>
              <a:rPr lang="en-US" sz="3200" b="1" dirty="0"/>
              <a:t>Multiple feedings to cause toxicity</a:t>
            </a:r>
          </a:p>
          <a:p>
            <a:r>
              <a:rPr lang="en-US" sz="3200" b="1" dirty="0"/>
              <a:t>Intermediate anticoagulants</a:t>
            </a:r>
          </a:p>
          <a:p>
            <a:pPr lvl="1"/>
            <a:r>
              <a:rPr lang="en-US" sz="3200" b="1" dirty="0"/>
              <a:t>Fewer feedings to cause toxicity</a:t>
            </a:r>
          </a:p>
          <a:p>
            <a:r>
              <a:rPr lang="en-US" sz="3200" b="1" dirty="0"/>
              <a:t>Second generation Highly toxic after a single feeding</a:t>
            </a:r>
          </a:p>
          <a:p>
            <a:r>
              <a:rPr lang="en-US" sz="3200" b="1" dirty="0"/>
              <a:t>Non-anticoagulant</a:t>
            </a:r>
          </a:p>
        </p:txBody>
      </p:sp>
      <p:pic>
        <p:nvPicPr>
          <p:cNvPr id="5" name="Picture 4" descr="Bald eagle">
            <a:extLst>
              <a:ext uri="{FF2B5EF4-FFF2-40B4-BE49-F238E27FC236}">
                <a16:creationId xmlns:a16="http://schemas.microsoft.com/office/drawing/2014/main" id="{FF16BAA3-FE85-32B0-9D46-1B99115634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0041" y="2018893"/>
            <a:ext cx="2855495" cy="4283242"/>
          </a:xfrm>
          <a:prstGeom prst="rect">
            <a:avLst/>
          </a:prstGeom>
        </p:spPr>
      </p:pic>
    </p:spTree>
    <p:extLst>
      <p:ext uri="{BB962C8B-B14F-4D97-AF65-F5344CB8AC3E}">
        <p14:creationId xmlns:p14="http://schemas.microsoft.com/office/powerpoint/2010/main" val="1511545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036F-2B31-E848-B73C-CE71908E0D05}"/>
              </a:ext>
            </a:extLst>
          </p:cNvPr>
          <p:cNvSpPr>
            <a:spLocks noGrp="1"/>
          </p:cNvSpPr>
          <p:nvPr>
            <p:ph type="title"/>
          </p:nvPr>
        </p:nvSpPr>
        <p:spPr/>
        <p:txBody>
          <a:bodyPr/>
          <a:lstStyle/>
          <a:p>
            <a:r>
              <a:rPr lang="en-US" b="1" dirty="0">
                <a:latin typeface="+mn-lt"/>
              </a:rPr>
              <a:t>Rodenticides</a:t>
            </a:r>
          </a:p>
        </p:txBody>
      </p:sp>
      <p:sp>
        <p:nvSpPr>
          <p:cNvPr id="3" name="Content Placeholder 2">
            <a:extLst>
              <a:ext uri="{FF2B5EF4-FFF2-40B4-BE49-F238E27FC236}">
                <a16:creationId xmlns:a16="http://schemas.microsoft.com/office/drawing/2014/main" id="{C41518BD-8F3C-A746-9A1A-9F10F9CB48B7}"/>
              </a:ext>
            </a:extLst>
          </p:cNvPr>
          <p:cNvSpPr>
            <a:spLocks noGrp="1"/>
          </p:cNvSpPr>
          <p:nvPr>
            <p:ph sz="quarter" idx="13"/>
          </p:nvPr>
        </p:nvSpPr>
        <p:spPr/>
        <p:txBody>
          <a:bodyPr>
            <a:normAutofit/>
          </a:bodyPr>
          <a:lstStyle/>
          <a:p>
            <a:endParaRPr lang="en-US" sz="3600" dirty="0"/>
          </a:p>
          <a:p>
            <a:endParaRPr lang="en-US" dirty="0"/>
          </a:p>
        </p:txBody>
      </p:sp>
      <p:sp>
        <p:nvSpPr>
          <p:cNvPr id="4" name="Content Placeholder 3">
            <a:extLst>
              <a:ext uri="{FF2B5EF4-FFF2-40B4-BE49-F238E27FC236}">
                <a16:creationId xmlns:a16="http://schemas.microsoft.com/office/drawing/2014/main" id="{3D40107E-DD4B-A742-90E4-AE1CC365C314}"/>
              </a:ext>
            </a:extLst>
          </p:cNvPr>
          <p:cNvSpPr>
            <a:spLocks noGrp="1"/>
          </p:cNvSpPr>
          <p:nvPr>
            <p:ph sz="quarter" idx="14"/>
          </p:nvPr>
        </p:nvSpPr>
        <p:spPr>
          <a:xfrm>
            <a:off x="1257257" y="2214694"/>
            <a:ext cx="5105400" cy="3424107"/>
          </a:xfrm>
        </p:spPr>
        <p:txBody>
          <a:bodyPr>
            <a:noAutofit/>
          </a:bodyPr>
          <a:lstStyle/>
          <a:p>
            <a:r>
              <a:rPr lang="en-US" sz="3600" b="1" dirty="0"/>
              <a:t>Half life of warfarin 15 hours</a:t>
            </a:r>
          </a:p>
          <a:p>
            <a:r>
              <a:rPr lang="en-US" sz="3600" b="1" dirty="0"/>
              <a:t>Diphacionone half life 5 days</a:t>
            </a:r>
          </a:p>
          <a:p>
            <a:r>
              <a:rPr lang="en-US" sz="3600" b="1" dirty="0"/>
              <a:t>Bromadiolone half life 6 days, maximum effects 12-15 days, up to 24 days</a:t>
            </a:r>
          </a:p>
        </p:txBody>
      </p:sp>
      <p:pic>
        <p:nvPicPr>
          <p:cNvPr id="4098" name="Picture 2" descr="Image result for how many wildlife are affected by rodenticides">
            <a:extLst>
              <a:ext uri="{FF2B5EF4-FFF2-40B4-BE49-F238E27FC236}">
                <a16:creationId xmlns:a16="http://schemas.microsoft.com/office/drawing/2014/main" id="{D6974578-D657-6E43-8002-BD1555FCCA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58652" y="0"/>
            <a:ext cx="4205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529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A82AD0-CBDA-C144-A39A-87A11BA75A1E}"/>
              </a:ext>
            </a:extLst>
          </p:cNvPr>
          <p:cNvSpPr>
            <a:spLocks noGrp="1"/>
          </p:cNvSpPr>
          <p:nvPr>
            <p:ph type="title"/>
          </p:nvPr>
        </p:nvSpPr>
        <p:spPr/>
        <p:txBody>
          <a:bodyPr/>
          <a:lstStyle/>
          <a:p>
            <a:r>
              <a:rPr lang="en-US" b="1" dirty="0">
                <a:latin typeface="+mn-lt"/>
              </a:rPr>
              <a:t>Clinical Signs</a:t>
            </a:r>
          </a:p>
        </p:txBody>
      </p:sp>
      <p:sp>
        <p:nvSpPr>
          <p:cNvPr id="6" name="Content Placeholder 5">
            <a:extLst>
              <a:ext uri="{FF2B5EF4-FFF2-40B4-BE49-F238E27FC236}">
                <a16:creationId xmlns:a16="http://schemas.microsoft.com/office/drawing/2014/main" id="{63ADD849-BD53-B64C-B950-42BA2E2FE283}"/>
              </a:ext>
            </a:extLst>
          </p:cNvPr>
          <p:cNvSpPr>
            <a:spLocks noGrp="1"/>
          </p:cNvSpPr>
          <p:nvPr>
            <p:ph sz="quarter" idx="13"/>
          </p:nvPr>
        </p:nvSpPr>
        <p:spPr>
          <a:xfrm>
            <a:off x="913775" y="1979635"/>
            <a:ext cx="10363826" cy="3424107"/>
          </a:xfrm>
        </p:spPr>
        <p:txBody>
          <a:bodyPr>
            <a:noAutofit/>
          </a:bodyPr>
          <a:lstStyle/>
          <a:p>
            <a:r>
              <a:rPr lang="en-US" sz="2800" b="1" dirty="0"/>
              <a:t>Hemorrhage</a:t>
            </a:r>
          </a:p>
          <a:p>
            <a:r>
              <a:rPr lang="en-US" sz="2800" b="1" dirty="0"/>
              <a:t>Anemia</a:t>
            </a:r>
          </a:p>
          <a:p>
            <a:r>
              <a:rPr lang="en-US" sz="2800" b="1" dirty="0"/>
              <a:t>Hematomas</a:t>
            </a:r>
          </a:p>
          <a:p>
            <a:r>
              <a:rPr lang="en-US" sz="2800" b="1" dirty="0"/>
              <a:t>Hemothorax</a:t>
            </a:r>
          </a:p>
          <a:p>
            <a:r>
              <a:rPr lang="en-US" sz="2800" b="1" dirty="0"/>
              <a:t>Epistaxis</a:t>
            </a:r>
          </a:p>
          <a:p>
            <a:r>
              <a:rPr lang="en-US" sz="2800" b="1" dirty="0"/>
              <a:t>Depression</a:t>
            </a:r>
          </a:p>
          <a:p>
            <a:r>
              <a:rPr lang="en-US" sz="2800" b="1" dirty="0"/>
              <a:t>Anorexia</a:t>
            </a:r>
          </a:p>
        </p:txBody>
      </p:sp>
      <p:pic>
        <p:nvPicPr>
          <p:cNvPr id="4" name="Picture 3" descr="Cinereous vulture on a branch">
            <a:extLst>
              <a:ext uri="{FF2B5EF4-FFF2-40B4-BE49-F238E27FC236}">
                <a16:creationId xmlns:a16="http://schemas.microsoft.com/office/drawing/2014/main" id="{673A212D-D38A-1AB1-B5C9-B47A35EA5D5F}"/>
              </a:ext>
            </a:extLst>
          </p:cNvPr>
          <p:cNvPicPr>
            <a:picLocks noChangeAspect="1"/>
          </p:cNvPicPr>
          <p:nvPr/>
        </p:nvPicPr>
        <p:blipFill>
          <a:blip r:embed="rId3"/>
          <a:stretch>
            <a:fillRect/>
          </a:stretch>
        </p:blipFill>
        <p:spPr>
          <a:xfrm>
            <a:off x="5202236" y="1454258"/>
            <a:ext cx="6284913" cy="4181884"/>
          </a:xfrm>
          <a:prstGeom prst="rect">
            <a:avLst/>
          </a:prstGeom>
        </p:spPr>
      </p:pic>
    </p:spTree>
    <p:extLst>
      <p:ext uri="{BB962C8B-B14F-4D97-AF65-F5344CB8AC3E}">
        <p14:creationId xmlns:p14="http://schemas.microsoft.com/office/powerpoint/2010/main" val="4172248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B45A-0F07-2A42-9F27-BBD0B95992E0}"/>
              </a:ext>
            </a:extLst>
          </p:cNvPr>
          <p:cNvSpPr>
            <a:spLocks noGrp="1"/>
          </p:cNvSpPr>
          <p:nvPr>
            <p:ph type="title"/>
          </p:nvPr>
        </p:nvSpPr>
        <p:spPr>
          <a:xfrm>
            <a:off x="913775" y="321465"/>
            <a:ext cx="10364451" cy="1596177"/>
          </a:xfrm>
        </p:spPr>
        <p:txBody>
          <a:bodyPr/>
          <a:lstStyle/>
          <a:p>
            <a:r>
              <a:rPr lang="en-US" b="1" dirty="0">
                <a:latin typeface="+mn-lt"/>
              </a:rPr>
              <a:t>Diagnosis</a:t>
            </a:r>
          </a:p>
        </p:txBody>
      </p:sp>
      <p:sp>
        <p:nvSpPr>
          <p:cNvPr id="3" name="Content Placeholder 2">
            <a:extLst>
              <a:ext uri="{FF2B5EF4-FFF2-40B4-BE49-F238E27FC236}">
                <a16:creationId xmlns:a16="http://schemas.microsoft.com/office/drawing/2014/main" id="{D50C978F-E04D-504D-9E28-20BEA25E073C}"/>
              </a:ext>
            </a:extLst>
          </p:cNvPr>
          <p:cNvSpPr>
            <a:spLocks noGrp="1"/>
          </p:cNvSpPr>
          <p:nvPr>
            <p:ph sz="quarter" idx="13"/>
          </p:nvPr>
        </p:nvSpPr>
        <p:spPr>
          <a:xfrm>
            <a:off x="913775" y="1917642"/>
            <a:ext cx="6502393" cy="4618893"/>
          </a:xfrm>
        </p:spPr>
        <p:txBody>
          <a:bodyPr>
            <a:noAutofit/>
          </a:bodyPr>
          <a:lstStyle/>
          <a:p>
            <a:r>
              <a:rPr lang="en-US" sz="2400" b="1" dirty="0"/>
              <a:t>Prolonged prothrombin time (PT)</a:t>
            </a:r>
          </a:p>
          <a:p>
            <a:r>
              <a:rPr lang="en-US" sz="2400" b="1" dirty="0"/>
              <a:t>Activated partial thromboplastin time (APTT)</a:t>
            </a:r>
          </a:p>
          <a:p>
            <a:r>
              <a:rPr lang="en-US" sz="2400" b="1" dirty="0"/>
              <a:t>Prolonged Thrombin time in presence of normal fibrinogen</a:t>
            </a:r>
          </a:p>
          <a:p>
            <a:r>
              <a:rPr lang="en-US" sz="2400" b="1" dirty="0"/>
              <a:t>Fibrinogen degradation products</a:t>
            </a:r>
          </a:p>
          <a:p>
            <a:r>
              <a:rPr lang="en-US" sz="2400" b="1" dirty="0"/>
              <a:t>Platelet count</a:t>
            </a:r>
          </a:p>
          <a:p>
            <a:r>
              <a:rPr lang="en-US" sz="2400" b="1" dirty="0"/>
              <a:t>Therapeutic response to vitamin K1</a:t>
            </a:r>
          </a:p>
          <a:p>
            <a:r>
              <a:rPr lang="en-US" sz="2400" b="1" dirty="0"/>
              <a:t>Stomach contents, serum, plasma anticoagulant screen</a:t>
            </a:r>
          </a:p>
          <a:p>
            <a:r>
              <a:rPr lang="en-US" sz="2400" b="1" dirty="0"/>
              <a:t>+/- Blood transfusion</a:t>
            </a:r>
          </a:p>
        </p:txBody>
      </p:sp>
      <p:pic>
        <p:nvPicPr>
          <p:cNvPr id="5" name="Picture 4" descr="A close-up of an eagle owl&#10;&#10;">
            <a:extLst>
              <a:ext uri="{FF2B5EF4-FFF2-40B4-BE49-F238E27FC236}">
                <a16:creationId xmlns:a16="http://schemas.microsoft.com/office/drawing/2014/main" id="{DA0182DF-AB4E-9E89-CD80-9C5A03AAD47D}"/>
              </a:ext>
            </a:extLst>
          </p:cNvPr>
          <p:cNvPicPr>
            <a:picLocks noChangeAspect="1"/>
          </p:cNvPicPr>
          <p:nvPr/>
        </p:nvPicPr>
        <p:blipFill>
          <a:blip r:embed="rId3"/>
          <a:stretch>
            <a:fillRect/>
          </a:stretch>
        </p:blipFill>
        <p:spPr>
          <a:xfrm>
            <a:off x="7587618" y="1638702"/>
            <a:ext cx="4502608" cy="3014663"/>
          </a:xfrm>
          <a:prstGeom prst="rect">
            <a:avLst/>
          </a:prstGeom>
        </p:spPr>
      </p:pic>
    </p:spTree>
    <p:extLst>
      <p:ext uri="{BB962C8B-B14F-4D97-AF65-F5344CB8AC3E}">
        <p14:creationId xmlns:p14="http://schemas.microsoft.com/office/powerpoint/2010/main" val="708596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223C-CBAC-44D7-4A95-C2EB9B221D1B}"/>
              </a:ext>
            </a:extLst>
          </p:cNvPr>
          <p:cNvSpPr>
            <a:spLocks noGrp="1"/>
          </p:cNvSpPr>
          <p:nvPr>
            <p:ph type="title"/>
          </p:nvPr>
        </p:nvSpPr>
        <p:spPr/>
        <p:txBody>
          <a:bodyPr/>
          <a:lstStyle/>
          <a:p>
            <a:endParaRPr lang="en-US"/>
          </a:p>
        </p:txBody>
      </p:sp>
      <p:pic>
        <p:nvPicPr>
          <p:cNvPr id="5" name="Content Placeholder 4" descr="Article titled Determination of coagulation parameters by whole blood dynamic viscoelastic coagulometry in Strigiformes">
            <a:extLst>
              <a:ext uri="{FF2B5EF4-FFF2-40B4-BE49-F238E27FC236}">
                <a16:creationId xmlns:a16="http://schemas.microsoft.com/office/drawing/2014/main" id="{5C17F69A-D663-F63B-9EB3-43F02A6702DE}"/>
              </a:ext>
            </a:extLst>
          </p:cNvPr>
          <p:cNvPicPr>
            <a:picLocks noGrp="1" noChangeAspect="1"/>
          </p:cNvPicPr>
          <p:nvPr>
            <p:ph idx="1"/>
          </p:nvPr>
        </p:nvPicPr>
        <p:blipFill>
          <a:blip r:embed="rId2"/>
          <a:stretch>
            <a:fillRect/>
          </a:stretch>
        </p:blipFill>
        <p:spPr>
          <a:xfrm>
            <a:off x="322231" y="365125"/>
            <a:ext cx="6737318" cy="5663559"/>
          </a:xfrm>
        </p:spPr>
      </p:pic>
      <p:sp>
        <p:nvSpPr>
          <p:cNvPr id="6" name="TextBox 5">
            <a:extLst>
              <a:ext uri="{FF2B5EF4-FFF2-40B4-BE49-F238E27FC236}">
                <a16:creationId xmlns:a16="http://schemas.microsoft.com/office/drawing/2014/main" id="{63435D35-EC5F-7A35-2A36-8ACBD4122723}"/>
              </a:ext>
            </a:extLst>
          </p:cNvPr>
          <p:cNvSpPr txBox="1"/>
          <p:nvPr/>
        </p:nvSpPr>
        <p:spPr>
          <a:xfrm>
            <a:off x="11084880" y="6308209"/>
            <a:ext cx="537840" cy="369332"/>
          </a:xfrm>
          <a:prstGeom prst="rect">
            <a:avLst/>
          </a:prstGeom>
          <a:noFill/>
        </p:spPr>
        <p:txBody>
          <a:bodyPr wrap="none" rtlCol="0">
            <a:spAutoFit/>
          </a:bodyPr>
          <a:lstStyle/>
          <a:p>
            <a:r>
              <a:rPr lang="en-US" dirty="0"/>
              <a:t>Day</a:t>
            </a:r>
          </a:p>
        </p:txBody>
      </p:sp>
      <p:pic>
        <p:nvPicPr>
          <p:cNvPr id="8" name="Picture 7" descr="Platelet function measured in owls">
            <a:extLst>
              <a:ext uri="{FF2B5EF4-FFF2-40B4-BE49-F238E27FC236}">
                <a16:creationId xmlns:a16="http://schemas.microsoft.com/office/drawing/2014/main" id="{92E467F0-587B-F935-0FAF-B2A3161F1A1D}"/>
              </a:ext>
            </a:extLst>
          </p:cNvPr>
          <p:cNvPicPr>
            <a:picLocks noChangeAspect="1"/>
          </p:cNvPicPr>
          <p:nvPr/>
        </p:nvPicPr>
        <p:blipFill>
          <a:blip r:embed="rId3"/>
          <a:stretch>
            <a:fillRect/>
          </a:stretch>
        </p:blipFill>
        <p:spPr>
          <a:xfrm>
            <a:off x="9502615" y="1804463"/>
            <a:ext cx="2641600" cy="3403600"/>
          </a:xfrm>
          <a:prstGeom prst="rect">
            <a:avLst/>
          </a:prstGeom>
        </p:spPr>
      </p:pic>
      <p:pic>
        <p:nvPicPr>
          <p:cNvPr id="10" name="Picture 9" descr="Coagulation patterns in owls">
            <a:extLst>
              <a:ext uri="{FF2B5EF4-FFF2-40B4-BE49-F238E27FC236}">
                <a16:creationId xmlns:a16="http://schemas.microsoft.com/office/drawing/2014/main" id="{31D0052A-2F9C-F2B6-74F4-953D499FA20E}"/>
              </a:ext>
            </a:extLst>
          </p:cNvPr>
          <p:cNvPicPr>
            <a:picLocks noChangeAspect="1"/>
          </p:cNvPicPr>
          <p:nvPr/>
        </p:nvPicPr>
        <p:blipFill>
          <a:blip r:embed="rId4"/>
          <a:stretch>
            <a:fillRect/>
          </a:stretch>
        </p:blipFill>
        <p:spPr>
          <a:xfrm>
            <a:off x="6962615" y="921817"/>
            <a:ext cx="2540000" cy="4800600"/>
          </a:xfrm>
          <a:prstGeom prst="rect">
            <a:avLst/>
          </a:prstGeom>
        </p:spPr>
      </p:pic>
    </p:spTree>
    <p:extLst>
      <p:ext uri="{BB962C8B-B14F-4D97-AF65-F5344CB8AC3E}">
        <p14:creationId xmlns:p14="http://schemas.microsoft.com/office/powerpoint/2010/main" val="2517098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64DC-FF5B-E98E-0AFD-95EA3EDA5AFF}"/>
              </a:ext>
            </a:extLst>
          </p:cNvPr>
          <p:cNvSpPr>
            <a:spLocks noGrp="1"/>
          </p:cNvSpPr>
          <p:nvPr>
            <p:ph type="title"/>
          </p:nvPr>
        </p:nvSpPr>
        <p:spPr/>
        <p:txBody>
          <a:bodyPr/>
          <a:lstStyle/>
          <a:p>
            <a:r>
              <a:rPr lang="en-US" b="1" dirty="0">
                <a:latin typeface="+mn-lt"/>
              </a:rPr>
              <a:t>Question</a:t>
            </a:r>
          </a:p>
        </p:txBody>
      </p:sp>
      <p:sp>
        <p:nvSpPr>
          <p:cNvPr id="3" name="Content Placeholder 2">
            <a:extLst>
              <a:ext uri="{FF2B5EF4-FFF2-40B4-BE49-F238E27FC236}">
                <a16:creationId xmlns:a16="http://schemas.microsoft.com/office/drawing/2014/main" id="{493DA1A7-824A-65EC-493B-195363974EF7}"/>
              </a:ext>
            </a:extLst>
          </p:cNvPr>
          <p:cNvSpPr>
            <a:spLocks noGrp="1"/>
          </p:cNvSpPr>
          <p:nvPr>
            <p:ph idx="1"/>
          </p:nvPr>
        </p:nvSpPr>
        <p:spPr/>
        <p:txBody>
          <a:bodyPr>
            <a:normAutofit fontScale="85000" lnSpcReduction="20000"/>
          </a:bodyPr>
          <a:lstStyle/>
          <a:p>
            <a:pPr marL="0" marR="0" indent="0">
              <a:lnSpc>
                <a:spcPct val="115000"/>
              </a:lnSpc>
              <a:spcBef>
                <a:spcPts val="0"/>
              </a:spcBef>
              <a:spcAft>
                <a:spcPts val="0"/>
              </a:spcAft>
              <a:buNone/>
            </a:pPr>
            <a:r>
              <a:rPr lang="en-US" sz="3600" b="1" dirty="0">
                <a:effectLst/>
                <a:ea typeface="Arial" panose="020B0604020202020204" pitchFamily="34" charset="0"/>
              </a:rPr>
              <a:t>Which of the following should be interpreted in light of a basal rate and not a reference interval when evaluating dynamic viscoelastic coagulometry in Strigiformes when using a glass bead (</a:t>
            </a:r>
            <a:r>
              <a:rPr lang="en-US" sz="3600" b="1" dirty="0" err="1">
                <a:effectLst/>
                <a:ea typeface="Arial" panose="020B0604020202020204" pitchFamily="34" charset="0"/>
              </a:rPr>
              <a:t>gb</a:t>
            </a:r>
            <a:r>
              <a:rPr lang="en-US" sz="3600" b="1" dirty="0">
                <a:effectLst/>
                <a:ea typeface="Arial" panose="020B0604020202020204" pitchFamily="34" charset="0"/>
              </a:rPr>
              <a:t>) or kaolin clay (k) as an activator?</a:t>
            </a:r>
          </a:p>
          <a:p>
            <a:pPr marL="342900" marR="0" lvl="0" indent="-342900">
              <a:lnSpc>
                <a:spcPct val="115000"/>
              </a:lnSpc>
              <a:spcBef>
                <a:spcPts val="0"/>
              </a:spcBef>
              <a:spcAft>
                <a:spcPts val="0"/>
              </a:spcAft>
              <a:buFont typeface="+mj-lt"/>
              <a:buAutoNum type="alphaUcPeriod"/>
            </a:pPr>
            <a:r>
              <a:rPr lang="en-US" sz="3600" b="1" kern="100" dirty="0" err="1">
                <a:effectLst/>
                <a:ea typeface="Cambria" panose="02040503050406030204" pitchFamily="18" charset="0"/>
                <a:cs typeface="Times New Roman" panose="02020603050405020304" pitchFamily="18" charset="0"/>
              </a:rPr>
              <a:t>gb</a:t>
            </a:r>
            <a:r>
              <a:rPr lang="en-US" sz="3600" b="1" kern="100" dirty="0">
                <a:effectLst/>
                <a:ea typeface="Cambria" panose="02040503050406030204" pitchFamily="18" charset="0"/>
                <a:cs typeface="Times New Roman" panose="02020603050405020304" pitchFamily="18" charset="0"/>
              </a:rPr>
              <a:t> activated clotting time (</a:t>
            </a:r>
            <a:r>
              <a:rPr lang="en-US" sz="3600" b="1" kern="100" dirty="0" err="1">
                <a:effectLst/>
                <a:ea typeface="Cambria" panose="02040503050406030204" pitchFamily="18" charset="0"/>
                <a:cs typeface="Times New Roman" panose="02020603050405020304" pitchFamily="18" charset="0"/>
              </a:rPr>
              <a:t>gbACT</a:t>
            </a:r>
            <a:r>
              <a:rPr lang="en-US" sz="3600" b="1" kern="100" dirty="0">
                <a:effectLst/>
                <a:ea typeface="Cambria" panose="020405030504060302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lphaUcPeriod"/>
            </a:pPr>
            <a:r>
              <a:rPr lang="en-US" sz="3600" b="1" kern="100" dirty="0">
                <a:effectLst/>
                <a:ea typeface="Cambria" panose="02040503050406030204" pitchFamily="18" charset="0"/>
                <a:cs typeface="Times New Roman" panose="02020603050405020304" pitchFamily="18" charset="0"/>
              </a:rPr>
              <a:t>k activated clotting time (</a:t>
            </a:r>
            <a:r>
              <a:rPr lang="en-US" sz="3600" b="1" kern="100" dirty="0" err="1">
                <a:effectLst/>
                <a:ea typeface="Cambria" panose="02040503050406030204" pitchFamily="18" charset="0"/>
                <a:cs typeface="Times New Roman" panose="02020603050405020304" pitchFamily="18" charset="0"/>
              </a:rPr>
              <a:t>kACT</a:t>
            </a:r>
            <a:r>
              <a:rPr lang="en-US" sz="3600" b="1" kern="100" dirty="0">
                <a:effectLst/>
                <a:ea typeface="Cambria" panose="020405030504060302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lphaUcPeriod"/>
            </a:pPr>
            <a:r>
              <a:rPr lang="en-US" sz="3600" b="1" kern="100" dirty="0" err="1">
                <a:effectLst/>
                <a:ea typeface="Cambria" panose="02040503050406030204" pitchFamily="18" charset="0"/>
                <a:cs typeface="Times New Roman" panose="02020603050405020304" pitchFamily="18" charset="0"/>
              </a:rPr>
              <a:t>gb</a:t>
            </a:r>
            <a:r>
              <a:rPr lang="en-US" sz="3600" b="1" kern="100" dirty="0">
                <a:effectLst/>
                <a:ea typeface="Cambria" panose="02040503050406030204" pitchFamily="18" charset="0"/>
                <a:cs typeface="Times New Roman" panose="02020603050405020304" pitchFamily="18" charset="0"/>
              </a:rPr>
              <a:t> clot rate (</a:t>
            </a:r>
            <a:r>
              <a:rPr lang="en-US" sz="3600" b="1" kern="100" dirty="0" err="1">
                <a:effectLst/>
                <a:ea typeface="Cambria" panose="02040503050406030204" pitchFamily="18" charset="0"/>
                <a:cs typeface="Times New Roman" panose="02020603050405020304" pitchFamily="18" charset="0"/>
              </a:rPr>
              <a:t>gbCR</a:t>
            </a:r>
            <a:r>
              <a:rPr lang="en-US" sz="3600" b="1" kern="100" dirty="0">
                <a:effectLst/>
                <a:ea typeface="Cambria" panose="020405030504060302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lphaUcPeriod"/>
            </a:pPr>
            <a:r>
              <a:rPr lang="en-US" sz="3600" b="1" kern="100" dirty="0">
                <a:effectLst/>
                <a:ea typeface="Cambria" panose="02040503050406030204" pitchFamily="18" charset="0"/>
                <a:cs typeface="Times New Roman" panose="02020603050405020304" pitchFamily="18" charset="0"/>
              </a:rPr>
              <a:t>k clot rate (</a:t>
            </a:r>
            <a:r>
              <a:rPr lang="en-US" sz="3600" b="1" kern="100" dirty="0" err="1">
                <a:effectLst/>
                <a:ea typeface="Cambria" panose="02040503050406030204" pitchFamily="18" charset="0"/>
                <a:cs typeface="Times New Roman" panose="02020603050405020304" pitchFamily="18" charset="0"/>
              </a:rPr>
              <a:t>kCR</a:t>
            </a:r>
            <a:r>
              <a:rPr lang="en-US" sz="3600" b="1" kern="100" dirty="0">
                <a:effectLst/>
                <a:ea typeface="Cambria" panose="020405030504060302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lphaUcPeriod"/>
            </a:pPr>
            <a:r>
              <a:rPr lang="en-US" sz="3600" b="1" kern="100" dirty="0">
                <a:effectLst/>
                <a:ea typeface="Cambria" panose="02040503050406030204" pitchFamily="18" charset="0"/>
                <a:cs typeface="Times New Roman" panose="02020603050405020304" pitchFamily="18" charset="0"/>
              </a:rPr>
              <a:t>k platelet function (</a:t>
            </a:r>
            <a:r>
              <a:rPr lang="en-US" sz="3600" b="1" kern="100" dirty="0" err="1">
                <a:effectLst/>
                <a:ea typeface="Cambria" panose="02040503050406030204" pitchFamily="18" charset="0"/>
                <a:cs typeface="Times New Roman" panose="02020603050405020304" pitchFamily="18" charset="0"/>
              </a:rPr>
              <a:t>kPF</a:t>
            </a:r>
            <a:r>
              <a:rPr lang="en-US" sz="3600" b="1" kern="100" dirty="0">
                <a:effectLst/>
                <a:ea typeface="Cambria" panose="020405030504060302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3468690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523B-5305-EC80-AFF5-BF57A9271209}"/>
              </a:ext>
            </a:extLst>
          </p:cNvPr>
          <p:cNvSpPr>
            <a:spLocks noGrp="1"/>
          </p:cNvSpPr>
          <p:nvPr>
            <p:ph type="title"/>
          </p:nvPr>
        </p:nvSpPr>
        <p:spPr/>
        <p:txBody>
          <a:bodyPr/>
          <a:lstStyle/>
          <a:p>
            <a:r>
              <a:rPr lang="en-US" b="1" dirty="0">
                <a:latin typeface="+mn-lt"/>
              </a:rPr>
              <a:t>Answer</a:t>
            </a:r>
          </a:p>
        </p:txBody>
      </p:sp>
      <p:sp>
        <p:nvSpPr>
          <p:cNvPr id="3" name="Content Placeholder 2">
            <a:extLst>
              <a:ext uri="{FF2B5EF4-FFF2-40B4-BE49-F238E27FC236}">
                <a16:creationId xmlns:a16="http://schemas.microsoft.com/office/drawing/2014/main" id="{D738A139-7EA6-F75F-9C68-F857EDF83FE3}"/>
              </a:ext>
            </a:extLst>
          </p:cNvPr>
          <p:cNvSpPr>
            <a:spLocks noGrp="1"/>
          </p:cNvSpPr>
          <p:nvPr>
            <p:ph idx="1"/>
          </p:nvPr>
        </p:nvSpPr>
        <p:spPr/>
        <p:txBody>
          <a:bodyPr>
            <a:normAutofit lnSpcReduction="10000"/>
          </a:bodyPr>
          <a:lstStyle/>
          <a:p>
            <a:pPr marL="0" marR="0" indent="0">
              <a:lnSpc>
                <a:spcPct val="115000"/>
              </a:lnSpc>
              <a:spcBef>
                <a:spcPts val="0"/>
              </a:spcBef>
              <a:spcAft>
                <a:spcPts val="0"/>
              </a:spcAft>
              <a:buNone/>
            </a:pPr>
            <a:r>
              <a:rPr lang="en-US" sz="2800" b="1" dirty="0">
                <a:effectLst/>
                <a:ea typeface="Arial" panose="020B0604020202020204" pitchFamily="34" charset="0"/>
              </a:rPr>
              <a:t>Which of the following should be interpreted in light of a basal rate and not a reference interval when evaluating dynamic viscoelastic coagulometry in Strigiformes when using a glass bead (</a:t>
            </a:r>
            <a:r>
              <a:rPr lang="en-US" sz="2800" b="1" dirty="0" err="1">
                <a:effectLst/>
                <a:ea typeface="Arial" panose="020B0604020202020204" pitchFamily="34" charset="0"/>
              </a:rPr>
              <a:t>gb</a:t>
            </a:r>
            <a:r>
              <a:rPr lang="en-US" sz="2800" b="1" dirty="0">
                <a:effectLst/>
                <a:ea typeface="Arial" panose="020B0604020202020204" pitchFamily="34" charset="0"/>
              </a:rPr>
              <a:t>) or kaolin clay (k) as an activator?</a:t>
            </a:r>
          </a:p>
          <a:p>
            <a:pPr marL="342900" marR="0" lvl="0" indent="-342900">
              <a:lnSpc>
                <a:spcPct val="115000"/>
              </a:lnSpc>
              <a:spcBef>
                <a:spcPts val="0"/>
              </a:spcBef>
              <a:spcAft>
                <a:spcPts val="0"/>
              </a:spcAft>
              <a:buFont typeface="+mj-lt"/>
              <a:buAutoNum type="alphaUcPeriod"/>
            </a:pPr>
            <a:r>
              <a:rPr lang="en-US" sz="2800" b="1" kern="100" dirty="0" err="1">
                <a:effectLst/>
                <a:ea typeface="Cambria" panose="02040503050406030204" pitchFamily="18" charset="0"/>
                <a:cs typeface="Times New Roman" panose="02020603050405020304" pitchFamily="18" charset="0"/>
              </a:rPr>
              <a:t>gb</a:t>
            </a:r>
            <a:r>
              <a:rPr lang="en-US" sz="2800" b="1" kern="100" dirty="0">
                <a:effectLst/>
                <a:ea typeface="Cambria" panose="02040503050406030204" pitchFamily="18" charset="0"/>
                <a:cs typeface="Times New Roman" panose="02020603050405020304" pitchFamily="18" charset="0"/>
              </a:rPr>
              <a:t> activated clotting time (</a:t>
            </a:r>
            <a:r>
              <a:rPr lang="en-US" sz="2800" b="1" kern="100" dirty="0" err="1">
                <a:effectLst/>
                <a:ea typeface="Cambria" panose="02040503050406030204" pitchFamily="18" charset="0"/>
                <a:cs typeface="Times New Roman" panose="02020603050405020304" pitchFamily="18" charset="0"/>
              </a:rPr>
              <a:t>gbACT</a:t>
            </a:r>
            <a:r>
              <a:rPr lang="en-US" sz="2800" b="1" kern="100" dirty="0">
                <a:effectLst/>
                <a:ea typeface="Cambria" panose="020405030504060302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lphaUcPeriod"/>
            </a:pPr>
            <a:r>
              <a:rPr lang="en-US" sz="2800" b="1" kern="100" dirty="0">
                <a:effectLst/>
                <a:ea typeface="Cambria" panose="02040503050406030204" pitchFamily="18" charset="0"/>
                <a:cs typeface="Times New Roman" panose="02020603050405020304" pitchFamily="18" charset="0"/>
              </a:rPr>
              <a:t>k activated clotting time (</a:t>
            </a:r>
            <a:r>
              <a:rPr lang="en-US" sz="2800" b="1" kern="100" dirty="0" err="1">
                <a:effectLst/>
                <a:ea typeface="Cambria" panose="02040503050406030204" pitchFamily="18" charset="0"/>
                <a:cs typeface="Times New Roman" panose="02020603050405020304" pitchFamily="18" charset="0"/>
              </a:rPr>
              <a:t>kACT</a:t>
            </a:r>
            <a:r>
              <a:rPr lang="en-US" sz="2800" b="1" kern="100" dirty="0">
                <a:effectLst/>
                <a:ea typeface="Cambria" panose="020405030504060302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lphaUcPeriod"/>
            </a:pPr>
            <a:r>
              <a:rPr lang="en-US" sz="2800" b="1" kern="100" dirty="0" err="1">
                <a:effectLst/>
                <a:ea typeface="Cambria" panose="02040503050406030204" pitchFamily="18" charset="0"/>
                <a:cs typeface="Times New Roman" panose="02020603050405020304" pitchFamily="18" charset="0"/>
              </a:rPr>
              <a:t>gb</a:t>
            </a:r>
            <a:r>
              <a:rPr lang="en-US" sz="2800" b="1" kern="100" dirty="0">
                <a:effectLst/>
                <a:ea typeface="Cambria" panose="02040503050406030204" pitchFamily="18" charset="0"/>
                <a:cs typeface="Times New Roman" panose="02020603050405020304" pitchFamily="18" charset="0"/>
              </a:rPr>
              <a:t> clot rate (</a:t>
            </a:r>
            <a:r>
              <a:rPr lang="en-US" sz="2800" b="1" kern="100" dirty="0" err="1">
                <a:effectLst/>
                <a:ea typeface="Cambria" panose="02040503050406030204" pitchFamily="18" charset="0"/>
                <a:cs typeface="Times New Roman" panose="02020603050405020304" pitchFamily="18" charset="0"/>
              </a:rPr>
              <a:t>gbCR</a:t>
            </a:r>
            <a:r>
              <a:rPr lang="en-US" sz="2800" b="1" kern="100" dirty="0">
                <a:effectLst/>
                <a:ea typeface="Cambria" panose="020405030504060302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lphaUcPeriod"/>
            </a:pPr>
            <a:r>
              <a:rPr lang="en-US" sz="2800" b="1" kern="100" dirty="0">
                <a:effectLst/>
                <a:highlight>
                  <a:srgbClr val="FFFF00"/>
                </a:highlight>
                <a:ea typeface="Cambria" panose="02040503050406030204" pitchFamily="18" charset="0"/>
                <a:cs typeface="Times New Roman" panose="02020603050405020304" pitchFamily="18" charset="0"/>
              </a:rPr>
              <a:t>k clot rate (</a:t>
            </a:r>
            <a:r>
              <a:rPr lang="en-US" sz="2800" b="1" kern="100" dirty="0" err="1">
                <a:effectLst/>
                <a:highlight>
                  <a:srgbClr val="FFFF00"/>
                </a:highlight>
                <a:ea typeface="Cambria" panose="02040503050406030204" pitchFamily="18" charset="0"/>
                <a:cs typeface="Times New Roman" panose="02020603050405020304" pitchFamily="18" charset="0"/>
              </a:rPr>
              <a:t>kCR</a:t>
            </a:r>
            <a:r>
              <a:rPr lang="en-US" sz="2800" b="1" kern="100" dirty="0">
                <a:effectLst/>
                <a:highlight>
                  <a:srgbClr val="FFFF00"/>
                </a:highlight>
                <a:ea typeface="Cambria" panose="020405030504060302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lphaUcPeriod"/>
            </a:pPr>
            <a:r>
              <a:rPr lang="en-US" sz="2800" b="1" kern="100" dirty="0">
                <a:effectLst/>
                <a:ea typeface="Cambria" panose="02040503050406030204" pitchFamily="18" charset="0"/>
                <a:cs typeface="Times New Roman" panose="02020603050405020304" pitchFamily="18" charset="0"/>
              </a:rPr>
              <a:t>k platelet function (</a:t>
            </a:r>
            <a:r>
              <a:rPr lang="en-US" sz="2800" b="1" kern="100" dirty="0" err="1">
                <a:effectLst/>
                <a:ea typeface="Cambria" panose="02040503050406030204" pitchFamily="18" charset="0"/>
                <a:cs typeface="Times New Roman" panose="02020603050405020304" pitchFamily="18" charset="0"/>
              </a:rPr>
              <a:t>kPF</a:t>
            </a:r>
            <a:r>
              <a:rPr lang="en-US" sz="2800" b="1" kern="100" dirty="0">
                <a:effectLst/>
                <a:ea typeface="Cambria" panose="020405030504060302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2008129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FC59-D8DA-1A55-86AB-B501D24956B0}"/>
              </a:ext>
            </a:extLst>
          </p:cNvPr>
          <p:cNvSpPr>
            <a:spLocks noGrp="1"/>
          </p:cNvSpPr>
          <p:nvPr>
            <p:ph type="title"/>
          </p:nvPr>
        </p:nvSpPr>
        <p:spPr/>
        <p:txBody>
          <a:bodyPr/>
          <a:lstStyle/>
          <a:p>
            <a:r>
              <a:rPr lang="en-US" b="1" dirty="0">
                <a:latin typeface="+mn-lt"/>
              </a:rPr>
              <a:t>Case</a:t>
            </a:r>
          </a:p>
        </p:txBody>
      </p:sp>
      <p:sp>
        <p:nvSpPr>
          <p:cNvPr id="3" name="Content Placeholder 2">
            <a:extLst>
              <a:ext uri="{FF2B5EF4-FFF2-40B4-BE49-F238E27FC236}">
                <a16:creationId xmlns:a16="http://schemas.microsoft.com/office/drawing/2014/main" id="{68759BB9-4953-EC20-2B77-7771FFCC0905}"/>
              </a:ext>
            </a:extLst>
          </p:cNvPr>
          <p:cNvSpPr>
            <a:spLocks noGrp="1"/>
          </p:cNvSpPr>
          <p:nvPr>
            <p:ph idx="1"/>
          </p:nvPr>
        </p:nvSpPr>
        <p:spPr>
          <a:xfrm>
            <a:off x="838200" y="1825625"/>
            <a:ext cx="3733800" cy="4351338"/>
          </a:xfrm>
        </p:spPr>
        <p:txBody>
          <a:bodyPr/>
          <a:lstStyle/>
          <a:p>
            <a:r>
              <a:rPr lang="en-US" sz="3600" b="1" dirty="0"/>
              <a:t>Adult Emu</a:t>
            </a:r>
          </a:p>
          <a:p>
            <a:r>
              <a:rPr lang="en-US" sz="3600" b="1" dirty="0"/>
              <a:t>Found down</a:t>
            </a:r>
          </a:p>
          <a:p>
            <a:r>
              <a:rPr lang="en-US" sz="3600" b="1" dirty="0"/>
              <a:t>Neurologic</a:t>
            </a:r>
          </a:p>
          <a:p>
            <a:endParaRPr lang="en-US" dirty="0"/>
          </a:p>
        </p:txBody>
      </p:sp>
      <p:pic>
        <p:nvPicPr>
          <p:cNvPr id="4" name="emu avian infuelnza video.mov" descr="Video of an emu acting neurologic">
            <a:hlinkClick r:id="" action="ppaction://media"/>
            <a:extLst>
              <a:ext uri="{FF2B5EF4-FFF2-40B4-BE49-F238E27FC236}">
                <a16:creationId xmlns:a16="http://schemas.microsoft.com/office/drawing/2014/main" id="{B62B0B7C-8002-8D1B-8C79-189DF584E4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7625" y="945752"/>
            <a:ext cx="8334375" cy="4688086"/>
          </a:xfrm>
          <a:prstGeom prst="rect">
            <a:avLst/>
          </a:prstGeom>
        </p:spPr>
      </p:pic>
    </p:spTree>
    <p:extLst>
      <p:ext uri="{BB962C8B-B14F-4D97-AF65-F5344CB8AC3E}">
        <p14:creationId xmlns:p14="http://schemas.microsoft.com/office/powerpoint/2010/main" val="55352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157A-4AEC-0616-8D89-05EE6673D23C}"/>
              </a:ext>
            </a:extLst>
          </p:cNvPr>
          <p:cNvSpPr>
            <a:spLocks noGrp="1"/>
          </p:cNvSpPr>
          <p:nvPr>
            <p:ph type="title"/>
          </p:nvPr>
        </p:nvSpPr>
        <p:spPr/>
        <p:txBody>
          <a:bodyPr/>
          <a:lstStyle/>
          <a:p>
            <a:r>
              <a:rPr lang="en-US" b="1" dirty="0">
                <a:latin typeface="+mn-lt"/>
              </a:rPr>
              <a:t>Rule Outs</a:t>
            </a:r>
          </a:p>
        </p:txBody>
      </p:sp>
      <p:sp>
        <p:nvSpPr>
          <p:cNvPr id="3" name="Content Placeholder 2">
            <a:extLst>
              <a:ext uri="{FF2B5EF4-FFF2-40B4-BE49-F238E27FC236}">
                <a16:creationId xmlns:a16="http://schemas.microsoft.com/office/drawing/2014/main" id="{88BD59C0-4CD6-DBCC-CD26-4B5720B3725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88234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918F-DF8C-9291-C290-B1F89BD1B94E}"/>
              </a:ext>
            </a:extLst>
          </p:cNvPr>
          <p:cNvSpPr>
            <a:spLocks noGrp="1"/>
          </p:cNvSpPr>
          <p:nvPr>
            <p:ph type="title"/>
          </p:nvPr>
        </p:nvSpPr>
        <p:spPr/>
        <p:txBody>
          <a:bodyPr/>
          <a:lstStyle/>
          <a:p>
            <a:endParaRPr lang="en-US"/>
          </a:p>
        </p:txBody>
      </p:sp>
      <p:pic>
        <p:nvPicPr>
          <p:cNvPr id="7" name="Content Placeholder 6" descr="Article on the black and red legged Seriema&#10;https://peregrinefund.org/news-release/improved-definition-what-makes-raptor-raptor-results-welcoming-new-species-flock">
            <a:extLst>
              <a:ext uri="{FF2B5EF4-FFF2-40B4-BE49-F238E27FC236}">
                <a16:creationId xmlns:a16="http://schemas.microsoft.com/office/drawing/2014/main" id="{F9D8DC07-D949-CDB3-811E-433E4B20739B}"/>
              </a:ext>
            </a:extLst>
          </p:cNvPr>
          <p:cNvPicPr>
            <a:picLocks noGrp="1" noChangeAspect="1"/>
          </p:cNvPicPr>
          <p:nvPr>
            <p:ph idx="1"/>
          </p:nvPr>
        </p:nvPicPr>
        <p:blipFill>
          <a:blip r:embed="rId3"/>
          <a:stretch>
            <a:fillRect/>
          </a:stretch>
        </p:blipFill>
        <p:spPr>
          <a:xfrm>
            <a:off x="300427" y="928687"/>
            <a:ext cx="8463883" cy="4351338"/>
          </a:xfrm>
        </p:spPr>
      </p:pic>
      <p:pic>
        <p:nvPicPr>
          <p:cNvPr id="4098" name="Picture 2" descr="A Red-legged Seriema stands in grass">
            <a:extLst>
              <a:ext uri="{FF2B5EF4-FFF2-40B4-BE49-F238E27FC236}">
                <a16:creationId xmlns:a16="http://schemas.microsoft.com/office/drawing/2014/main" id="{EA7DC436-19B1-E782-6DC0-2FC296A8E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110" y="1981199"/>
            <a:ext cx="5141100" cy="3814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9B23303-B6D1-513B-1844-CC7601A1A20F}"/>
              </a:ext>
            </a:extLst>
          </p:cNvPr>
          <p:cNvSpPr txBox="1"/>
          <p:nvPr/>
        </p:nvSpPr>
        <p:spPr>
          <a:xfrm>
            <a:off x="300427" y="6311900"/>
            <a:ext cx="10515600" cy="307777"/>
          </a:xfrm>
          <a:prstGeom prst="rect">
            <a:avLst/>
          </a:prstGeom>
          <a:noFill/>
        </p:spPr>
        <p:txBody>
          <a:bodyPr wrap="square">
            <a:spAutoFit/>
          </a:bodyPr>
          <a:lstStyle/>
          <a:p>
            <a:r>
              <a:rPr lang="en-US" sz="1400" dirty="0"/>
              <a:t>https://</a:t>
            </a:r>
            <a:r>
              <a:rPr lang="en-US" sz="1400" dirty="0" err="1"/>
              <a:t>peregrinefund.org</a:t>
            </a:r>
            <a:r>
              <a:rPr lang="en-US" sz="1400" dirty="0"/>
              <a:t>/news-release/improved-definition-what-makes-raptor-raptor-results-welcoming-new-species-flock</a:t>
            </a:r>
          </a:p>
        </p:txBody>
      </p:sp>
      <p:sp>
        <p:nvSpPr>
          <p:cNvPr id="10" name="TextBox 9">
            <a:extLst>
              <a:ext uri="{FF2B5EF4-FFF2-40B4-BE49-F238E27FC236}">
                <a16:creationId xmlns:a16="http://schemas.microsoft.com/office/drawing/2014/main" id="{D1956DE1-6DD2-7AE4-923C-3554F6AC03E9}"/>
              </a:ext>
            </a:extLst>
          </p:cNvPr>
          <p:cNvSpPr txBox="1"/>
          <p:nvPr/>
        </p:nvSpPr>
        <p:spPr>
          <a:xfrm>
            <a:off x="1785938" y="5280025"/>
            <a:ext cx="1820819" cy="369332"/>
          </a:xfrm>
          <a:prstGeom prst="rect">
            <a:avLst/>
          </a:prstGeom>
          <a:noFill/>
        </p:spPr>
        <p:txBody>
          <a:bodyPr wrap="none" rtlCol="0">
            <a:spAutoFit/>
          </a:bodyPr>
          <a:lstStyle/>
          <a:p>
            <a:r>
              <a:rPr lang="en-US" dirty="0"/>
              <a:t>Article from 2019</a:t>
            </a:r>
          </a:p>
        </p:txBody>
      </p:sp>
    </p:spTree>
    <p:extLst>
      <p:ext uri="{BB962C8B-B14F-4D97-AF65-F5344CB8AC3E}">
        <p14:creationId xmlns:p14="http://schemas.microsoft.com/office/powerpoint/2010/main" val="1901848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D264-40BA-B610-6C1E-0C10B624ACD5}"/>
              </a:ext>
            </a:extLst>
          </p:cNvPr>
          <p:cNvSpPr>
            <a:spLocks noGrp="1"/>
          </p:cNvSpPr>
          <p:nvPr>
            <p:ph type="title"/>
          </p:nvPr>
        </p:nvSpPr>
        <p:spPr/>
        <p:txBody>
          <a:bodyPr/>
          <a:lstStyle/>
          <a:p>
            <a:r>
              <a:rPr lang="en-US" b="1" dirty="0">
                <a:latin typeface="+mn-lt"/>
              </a:rPr>
              <a:t>Other history</a:t>
            </a:r>
          </a:p>
        </p:txBody>
      </p:sp>
      <p:sp>
        <p:nvSpPr>
          <p:cNvPr id="3" name="Content Placeholder 2">
            <a:extLst>
              <a:ext uri="{FF2B5EF4-FFF2-40B4-BE49-F238E27FC236}">
                <a16:creationId xmlns:a16="http://schemas.microsoft.com/office/drawing/2014/main" id="{B65CDD8B-B508-0F6B-77EB-CB919CCA3399}"/>
              </a:ext>
            </a:extLst>
          </p:cNvPr>
          <p:cNvSpPr>
            <a:spLocks noGrp="1"/>
          </p:cNvSpPr>
          <p:nvPr>
            <p:ph idx="1"/>
          </p:nvPr>
        </p:nvSpPr>
        <p:spPr/>
        <p:txBody>
          <a:bodyPr>
            <a:normAutofit/>
          </a:bodyPr>
          <a:lstStyle/>
          <a:p>
            <a:r>
              <a:rPr lang="en-US" sz="3600" b="1" dirty="0"/>
              <a:t>So how does this relate to raptors?</a:t>
            </a:r>
          </a:p>
          <a:p>
            <a:r>
              <a:rPr lang="en-US" sz="3600" b="1" dirty="0"/>
              <a:t>Vultures regularly go in and out of exhibits to steal food</a:t>
            </a:r>
          </a:p>
          <a:p>
            <a:r>
              <a:rPr lang="en-US" sz="3600" b="1" dirty="0"/>
              <a:t>Over 10 black vultures found dead on grounds</a:t>
            </a:r>
          </a:p>
        </p:txBody>
      </p:sp>
    </p:spTree>
    <p:extLst>
      <p:ext uri="{BB962C8B-B14F-4D97-AF65-F5344CB8AC3E}">
        <p14:creationId xmlns:p14="http://schemas.microsoft.com/office/powerpoint/2010/main" val="2278498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30AA-411C-ED7B-98AD-F1497253CF53}"/>
              </a:ext>
            </a:extLst>
          </p:cNvPr>
          <p:cNvSpPr>
            <a:spLocks noGrp="1"/>
          </p:cNvSpPr>
          <p:nvPr>
            <p:ph type="title"/>
          </p:nvPr>
        </p:nvSpPr>
        <p:spPr/>
        <p:txBody>
          <a:bodyPr/>
          <a:lstStyle/>
          <a:p>
            <a:endParaRPr lang="en-US"/>
          </a:p>
        </p:txBody>
      </p:sp>
      <p:pic>
        <p:nvPicPr>
          <p:cNvPr id="5" name="Content Placeholder 4" descr="Article titled outbreaks of highly pathogenic H5N1 influenza A virus infection in black vultures (Coragyps stratus), USA, 2022">
            <a:extLst>
              <a:ext uri="{FF2B5EF4-FFF2-40B4-BE49-F238E27FC236}">
                <a16:creationId xmlns:a16="http://schemas.microsoft.com/office/drawing/2014/main" id="{BA64F24F-B6E8-5B93-EFB2-07C0440C1A08}"/>
              </a:ext>
            </a:extLst>
          </p:cNvPr>
          <p:cNvPicPr>
            <a:picLocks noGrp="1" noChangeAspect="1"/>
          </p:cNvPicPr>
          <p:nvPr>
            <p:ph idx="1"/>
          </p:nvPr>
        </p:nvPicPr>
        <p:blipFill>
          <a:blip r:embed="rId2"/>
          <a:stretch>
            <a:fillRect/>
          </a:stretch>
        </p:blipFill>
        <p:spPr>
          <a:xfrm>
            <a:off x="1901101" y="828675"/>
            <a:ext cx="8042295" cy="5476875"/>
          </a:xfrm>
        </p:spPr>
      </p:pic>
    </p:spTree>
    <p:extLst>
      <p:ext uri="{BB962C8B-B14F-4D97-AF65-F5344CB8AC3E}">
        <p14:creationId xmlns:p14="http://schemas.microsoft.com/office/powerpoint/2010/main" val="315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9979-E61B-ED8C-9933-0576E1CD26CD}"/>
              </a:ext>
            </a:extLst>
          </p:cNvPr>
          <p:cNvSpPr>
            <a:spLocks noGrp="1"/>
          </p:cNvSpPr>
          <p:nvPr>
            <p:ph type="title"/>
          </p:nvPr>
        </p:nvSpPr>
        <p:spPr/>
        <p:txBody>
          <a:bodyPr/>
          <a:lstStyle/>
          <a:p>
            <a:r>
              <a:rPr lang="en-US" b="1" dirty="0">
                <a:latin typeface="+mn-lt"/>
              </a:rPr>
              <a:t>Question</a:t>
            </a:r>
          </a:p>
        </p:txBody>
      </p:sp>
      <p:sp>
        <p:nvSpPr>
          <p:cNvPr id="3" name="Content Placeholder 2">
            <a:extLst>
              <a:ext uri="{FF2B5EF4-FFF2-40B4-BE49-F238E27FC236}">
                <a16:creationId xmlns:a16="http://schemas.microsoft.com/office/drawing/2014/main" id="{925478D6-AFC1-C8C6-97D4-F1067A4BADD4}"/>
              </a:ext>
            </a:extLst>
          </p:cNvPr>
          <p:cNvSpPr>
            <a:spLocks noGrp="1"/>
          </p:cNvSpPr>
          <p:nvPr>
            <p:ph idx="1"/>
          </p:nvPr>
        </p:nvSpPr>
        <p:spPr/>
        <p:txBody>
          <a:bodyPr>
            <a:normAutofit fontScale="85000" lnSpcReduction="10000"/>
          </a:bodyPr>
          <a:lstStyle/>
          <a:p>
            <a:pPr marL="0" marR="0" indent="0">
              <a:lnSpc>
                <a:spcPct val="115000"/>
              </a:lnSpc>
              <a:spcBef>
                <a:spcPts val="1200"/>
              </a:spcBef>
              <a:spcAft>
                <a:spcPts val="1200"/>
              </a:spcAft>
              <a:buNone/>
            </a:pPr>
            <a:r>
              <a:rPr lang="en-US" sz="3200" b="1" dirty="0">
                <a:solidFill>
                  <a:srgbClr val="212121"/>
                </a:solidFill>
                <a:effectLst/>
                <a:ea typeface="Times New Roman" panose="02020603050405020304" pitchFamily="18" charset="0"/>
              </a:rPr>
              <a:t>What was the primary mechanism by which highly pathogenic H5N1 influenza A virus was transmitted and maintained within Black Vulture (</a:t>
            </a:r>
            <a:r>
              <a:rPr lang="en-US" sz="3200" b="1" i="1" dirty="0" err="1">
                <a:solidFill>
                  <a:srgbClr val="212121"/>
                </a:solidFill>
                <a:effectLst/>
                <a:ea typeface="Times New Roman" panose="02020603050405020304" pitchFamily="18" charset="0"/>
              </a:rPr>
              <a:t>Coragyps</a:t>
            </a:r>
            <a:r>
              <a:rPr lang="en-US" sz="3200" b="1" i="1" dirty="0">
                <a:solidFill>
                  <a:srgbClr val="212121"/>
                </a:solidFill>
                <a:effectLst/>
                <a:ea typeface="Times New Roman" panose="02020603050405020304" pitchFamily="18" charset="0"/>
              </a:rPr>
              <a:t> </a:t>
            </a:r>
            <a:r>
              <a:rPr lang="en-US" sz="3200" b="1" i="1" dirty="0" err="1">
                <a:solidFill>
                  <a:srgbClr val="212121"/>
                </a:solidFill>
                <a:effectLst/>
                <a:ea typeface="Times New Roman" panose="02020603050405020304" pitchFamily="18" charset="0"/>
              </a:rPr>
              <a:t>atratus</a:t>
            </a:r>
            <a:r>
              <a:rPr lang="en-US" sz="3200" b="1" dirty="0">
                <a:solidFill>
                  <a:srgbClr val="212121"/>
                </a:solidFill>
                <a:effectLst/>
                <a:ea typeface="Times New Roman" panose="02020603050405020304" pitchFamily="18" charset="0"/>
              </a:rPr>
              <a:t>) populations during the 2022 outbreak?</a:t>
            </a:r>
            <a:endParaRPr lang="en-US" sz="3200" b="1" dirty="0">
              <a:effectLst/>
              <a:ea typeface="Arial" panose="020B0604020202020204" pitchFamily="34" charset="0"/>
            </a:endParaRPr>
          </a:p>
          <a:p>
            <a:pPr marL="0" marR="0" indent="0">
              <a:lnSpc>
                <a:spcPct val="115000"/>
              </a:lnSpc>
              <a:spcBef>
                <a:spcPts val="1200"/>
              </a:spcBef>
              <a:spcAft>
                <a:spcPts val="1200"/>
              </a:spcAft>
              <a:buNone/>
            </a:pPr>
            <a:r>
              <a:rPr lang="en-US" sz="3200" b="1" dirty="0">
                <a:solidFill>
                  <a:srgbClr val="212121"/>
                </a:solidFill>
                <a:effectLst/>
                <a:ea typeface="Times New Roman" panose="02020603050405020304" pitchFamily="18" charset="0"/>
              </a:rPr>
              <a:t>A. Contact with contaminated aquatic environments at die-off sites</a:t>
            </a:r>
            <a:br>
              <a:rPr lang="en-US" sz="3200" b="1" dirty="0">
                <a:solidFill>
                  <a:srgbClr val="212121"/>
                </a:solidFill>
                <a:effectLst/>
                <a:ea typeface="Times New Roman" panose="02020603050405020304" pitchFamily="18" charset="0"/>
              </a:rPr>
            </a:br>
            <a:r>
              <a:rPr lang="en-US" sz="3200" b="1" dirty="0">
                <a:solidFill>
                  <a:srgbClr val="212121"/>
                </a:solidFill>
                <a:effectLst/>
                <a:ea typeface="Times New Roman" panose="02020603050405020304" pitchFamily="18" charset="0"/>
              </a:rPr>
              <a:t>B. Scavenging of infected bird carcasses</a:t>
            </a:r>
            <a:br>
              <a:rPr lang="en-US" sz="3200" b="1" dirty="0">
                <a:solidFill>
                  <a:srgbClr val="212121"/>
                </a:solidFill>
                <a:effectLst/>
                <a:ea typeface="Times New Roman" panose="02020603050405020304" pitchFamily="18" charset="0"/>
              </a:rPr>
            </a:br>
            <a:r>
              <a:rPr lang="en-US" sz="3200" b="1" dirty="0">
                <a:solidFill>
                  <a:srgbClr val="212121"/>
                </a:solidFill>
                <a:effectLst/>
                <a:ea typeface="Times New Roman" panose="02020603050405020304" pitchFamily="18" charset="0"/>
              </a:rPr>
              <a:t>C. Direct contact with infected migratory waterfowl at roosting sites</a:t>
            </a:r>
            <a:br>
              <a:rPr lang="en-US" sz="3200" b="1" dirty="0">
                <a:solidFill>
                  <a:srgbClr val="212121"/>
                </a:solidFill>
                <a:effectLst/>
                <a:ea typeface="Times New Roman" panose="02020603050405020304" pitchFamily="18" charset="0"/>
              </a:rPr>
            </a:br>
            <a:r>
              <a:rPr lang="en-US" sz="3200" b="1" dirty="0">
                <a:solidFill>
                  <a:srgbClr val="212121"/>
                </a:solidFill>
                <a:effectLst/>
                <a:ea typeface="Times New Roman" panose="02020603050405020304" pitchFamily="18" charset="0"/>
              </a:rPr>
              <a:t>D. Consumption of infected feces found in the environment </a:t>
            </a:r>
            <a:br>
              <a:rPr lang="en-US" sz="3200" b="1" dirty="0">
                <a:solidFill>
                  <a:srgbClr val="212121"/>
                </a:solidFill>
                <a:effectLst/>
                <a:ea typeface="Times New Roman" panose="02020603050405020304" pitchFamily="18" charset="0"/>
              </a:rPr>
            </a:br>
            <a:r>
              <a:rPr lang="en-US" sz="3200" b="1" dirty="0">
                <a:solidFill>
                  <a:srgbClr val="212121"/>
                </a:solidFill>
                <a:effectLst/>
                <a:ea typeface="Times New Roman" panose="02020603050405020304" pitchFamily="18" charset="0"/>
              </a:rPr>
              <a:t>E. Aerosol transmission within communal roosts</a:t>
            </a:r>
            <a:endParaRPr lang="en-US" sz="3200" b="1" dirty="0">
              <a:effectLst/>
              <a:ea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648736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971B-3EB7-F1DA-768F-425B56BE99D6}"/>
              </a:ext>
            </a:extLst>
          </p:cNvPr>
          <p:cNvSpPr>
            <a:spLocks noGrp="1"/>
          </p:cNvSpPr>
          <p:nvPr>
            <p:ph type="title"/>
          </p:nvPr>
        </p:nvSpPr>
        <p:spPr/>
        <p:txBody>
          <a:bodyPr/>
          <a:lstStyle/>
          <a:p>
            <a:r>
              <a:rPr lang="en-US" b="1" dirty="0">
                <a:latin typeface="+mn-lt"/>
              </a:rPr>
              <a:t>Answer</a:t>
            </a:r>
          </a:p>
        </p:txBody>
      </p:sp>
      <p:sp>
        <p:nvSpPr>
          <p:cNvPr id="3" name="Content Placeholder 2">
            <a:extLst>
              <a:ext uri="{FF2B5EF4-FFF2-40B4-BE49-F238E27FC236}">
                <a16:creationId xmlns:a16="http://schemas.microsoft.com/office/drawing/2014/main" id="{A8216F5E-E785-BBFD-66F0-2B9E9FB76C6C}"/>
              </a:ext>
            </a:extLst>
          </p:cNvPr>
          <p:cNvSpPr>
            <a:spLocks noGrp="1"/>
          </p:cNvSpPr>
          <p:nvPr>
            <p:ph idx="1"/>
          </p:nvPr>
        </p:nvSpPr>
        <p:spPr/>
        <p:txBody>
          <a:bodyPr>
            <a:normAutofit lnSpcReduction="10000"/>
          </a:bodyPr>
          <a:lstStyle/>
          <a:p>
            <a:pPr marL="0" marR="0" indent="0">
              <a:lnSpc>
                <a:spcPct val="115000"/>
              </a:lnSpc>
              <a:spcBef>
                <a:spcPts val="1200"/>
              </a:spcBef>
              <a:spcAft>
                <a:spcPts val="1200"/>
              </a:spcAft>
              <a:buNone/>
            </a:pPr>
            <a:r>
              <a:rPr lang="en-US" sz="2800" b="1" dirty="0">
                <a:solidFill>
                  <a:srgbClr val="212121"/>
                </a:solidFill>
                <a:effectLst/>
                <a:ea typeface="Times New Roman" panose="02020603050405020304" pitchFamily="18" charset="0"/>
              </a:rPr>
              <a:t>What was the primary mechanism by which highly pathogenic H5N1 influenza A virus was transmitted and maintained within Black Vulture (</a:t>
            </a:r>
            <a:r>
              <a:rPr lang="en-US" sz="2800" b="1" i="1" dirty="0" err="1">
                <a:solidFill>
                  <a:srgbClr val="212121"/>
                </a:solidFill>
                <a:effectLst/>
                <a:ea typeface="Times New Roman" panose="02020603050405020304" pitchFamily="18" charset="0"/>
              </a:rPr>
              <a:t>Coragyps</a:t>
            </a:r>
            <a:r>
              <a:rPr lang="en-US" sz="2800" b="1" i="1" dirty="0">
                <a:solidFill>
                  <a:srgbClr val="212121"/>
                </a:solidFill>
                <a:effectLst/>
                <a:ea typeface="Times New Roman" panose="02020603050405020304" pitchFamily="18" charset="0"/>
              </a:rPr>
              <a:t> </a:t>
            </a:r>
            <a:r>
              <a:rPr lang="en-US" sz="2800" b="1" i="1" dirty="0" err="1">
                <a:solidFill>
                  <a:srgbClr val="212121"/>
                </a:solidFill>
                <a:effectLst/>
                <a:ea typeface="Times New Roman" panose="02020603050405020304" pitchFamily="18" charset="0"/>
              </a:rPr>
              <a:t>atratus</a:t>
            </a:r>
            <a:r>
              <a:rPr lang="en-US" sz="2800" b="1" dirty="0">
                <a:solidFill>
                  <a:srgbClr val="212121"/>
                </a:solidFill>
                <a:effectLst/>
                <a:ea typeface="Times New Roman" panose="02020603050405020304" pitchFamily="18" charset="0"/>
              </a:rPr>
              <a:t>) populations during the 2022 outbreak?</a:t>
            </a:r>
            <a:endParaRPr lang="en-US" sz="2800" b="1" dirty="0">
              <a:effectLst/>
              <a:ea typeface="Arial" panose="020B0604020202020204" pitchFamily="34" charset="0"/>
            </a:endParaRPr>
          </a:p>
          <a:p>
            <a:pPr marL="0" marR="0" indent="0">
              <a:lnSpc>
                <a:spcPct val="115000"/>
              </a:lnSpc>
              <a:spcBef>
                <a:spcPts val="1200"/>
              </a:spcBef>
              <a:spcAft>
                <a:spcPts val="1200"/>
              </a:spcAft>
              <a:buNone/>
            </a:pPr>
            <a:r>
              <a:rPr lang="en-US" sz="2800" b="1" dirty="0">
                <a:solidFill>
                  <a:srgbClr val="212121"/>
                </a:solidFill>
                <a:effectLst/>
                <a:ea typeface="Times New Roman" panose="02020603050405020304" pitchFamily="18" charset="0"/>
              </a:rPr>
              <a:t>A. Contact with contaminated aquatic environments at die-off sites</a:t>
            </a:r>
            <a:br>
              <a:rPr lang="en-US" sz="2800" b="1" dirty="0">
                <a:solidFill>
                  <a:srgbClr val="212121"/>
                </a:solidFill>
                <a:effectLst/>
                <a:ea typeface="Times New Roman" panose="02020603050405020304" pitchFamily="18" charset="0"/>
              </a:rPr>
            </a:br>
            <a:r>
              <a:rPr lang="en-US" sz="2800" b="1" dirty="0">
                <a:solidFill>
                  <a:srgbClr val="212121"/>
                </a:solidFill>
                <a:effectLst/>
                <a:highlight>
                  <a:srgbClr val="FFFF00"/>
                </a:highlight>
                <a:ea typeface="Times New Roman" panose="02020603050405020304" pitchFamily="18" charset="0"/>
              </a:rPr>
              <a:t>B. Scavenging of infected bird carcasses</a:t>
            </a:r>
            <a:br>
              <a:rPr lang="en-US" sz="2800" b="1" dirty="0">
                <a:solidFill>
                  <a:srgbClr val="212121"/>
                </a:solidFill>
                <a:effectLst/>
                <a:ea typeface="Times New Roman" panose="02020603050405020304" pitchFamily="18" charset="0"/>
              </a:rPr>
            </a:br>
            <a:r>
              <a:rPr lang="en-US" sz="2800" b="1" dirty="0">
                <a:solidFill>
                  <a:srgbClr val="212121"/>
                </a:solidFill>
                <a:effectLst/>
                <a:ea typeface="Times New Roman" panose="02020603050405020304" pitchFamily="18" charset="0"/>
              </a:rPr>
              <a:t>C. Direct contact with infected migratory waterfowl at roosting sites</a:t>
            </a:r>
            <a:br>
              <a:rPr lang="en-US" sz="2800" b="1" dirty="0">
                <a:solidFill>
                  <a:srgbClr val="212121"/>
                </a:solidFill>
                <a:effectLst/>
                <a:ea typeface="Times New Roman" panose="02020603050405020304" pitchFamily="18" charset="0"/>
              </a:rPr>
            </a:br>
            <a:r>
              <a:rPr lang="en-US" sz="2800" b="1" dirty="0">
                <a:solidFill>
                  <a:srgbClr val="212121"/>
                </a:solidFill>
                <a:effectLst/>
                <a:ea typeface="Times New Roman" panose="02020603050405020304" pitchFamily="18" charset="0"/>
              </a:rPr>
              <a:t>D. Consumption of infected feces found in the environment </a:t>
            </a:r>
            <a:br>
              <a:rPr lang="en-US" sz="2800" b="1" dirty="0">
                <a:solidFill>
                  <a:srgbClr val="212121"/>
                </a:solidFill>
                <a:effectLst/>
                <a:ea typeface="Times New Roman" panose="02020603050405020304" pitchFamily="18" charset="0"/>
              </a:rPr>
            </a:br>
            <a:r>
              <a:rPr lang="en-US" sz="2800" b="1" dirty="0">
                <a:solidFill>
                  <a:srgbClr val="212121"/>
                </a:solidFill>
                <a:effectLst/>
                <a:ea typeface="Times New Roman" panose="02020603050405020304" pitchFamily="18" charset="0"/>
              </a:rPr>
              <a:t>E. Aerosol transmission within communal roosts</a:t>
            </a:r>
            <a:endParaRPr lang="en-US" sz="2800" b="1" dirty="0">
              <a:effectLst/>
              <a:ea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855427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9DB3-937D-3DDA-3C02-CB301C3AD244}"/>
              </a:ext>
            </a:extLst>
          </p:cNvPr>
          <p:cNvSpPr>
            <a:spLocks noGrp="1"/>
          </p:cNvSpPr>
          <p:nvPr>
            <p:ph type="title"/>
          </p:nvPr>
        </p:nvSpPr>
        <p:spPr>
          <a:xfrm>
            <a:off x="838200" y="26498"/>
            <a:ext cx="10515600" cy="1325563"/>
          </a:xfrm>
        </p:spPr>
        <p:txBody>
          <a:bodyPr/>
          <a:lstStyle/>
          <a:p>
            <a:pPr algn="ctr"/>
            <a:r>
              <a:rPr lang="en-US" b="1" dirty="0">
                <a:latin typeface="+mn-lt"/>
              </a:rPr>
              <a:t>Questions?</a:t>
            </a:r>
          </a:p>
        </p:txBody>
      </p:sp>
      <p:pic>
        <p:nvPicPr>
          <p:cNvPr id="5" name="Content Placeholder 4" descr="A group of Maribou storks ">
            <a:extLst>
              <a:ext uri="{FF2B5EF4-FFF2-40B4-BE49-F238E27FC236}">
                <a16:creationId xmlns:a16="http://schemas.microsoft.com/office/drawing/2014/main" id="{E5D74895-AC24-2C69-9921-E0126FFD77E6}"/>
              </a:ext>
            </a:extLst>
          </p:cNvPr>
          <p:cNvPicPr>
            <a:picLocks noGrp="1" noChangeAspect="1"/>
          </p:cNvPicPr>
          <p:nvPr>
            <p:ph idx="1"/>
          </p:nvPr>
        </p:nvPicPr>
        <p:blipFill>
          <a:blip r:embed="rId2"/>
          <a:stretch>
            <a:fillRect/>
          </a:stretch>
        </p:blipFill>
        <p:spPr>
          <a:xfrm>
            <a:off x="2143126" y="1344124"/>
            <a:ext cx="7738007" cy="5148751"/>
          </a:xfrm>
        </p:spPr>
      </p:pic>
    </p:spTree>
    <p:extLst>
      <p:ext uri="{BB962C8B-B14F-4D97-AF65-F5344CB8AC3E}">
        <p14:creationId xmlns:p14="http://schemas.microsoft.com/office/powerpoint/2010/main" val="3601789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25E9-5F3D-88C4-CB59-4ED2FDC1EE76}"/>
              </a:ext>
            </a:extLst>
          </p:cNvPr>
          <p:cNvSpPr>
            <a:spLocks noGrp="1"/>
          </p:cNvSpPr>
          <p:nvPr>
            <p:ph type="title"/>
          </p:nvPr>
        </p:nvSpPr>
        <p:spPr/>
        <p:txBody>
          <a:bodyPr/>
          <a:lstStyle/>
          <a:p>
            <a:r>
              <a:rPr lang="en-US" b="1" dirty="0">
                <a:latin typeface="+mn-lt"/>
              </a:rPr>
              <a:t>Maybe I am a crazy bird lady after all….</a:t>
            </a:r>
          </a:p>
        </p:txBody>
      </p:sp>
      <p:pic>
        <p:nvPicPr>
          <p:cNvPr id="5" name="Content Placeholder 4" descr="Dr. Harrison holding an owl&#10;&#10;">
            <a:extLst>
              <a:ext uri="{FF2B5EF4-FFF2-40B4-BE49-F238E27FC236}">
                <a16:creationId xmlns:a16="http://schemas.microsoft.com/office/drawing/2014/main" id="{1F23510F-278D-4096-A822-EA0349664E7B}"/>
              </a:ext>
            </a:extLst>
          </p:cNvPr>
          <p:cNvPicPr>
            <a:picLocks noGrp="1" noChangeAspect="1"/>
          </p:cNvPicPr>
          <p:nvPr>
            <p:ph idx="1"/>
          </p:nvPr>
        </p:nvPicPr>
        <p:blipFill rotWithShape="1">
          <a:blip r:embed="rId2"/>
          <a:srcRect b="6271"/>
          <a:stretch/>
        </p:blipFill>
        <p:spPr>
          <a:xfrm>
            <a:off x="2929995" y="1700212"/>
            <a:ext cx="6817783" cy="4792663"/>
          </a:xfrm>
        </p:spPr>
      </p:pic>
    </p:spTree>
    <p:extLst>
      <p:ext uri="{BB962C8B-B14F-4D97-AF65-F5344CB8AC3E}">
        <p14:creationId xmlns:p14="http://schemas.microsoft.com/office/powerpoint/2010/main" val="1266823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23A6-D1D5-28A2-43A3-EC9FD6FF1B3E}"/>
              </a:ext>
            </a:extLst>
          </p:cNvPr>
          <p:cNvSpPr>
            <a:spLocks noGrp="1"/>
          </p:cNvSpPr>
          <p:nvPr>
            <p:ph type="title"/>
          </p:nvPr>
        </p:nvSpPr>
        <p:spPr/>
        <p:txBody>
          <a:bodyPr/>
          <a:lstStyle/>
          <a:p>
            <a:r>
              <a:rPr lang="en-US" b="1" dirty="0">
                <a:latin typeface="+mn-lt"/>
              </a:rPr>
              <a:t>Name the Raptor</a:t>
            </a:r>
          </a:p>
        </p:txBody>
      </p:sp>
      <p:pic>
        <p:nvPicPr>
          <p:cNvPr id="5" name="Content Placeholder 4" descr="A secretary bird ">
            <a:extLst>
              <a:ext uri="{FF2B5EF4-FFF2-40B4-BE49-F238E27FC236}">
                <a16:creationId xmlns:a16="http://schemas.microsoft.com/office/drawing/2014/main" id="{D9E0B533-0B67-4CAD-3D9A-95EC2B3BCDFA}"/>
              </a:ext>
            </a:extLst>
          </p:cNvPr>
          <p:cNvPicPr>
            <a:picLocks noGrp="1" noChangeAspect="1"/>
          </p:cNvPicPr>
          <p:nvPr>
            <p:ph idx="1"/>
          </p:nvPr>
        </p:nvPicPr>
        <p:blipFill>
          <a:blip r:embed="rId3"/>
          <a:stretch>
            <a:fillRect/>
          </a:stretch>
        </p:blipFill>
        <p:spPr>
          <a:xfrm>
            <a:off x="2700339" y="1741873"/>
            <a:ext cx="6929436" cy="4610741"/>
          </a:xfrm>
        </p:spPr>
      </p:pic>
    </p:spTree>
    <p:extLst>
      <p:ext uri="{BB962C8B-B14F-4D97-AF65-F5344CB8AC3E}">
        <p14:creationId xmlns:p14="http://schemas.microsoft.com/office/powerpoint/2010/main" val="341217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10EF-E0FA-5A52-1A85-F21FCF9CC719}"/>
              </a:ext>
            </a:extLst>
          </p:cNvPr>
          <p:cNvSpPr>
            <a:spLocks noGrp="1"/>
          </p:cNvSpPr>
          <p:nvPr>
            <p:ph type="title"/>
          </p:nvPr>
        </p:nvSpPr>
        <p:spPr/>
        <p:txBody>
          <a:bodyPr/>
          <a:lstStyle/>
          <a:p>
            <a:r>
              <a:rPr lang="en-US" b="1" dirty="0">
                <a:latin typeface="+mn-lt"/>
              </a:rPr>
              <a:t>Name the Raptor</a:t>
            </a:r>
          </a:p>
        </p:txBody>
      </p:sp>
      <p:pic>
        <p:nvPicPr>
          <p:cNvPr id="5" name="Content Placeholder 4" descr="A bald eagle sitting on a branch&#10;&#10;">
            <a:extLst>
              <a:ext uri="{FF2B5EF4-FFF2-40B4-BE49-F238E27FC236}">
                <a16:creationId xmlns:a16="http://schemas.microsoft.com/office/drawing/2014/main" id="{9936EC09-65E3-ECBD-9905-D5A8539C3973}"/>
              </a:ext>
            </a:extLst>
          </p:cNvPr>
          <p:cNvPicPr>
            <a:picLocks noGrp="1" noChangeAspect="1"/>
          </p:cNvPicPr>
          <p:nvPr>
            <p:ph idx="1"/>
          </p:nvPr>
        </p:nvPicPr>
        <p:blipFill>
          <a:blip r:embed="rId3"/>
          <a:stretch>
            <a:fillRect/>
          </a:stretch>
        </p:blipFill>
        <p:spPr>
          <a:xfrm>
            <a:off x="5382113" y="710337"/>
            <a:ext cx="3847612" cy="5782538"/>
          </a:xfrm>
        </p:spPr>
      </p:pic>
    </p:spTree>
    <p:extLst>
      <p:ext uri="{BB962C8B-B14F-4D97-AF65-F5344CB8AC3E}">
        <p14:creationId xmlns:p14="http://schemas.microsoft.com/office/powerpoint/2010/main" val="275308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7710-47F2-300D-E3D6-458733CE246B}"/>
              </a:ext>
            </a:extLst>
          </p:cNvPr>
          <p:cNvSpPr>
            <a:spLocks noGrp="1"/>
          </p:cNvSpPr>
          <p:nvPr>
            <p:ph type="title"/>
          </p:nvPr>
        </p:nvSpPr>
        <p:spPr/>
        <p:txBody>
          <a:bodyPr/>
          <a:lstStyle/>
          <a:p>
            <a:r>
              <a:rPr lang="en-US" b="1" dirty="0">
                <a:latin typeface="+mn-lt"/>
              </a:rPr>
              <a:t>Name the Raptor</a:t>
            </a:r>
          </a:p>
        </p:txBody>
      </p:sp>
      <p:pic>
        <p:nvPicPr>
          <p:cNvPr id="5" name="Content Placeholder 4" descr="A king vulture&#10;">
            <a:extLst>
              <a:ext uri="{FF2B5EF4-FFF2-40B4-BE49-F238E27FC236}">
                <a16:creationId xmlns:a16="http://schemas.microsoft.com/office/drawing/2014/main" id="{96A6F02D-267B-B28D-2231-92E39235CDF5}"/>
              </a:ext>
            </a:extLst>
          </p:cNvPr>
          <p:cNvPicPr>
            <a:picLocks noGrp="1" noChangeAspect="1"/>
          </p:cNvPicPr>
          <p:nvPr>
            <p:ph idx="1"/>
          </p:nvPr>
        </p:nvPicPr>
        <p:blipFill rotWithShape="1">
          <a:blip r:embed="rId3"/>
          <a:srcRect b="22437"/>
          <a:stretch/>
        </p:blipFill>
        <p:spPr>
          <a:xfrm>
            <a:off x="2252250" y="1968500"/>
            <a:ext cx="7687500" cy="3975100"/>
          </a:xfrm>
        </p:spPr>
      </p:pic>
    </p:spTree>
    <p:extLst>
      <p:ext uri="{BB962C8B-B14F-4D97-AF65-F5344CB8AC3E}">
        <p14:creationId xmlns:p14="http://schemas.microsoft.com/office/powerpoint/2010/main" val="1054961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9120-9868-9CE2-F06C-DD48CE73EB6A}"/>
              </a:ext>
            </a:extLst>
          </p:cNvPr>
          <p:cNvSpPr>
            <a:spLocks noGrp="1"/>
          </p:cNvSpPr>
          <p:nvPr>
            <p:ph type="title"/>
          </p:nvPr>
        </p:nvSpPr>
        <p:spPr/>
        <p:txBody>
          <a:bodyPr/>
          <a:lstStyle/>
          <a:p>
            <a:r>
              <a:rPr lang="en-US" b="1" dirty="0">
                <a:latin typeface="+mn-lt"/>
              </a:rPr>
              <a:t>Name the Raptor</a:t>
            </a:r>
          </a:p>
        </p:txBody>
      </p:sp>
      <p:pic>
        <p:nvPicPr>
          <p:cNvPr id="5" name="Content Placeholder 4" descr="A Maribou stork flying in the air&#10;&#10;">
            <a:extLst>
              <a:ext uri="{FF2B5EF4-FFF2-40B4-BE49-F238E27FC236}">
                <a16:creationId xmlns:a16="http://schemas.microsoft.com/office/drawing/2014/main" id="{B4A47E6F-2EB4-74D4-0B25-FB34DA086BE4}"/>
              </a:ext>
            </a:extLst>
          </p:cNvPr>
          <p:cNvPicPr>
            <a:picLocks noGrp="1" noChangeAspect="1"/>
          </p:cNvPicPr>
          <p:nvPr>
            <p:ph idx="1"/>
          </p:nvPr>
        </p:nvPicPr>
        <p:blipFill>
          <a:blip r:embed="rId3"/>
          <a:stretch>
            <a:fillRect/>
          </a:stretch>
        </p:blipFill>
        <p:spPr>
          <a:xfrm>
            <a:off x="2357438" y="1513711"/>
            <a:ext cx="7886700" cy="5247689"/>
          </a:xfrm>
        </p:spPr>
      </p:pic>
    </p:spTree>
    <p:extLst>
      <p:ext uri="{BB962C8B-B14F-4D97-AF65-F5344CB8AC3E}">
        <p14:creationId xmlns:p14="http://schemas.microsoft.com/office/powerpoint/2010/main" val="1144639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15152</TotalTime>
  <Words>1867</Words>
  <Application>Microsoft Macintosh PowerPoint</Application>
  <PresentationFormat>Widescreen</PresentationFormat>
  <Paragraphs>218</Paragraphs>
  <Slides>55</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Cambria</vt:lpstr>
      <vt:lpstr>Times New Roman</vt:lpstr>
      <vt:lpstr>Office Theme</vt:lpstr>
      <vt:lpstr>Raptors</vt:lpstr>
      <vt:lpstr>Raptors</vt:lpstr>
      <vt:lpstr>What is a raptor?</vt:lpstr>
      <vt:lpstr>Types of Raptors</vt:lpstr>
      <vt:lpstr>PowerPoint Presentation</vt:lpstr>
      <vt:lpstr>Name the Raptor</vt:lpstr>
      <vt:lpstr>Name the Raptor</vt:lpstr>
      <vt:lpstr>Name the Raptor</vt:lpstr>
      <vt:lpstr>Name the Raptor</vt:lpstr>
      <vt:lpstr>Name the Raptor</vt:lpstr>
      <vt:lpstr>Name the Raptor</vt:lpstr>
      <vt:lpstr>Name the Raptor</vt:lpstr>
      <vt:lpstr>Special Senses - Hearing</vt:lpstr>
      <vt:lpstr>PowerPoint Presentation</vt:lpstr>
      <vt:lpstr>PowerPoint Presentation</vt:lpstr>
      <vt:lpstr>Question</vt:lpstr>
      <vt:lpstr>Answer</vt:lpstr>
      <vt:lpstr>Sight</vt:lpstr>
      <vt:lpstr>PowerPoint Presentation</vt:lpstr>
      <vt:lpstr>PowerPoint Presentation</vt:lpstr>
      <vt:lpstr>PowerPoint Presentation</vt:lpstr>
      <vt:lpstr>Capture Myopathy</vt:lpstr>
      <vt:lpstr>PowerPoint Presentation</vt:lpstr>
      <vt:lpstr>PowerPoint Presentation</vt:lpstr>
      <vt:lpstr>Question</vt:lpstr>
      <vt:lpstr>Answers</vt:lpstr>
      <vt:lpstr>Takotsubo</vt:lpstr>
      <vt:lpstr>PowerPoint Presentation</vt:lpstr>
      <vt:lpstr>PowerPoint Presentation</vt:lpstr>
      <vt:lpstr>Question</vt:lpstr>
      <vt:lpstr>Answer</vt:lpstr>
      <vt:lpstr>Toxins</vt:lpstr>
      <vt:lpstr>What type of Bias was reported on in the study?</vt:lpstr>
      <vt:lpstr>What type of Bias was reported on in the study?</vt:lpstr>
      <vt:lpstr>Rodenticides</vt:lpstr>
      <vt:lpstr>PowerPoint Presentation</vt:lpstr>
      <vt:lpstr>PowerPoint Presentation</vt:lpstr>
      <vt:lpstr>PowerPoint Presentation</vt:lpstr>
      <vt:lpstr>PowerPoint Presentation</vt:lpstr>
      <vt:lpstr>PowerPoint Presentation</vt:lpstr>
      <vt:lpstr>Anticoagulant mechanism of action</vt:lpstr>
      <vt:lpstr>Rodenticides</vt:lpstr>
      <vt:lpstr>Clinical Signs</vt:lpstr>
      <vt:lpstr>Diagnosis</vt:lpstr>
      <vt:lpstr>PowerPoint Presentation</vt:lpstr>
      <vt:lpstr>Question</vt:lpstr>
      <vt:lpstr>Answer</vt:lpstr>
      <vt:lpstr>Case</vt:lpstr>
      <vt:lpstr>Rule Outs</vt:lpstr>
      <vt:lpstr>Other history</vt:lpstr>
      <vt:lpstr>PowerPoint Presentation</vt:lpstr>
      <vt:lpstr>Question</vt:lpstr>
      <vt:lpstr>Answer</vt:lpstr>
      <vt:lpstr>Questions?</vt:lpstr>
      <vt:lpstr>Maybe I am a crazy bird lady after all….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Raptors</dc:title>
  <dc:creator>Tara Myers Harrison</dc:creator>
  <cp:lastModifiedBy>Tara Myers Harrison</cp:lastModifiedBy>
  <cp:revision>4</cp:revision>
  <dcterms:created xsi:type="dcterms:W3CDTF">2026-01-04T13:20:41Z</dcterms:created>
  <dcterms:modified xsi:type="dcterms:W3CDTF">2026-01-15T01:53:20Z</dcterms:modified>
</cp:coreProperties>
</file>