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4"/>
    <p:restoredTop sz="94729"/>
  </p:normalViewPr>
  <p:slideViewPr>
    <p:cSldViewPr snapToGrid="0">
      <p:cViewPr varScale="1">
        <p:scale>
          <a:sx n="109" d="100"/>
          <a:sy n="109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6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03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3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2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4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84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53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6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87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4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82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mconnect.emc.ncsu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apetrit@ncsu.edu" TargetMode="External"/><Relationship Id="rId2" Type="http://schemas.openxmlformats.org/officeDocument/2006/relationships/hyperlink" Target="mailto:tmharri7@ncsu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FD0F0B6-5415-4254-9E66-BE9C2FB0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212C6-CB6E-61D6-2BC7-856AA4B44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2120819"/>
            <a:ext cx="3463784" cy="345460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Welcome to       CBS 818!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104DB-6480-BC17-9EF0-551A46F6C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23" y="4686204"/>
            <a:ext cx="4168869" cy="145740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600" dirty="0"/>
              <a:t>Advanced Zoo Topics</a:t>
            </a:r>
          </a:p>
          <a:p>
            <a:pPr algn="ctr"/>
            <a:r>
              <a:rPr lang="en-US" sz="2800" dirty="0"/>
              <a:t>Spring 2026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D66FEA8-8B71-461B-95A4-855374AB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4B168A-A51F-4C91-A9E4-A2F203CB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689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animals in a grassy field&#10;&#10;AI-generated content may be incorrect.">
            <a:extLst>
              <a:ext uri="{FF2B5EF4-FFF2-40B4-BE49-F238E27FC236}">
                <a16:creationId xmlns:a16="http://schemas.microsoft.com/office/drawing/2014/main" id="{E57D1B15-7A08-DA32-F707-079735CA5C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272" b="-1"/>
          <a:stretch>
            <a:fillRect/>
          </a:stretch>
        </p:blipFill>
        <p:spPr>
          <a:xfrm>
            <a:off x="4699947" y="852351"/>
            <a:ext cx="6920549" cy="514836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407E01-913B-484C-A03C-2C6402847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0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4B03-37F0-40B2-8DFD-77D198A6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Housekeeping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1A2B-C06A-0580-A0E7-DD5CF29D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4221873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u="sng" dirty="0"/>
              <a:t>Course website</a:t>
            </a:r>
            <a:r>
              <a:rPr lang="en-US" sz="3200" dirty="0"/>
              <a:t>:    </a:t>
            </a:r>
            <a:r>
              <a:rPr lang="en-US" sz="3200" dirty="0">
                <a:hlinkClick r:id="rId2"/>
              </a:rPr>
              <a:t>https://emconnect.emc.ncsu.edu/</a:t>
            </a:r>
            <a:endParaRPr lang="en-US" sz="3200" dirty="0"/>
          </a:p>
          <a:p>
            <a:pPr lvl="1"/>
            <a:r>
              <a:rPr lang="en-US" sz="2400" dirty="0"/>
              <a:t>Syllabus</a:t>
            </a:r>
          </a:p>
          <a:p>
            <a:pPr lvl="1"/>
            <a:r>
              <a:rPr lang="en-US" sz="2400" dirty="0"/>
              <a:t>Schedule</a:t>
            </a:r>
          </a:p>
          <a:p>
            <a:pPr lvl="1"/>
            <a:r>
              <a:rPr lang="en-US" sz="2400" dirty="0"/>
              <a:t>Lecture materials</a:t>
            </a:r>
          </a:p>
          <a:p>
            <a:pPr lvl="1"/>
            <a:r>
              <a:rPr lang="en-US" sz="2400" dirty="0"/>
              <a:t>Resident guidelines </a:t>
            </a:r>
          </a:p>
          <a:p>
            <a:r>
              <a:rPr lang="en-US" sz="2800" b="1" dirty="0"/>
              <a:t>Moodle site </a:t>
            </a:r>
            <a:r>
              <a:rPr lang="mr-IN" sz="2800" dirty="0"/>
              <a:t>–</a:t>
            </a:r>
            <a:r>
              <a:rPr lang="en-US" sz="2800" dirty="0"/>
              <a:t> attendance, reading assignments, quizzes located HERE </a:t>
            </a:r>
          </a:p>
          <a:p>
            <a:r>
              <a:rPr lang="en-US" sz="2800" b="1" u="sng" dirty="0"/>
              <a:t>Course objective</a:t>
            </a:r>
            <a:r>
              <a:rPr lang="en-US" sz="2800" dirty="0"/>
              <a:t>: to prepare residents to take the ACZM board exam</a:t>
            </a:r>
          </a:p>
          <a:p>
            <a:pPr lvl="1"/>
            <a:r>
              <a:rPr lang="en-US" sz="2600" b="1" dirty="0"/>
              <a:t>ACZM</a:t>
            </a:r>
            <a:r>
              <a:rPr lang="en-US" sz="2600" dirty="0"/>
              <a:t> = </a:t>
            </a:r>
            <a:r>
              <a:rPr lang="en-US" sz="2600" b="1" dirty="0"/>
              <a:t>A</a:t>
            </a:r>
            <a:r>
              <a:rPr lang="en-US" sz="2600" dirty="0"/>
              <a:t>merican </a:t>
            </a:r>
            <a:r>
              <a:rPr lang="en-US" sz="2600" b="1" dirty="0"/>
              <a:t>C</a:t>
            </a:r>
            <a:r>
              <a:rPr lang="en-US" sz="2600" dirty="0"/>
              <a:t>ollege of </a:t>
            </a:r>
            <a:r>
              <a:rPr lang="en-US" sz="2600" b="1" dirty="0"/>
              <a:t>Z</a:t>
            </a:r>
            <a:r>
              <a:rPr lang="en-US" sz="2600" dirty="0"/>
              <a:t>oological </a:t>
            </a:r>
            <a:r>
              <a:rPr lang="en-US" sz="2600" b="1" dirty="0"/>
              <a:t>M</a:t>
            </a:r>
            <a:r>
              <a:rPr lang="en-US" sz="2600" dirty="0"/>
              <a:t>edicine</a:t>
            </a:r>
          </a:p>
          <a:p>
            <a:pPr lvl="1"/>
            <a:r>
              <a:rPr lang="en-US" sz="2400" dirty="0"/>
              <a:t>Taught at the resident level, but students are encouraged to </a:t>
            </a:r>
            <a:r>
              <a:rPr lang="en-US" sz="2400" i="1" dirty="0"/>
              <a:t>actively</a:t>
            </a:r>
            <a:r>
              <a:rPr lang="en-US" sz="2400" dirty="0"/>
              <a:t> participate!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8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96419-FBEA-2C55-EB55-2EAA0FF1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509192" cy="2008193"/>
          </a:xfrm>
        </p:spPr>
        <p:txBody>
          <a:bodyPr anchor="t">
            <a:normAutofit/>
          </a:bodyPr>
          <a:lstStyle/>
          <a:p>
            <a:r>
              <a:rPr lang="en-US" b="1" dirty="0"/>
              <a:t>Schedule</a:t>
            </a:r>
            <a:r>
              <a:rPr lang="en-US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B577F-7737-0852-82D0-8AF4E2BB9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12" y="1982208"/>
            <a:ext cx="3666681" cy="3924519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12 classes</a:t>
            </a:r>
          </a:p>
          <a:p>
            <a:pPr>
              <a:lnSpc>
                <a:spcPct val="110000"/>
              </a:lnSpc>
            </a:pPr>
            <a:r>
              <a:rPr lang="en-US" dirty="0"/>
              <a:t>Held via </a:t>
            </a:r>
            <a:r>
              <a:rPr lang="en-US" b="1" dirty="0"/>
              <a:t>IN PERSON </a:t>
            </a:r>
            <a:r>
              <a:rPr lang="en-US" dirty="0"/>
              <a:t>and via </a:t>
            </a:r>
            <a:r>
              <a:rPr lang="en-US" b="1" dirty="0"/>
              <a:t>Zoom</a:t>
            </a:r>
          </a:p>
          <a:p>
            <a:pPr lvl="1">
              <a:lnSpc>
                <a:spcPct val="110000"/>
              </a:lnSpc>
            </a:pPr>
            <a:r>
              <a:rPr lang="en-US" sz="2000" b="1" dirty="0"/>
              <a:t>Thursdays: 4-5pm</a:t>
            </a:r>
          </a:p>
          <a:p>
            <a:pPr>
              <a:lnSpc>
                <a:spcPct val="110000"/>
              </a:lnSpc>
            </a:pPr>
            <a:r>
              <a:rPr lang="en-US" b="1" dirty="0"/>
              <a:t>Asynchronous attendance for students </a:t>
            </a:r>
            <a:r>
              <a:rPr lang="en-US" dirty="0"/>
              <a:t>is allowed from Drs. Harrison or Petritz </a:t>
            </a:r>
          </a:p>
          <a:p>
            <a:pPr lvl="1">
              <a:lnSpc>
                <a:spcPct val="110000"/>
              </a:lnSpc>
            </a:pPr>
            <a:r>
              <a:rPr lang="en-US" sz="2000" b="1" i="1" dirty="0"/>
              <a:t>Required</a:t>
            </a:r>
            <a:r>
              <a:rPr lang="en-US" sz="2000" dirty="0"/>
              <a:t> to watch Zoom recordings if not able to attend live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8336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B2C93DD-8901-0EEE-92AA-41D3EE6CD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690" y="850792"/>
            <a:ext cx="6140226" cy="520384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2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3D00-71C3-3B42-263D-A0ACBB61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Class 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324F6-BB39-7B75-DA88-1641C93FD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Combination of </a:t>
            </a:r>
            <a:r>
              <a:rPr lang="en-US" sz="3600" b="1" dirty="0"/>
              <a:t>journal review </a:t>
            </a:r>
            <a:r>
              <a:rPr lang="en-US" sz="3600" dirty="0"/>
              <a:t>and </a:t>
            </a:r>
            <a:r>
              <a:rPr lang="en-US" sz="3600" b="1" dirty="0"/>
              <a:t>topic lecture</a:t>
            </a:r>
          </a:p>
          <a:p>
            <a:pPr lvl="1"/>
            <a:r>
              <a:rPr lang="en-US" sz="3200" dirty="0"/>
              <a:t>ACZM Residents review 2-3 of the assigned papers/book chapters for the week</a:t>
            </a:r>
          </a:p>
          <a:p>
            <a:pPr lvl="3"/>
            <a:r>
              <a:rPr lang="en-US" sz="3200" dirty="0"/>
              <a:t>Student participation is still encouraged!</a:t>
            </a:r>
          </a:p>
          <a:p>
            <a:pPr lvl="1"/>
            <a:r>
              <a:rPr lang="en-US" sz="3200" dirty="0"/>
              <a:t>We will review multiple choice questions written by presenter and residents about that topic or others</a:t>
            </a:r>
          </a:p>
          <a:p>
            <a:pPr lvl="2"/>
            <a:r>
              <a:rPr lang="en-US" sz="3200" b="1" dirty="0">
                <a:solidFill>
                  <a:srgbClr val="C00000"/>
                </a:solidFill>
              </a:rPr>
              <a:t>For ACZM board exam preparation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9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53B5-DD1B-605A-D970-832CC2EA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Responsibilities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32E78-D9E0-A91F-9FBB-4727D62E4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Satisfactory/Unsatisfactory grading </a:t>
            </a:r>
          </a:p>
          <a:p>
            <a:r>
              <a:rPr lang="en-US" sz="2800" b="1" u="sng" dirty="0"/>
              <a:t>Attendance</a:t>
            </a:r>
            <a:r>
              <a:rPr lang="en-US" sz="2800" dirty="0"/>
              <a:t>: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A minimum of </a:t>
            </a:r>
            <a:r>
              <a:rPr lang="en-US" sz="2400" b="1" u="sng" dirty="0">
                <a:solidFill>
                  <a:srgbClr val="C00000"/>
                </a:solidFill>
              </a:rPr>
              <a:t>10 classes </a:t>
            </a:r>
            <a:r>
              <a:rPr lang="en-US" sz="2400" b="1" dirty="0">
                <a:solidFill>
                  <a:srgbClr val="C00000"/>
                </a:solidFill>
              </a:rPr>
              <a:t>must be attended to pass (asynchronously or synchronously) </a:t>
            </a:r>
          </a:p>
          <a:p>
            <a:pPr lvl="1"/>
            <a:r>
              <a:rPr lang="en-US" sz="2400" dirty="0"/>
              <a:t>Attendance counts as taking the class quiz after being in class or watching the zoom video</a:t>
            </a:r>
          </a:p>
          <a:p>
            <a:r>
              <a:rPr lang="en-US" sz="2800" b="1" u="sng" dirty="0"/>
              <a:t>Reflective essay</a:t>
            </a:r>
            <a:r>
              <a:rPr lang="en-US" sz="2800" dirty="0"/>
              <a:t>: due 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</a:rPr>
              <a:t>April 9th</a:t>
            </a:r>
          </a:p>
          <a:p>
            <a:pPr lvl="1"/>
            <a:r>
              <a:rPr lang="en-US" sz="2400" dirty="0"/>
              <a:t>Details in syllabus and on Moodle page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459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8B0B-13A2-9222-3EA5-7B7E077B7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Responsibilities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A836A-53DD-1D87-3B1B-E4A9D69AD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u="sng" dirty="0"/>
              <a:t>Weekly reading assignments + brief QUIZ: </a:t>
            </a:r>
          </a:p>
          <a:p>
            <a:pPr lvl="1"/>
            <a:r>
              <a:rPr lang="en-US" sz="2400" dirty="0"/>
              <a:t>Book chapter or review article reading assignment per lecture</a:t>
            </a:r>
          </a:p>
          <a:p>
            <a:pPr lvl="2"/>
            <a:r>
              <a:rPr lang="en-US" sz="2400" dirty="0"/>
              <a:t>Located on Moodle site and on separate course webpage</a:t>
            </a:r>
          </a:p>
          <a:p>
            <a:pPr lvl="1"/>
            <a:r>
              <a:rPr lang="en-US" sz="2400" dirty="0"/>
              <a:t>1-3 multiple choice questions per quiz/reading assignment </a:t>
            </a:r>
          </a:p>
          <a:p>
            <a:pPr lvl="2"/>
            <a:r>
              <a:rPr lang="en-US" sz="2400" b="1" dirty="0"/>
              <a:t>Located on Moodle website – </a:t>
            </a:r>
            <a:r>
              <a:rPr lang="en-US" sz="2400" b="1" dirty="0">
                <a:solidFill>
                  <a:srgbClr val="C00000"/>
                </a:solidFill>
              </a:rPr>
              <a:t>must read and </a:t>
            </a:r>
            <a:r>
              <a:rPr lang="en-US" sz="2400" b="1" u="sng" dirty="0">
                <a:solidFill>
                  <a:srgbClr val="C00000"/>
                </a:solidFill>
              </a:rPr>
              <a:t>complete ALL assignments </a:t>
            </a:r>
            <a:r>
              <a:rPr lang="en-US" sz="2400" b="1" dirty="0">
                <a:solidFill>
                  <a:srgbClr val="C00000"/>
                </a:solidFill>
              </a:rPr>
              <a:t>to pass</a:t>
            </a:r>
          </a:p>
          <a:p>
            <a:pPr lvl="1"/>
            <a:r>
              <a:rPr lang="en-US" sz="2800" dirty="0"/>
              <a:t>Quizzes are </a:t>
            </a:r>
            <a:r>
              <a:rPr lang="en-US" sz="2800" b="1" dirty="0"/>
              <a:t>open book-open note</a:t>
            </a:r>
            <a:r>
              <a:rPr lang="en-US" sz="2800" dirty="0"/>
              <a:t>, but please complete </a:t>
            </a:r>
            <a:r>
              <a:rPr lang="en-US" sz="2800" b="1" u="sng" dirty="0"/>
              <a:t>individually</a:t>
            </a:r>
          </a:p>
          <a:p>
            <a:pPr lvl="1"/>
            <a:r>
              <a:rPr lang="en-US" sz="2800" dirty="0"/>
              <a:t>Quizzes open day of class (Thursday) and are </a:t>
            </a:r>
            <a:r>
              <a:rPr lang="en-US" sz="2800" b="1" dirty="0">
                <a:solidFill>
                  <a:srgbClr val="C00000"/>
                </a:solidFill>
              </a:rPr>
              <a:t>due by the following Monday at 8am</a:t>
            </a:r>
            <a:r>
              <a:rPr lang="en-US" sz="2800" dirty="0"/>
              <a:t> on Moodle </a:t>
            </a:r>
          </a:p>
          <a:p>
            <a:pPr lvl="1"/>
            <a:r>
              <a:rPr lang="en-US" sz="2800" dirty="0"/>
              <a:t>These count for attendance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A5B72-762A-BAEB-531C-4CDE2CF6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5567266" cy="1707775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/>
              <a:t>Resident Responsibilities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11D2C-B9F2-4517-505F-2FC24B06A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99" y="2494159"/>
            <a:ext cx="5973593" cy="4065145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Email summaries and questions to Drs. Harrison + Petritz by </a:t>
            </a:r>
            <a:r>
              <a:rPr lang="en-US" sz="2400" b="1" dirty="0"/>
              <a:t>Sunday evening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Please combine all summaries into ONE document and all questions into ONE (separate) document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Research presentations: </a:t>
            </a:r>
            <a:r>
              <a:rPr lang="en-US" sz="2400" b="1" dirty="0"/>
              <a:t>10</a:t>
            </a:r>
            <a:r>
              <a:rPr lang="en-US" sz="2400" dirty="0"/>
              <a:t> </a:t>
            </a:r>
            <a:r>
              <a:rPr lang="en-US" sz="2400" b="1" dirty="0"/>
              <a:t>minutes</a:t>
            </a:r>
            <a:r>
              <a:rPr lang="en-US" sz="24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Case presentations: </a:t>
            </a:r>
            <a:r>
              <a:rPr lang="en-US" sz="2400" b="1" dirty="0"/>
              <a:t>10</a:t>
            </a:r>
            <a:r>
              <a:rPr lang="en-US" sz="2400" dirty="0"/>
              <a:t> </a:t>
            </a:r>
            <a:r>
              <a:rPr lang="en-US" sz="2400" b="1" dirty="0"/>
              <a:t>minutes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94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AFA414D-3815-7DFB-BD31-EBDD5C864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667" y="850624"/>
            <a:ext cx="3903898" cy="515366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A81921-3E1D-02FF-381D-1C769EA9A8F8}"/>
              </a:ext>
            </a:extLst>
          </p:cNvPr>
          <p:cNvSpPr txBox="1"/>
          <p:nvPr/>
        </p:nvSpPr>
        <p:spPr>
          <a:xfrm>
            <a:off x="3693964" y="6206925"/>
            <a:ext cx="48040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NOTE: NO case presentations this semester </a:t>
            </a:r>
          </a:p>
        </p:txBody>
      </p:sp>
    </p:spTree>
    <p:extLst>
      <p:ext uri="{BB962C8B-B14F-4D97-AF65-F5344CB8AC3E}">
        <p14:creationId xmlns:p14="http://schemas.microsoft.com/office/powerpoint/2010/main" val="161248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2EF33D-68BD-428C-B26E-2F4962407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ECC9E9-8F72-2474-BF90-E5EC46765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456" y="1720112"/>
            <a:ext cx="5003290" cy="4282440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A824B0-46DB-8897-1C77-44B35370F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120" y="2468083"/>
            <a:ext cx="5035572" cy="3677043"/>
          </a:xfrm>
        </p:spPr>
        <p:txBody>
          <a:bodyPr anchor="b">
            <a:normAutofit fontScale="85000" lnSpcReduction="10000"/>
          </a:bodyPr>
          <a:lstStyle/>
          <a:p>
            <a:pPr algn="ctr"/>
            <a:r>
              <a:rPr lang="en-US" sz="2800" b="1" u="sng" dirty="0">
                <a:solidFill>
                  <a:schemeClr val="accent5"/>
                </a:solidFill>
              </a:rPr>
              <a:t>Course Coordinators:</a:t>
            </a:r>
          </a:p>
          <a:p>
            <a:pPr lvl="1"/>
            <a:r>
              <a:rPr lang="en-US" sz="2400" b="1" dirty="0">
                <a:solidFill>
                  <a:schemeClr val="accent5"/>
                </a:solidFill>
              </a:rPr>
              <a:t>Dr. Tara Harrison</a:t>
            </a:r>
            <a:r>
              <a:rPr lang="en-US" sz="2400" dirty="0">
                <a:solidFill>
                  <a:schemeClr val="accent5"/>
                </a:solidFill>
              </a:rPr>
              <a:t>: </a:t>
            </a:r>
            <a:r>
              <a:rPr lang="en-US" sz="24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tmharri7@ncsu.edu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</a:p>
          <a:p>
            <a:pPr lvl="2"/>
            <a:r>
              <a:rPr lang="en-US" sz="2400" dirty="0">
                <a:solidFill>
                  <a:schemeClr val="accent5"/>
                </a:solidFill>
              </a:rPr>
              <a:t>Website and Zoom coordinator</a:t>
            </a:r>
          </a:p>
          <a:p>
            <a:pPr lvl="2"/>
            <a:r>
              <a:rPr lang="en-US" sz="2400" dirty="0">
                <a:solidFill>
                  <a:schemeClr val="accent5"/>
                </a:solidFill>
              </a:rPr>
              <a:t> </a:t>
            </a:r>
          </a:p>
          <a:p>
            <a:pPr lvl="1"/>
            <a:r>
              <a:rPr lang="en-US" sz="2400" b="1" dirty="0">
                <a:solidFill>
                  <a:schemeClr val="accent5"/>
                </a:solidFill>
              </a:rPr>
              <a:t>Dr. Olivia Petritz</a:t>
            </a:r>
            <a:r>
              <a:rPr lang="en-US" sz="2400" dirty="0">
                <a:solidFill>
                  <a:schemeClr val="accent5"/>
                </a:solidFill>
              </a:rPr>
              <a:t>: </a:t>
            </a:r>
            <a:r>
              <a:rPr lang="en-US" sz="24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oapetrit@ncsu.edu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</a:p>
          <a:p>
            <a:pPr lvl="2"/>
            <a:r>
              <a:rPr lang="en-US" sz="2400" dirty="0">
                <a:solidFill>
                  <a:schemeClr val="accent5"/>
                </a:solidFill>
              </a:rPr>
              <a:t>Attendance and grading coordinator 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822C5-45F8-48C5-867F-0DE853868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9400" y="573488"/>
            <a:ext cx="0" cy="5717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1E38C7-3164-416B-A453-D3B6F612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wo women wearing bunny ears&#10;&#10;Description automatically generated">
            <a:extLst>
              <a:ext uri="{FF2B5EF4-FFF2-40B4-BE49-F238E27FC236}">
                <a16:creationId xmlns:a16="http://schemas.microsoft.com/office/drawing/2014/main" id="{160AE7E6-483B-E5FF-0019-7D05880EF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73" b="17521"/>
          <a:stretch/>
        </p:blipFill>
        <p:spPr>
          <a:xfrm>
            <a:off x="6848069" y="1291656"/>
            <a:ext cx="4866596" cy="442574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3B131B-2BD8-4155-8C64-85668842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4291" y="6287701"/>
            <a:ext cx="11023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574292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lignment">
      <a:dk1>
        <a:sysClr val="windowText" lastClr="000000"/>
      </a:dk1>
      <a:lt1>
        <a:sysClr val="window" lastClr="FFFFFF"/>
      </a:lt1>
      <a:dk2>
        <a:srgbClr val="3B3D38"/>
      </a:dk2>
      <a:lt2>
        <a:srgbClr val="F7F2EE"/>
      </a:lt2>
      <a:accent1>
        <a:srgbClr val="928A63"/>
      </a:accent1>
      <a:accent2>
        <a:srgbClr val="B57B6B"/>
      </a:accent2>
      <a:accent3>
        <a:srgbClr val="9E8484"/>
      </a:accent3>
      <a:accent4>
        <a:srgbClr val="7C8A75"/>
      </a:accent4>
      <a:accent5>
        <a:srgbClr val="8C8578"/>
      </a:accent5>
      <a:accent6>
        <a:srgbClr val="A18563"/>
      </a:accent6>
      <a:hlink>
        <a:srgbClr val="B57B6B"/>
      </a:hlink>
      <a:folHlink>
        <a:srgbClr val="7C8A75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377</Words>
  <Application>Microsoft Macintosh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Batang</vt:lpstr>
      <vt:lpstr>Arial</vt:lpstr>
      <vt:lpstr>Avenir Next LT Pro Light</vt:lpstr>
      <vt:lpstr>AlignmentVTI</vt:lpstr>
      <vt:lpstr>Welcome to       CBS 818!</vt:lpstr>
      <vt:lpstr>Housekeeping items</vt:lpstr>
      <vt:lpstr>Schedule </vt:lpstr>
      <vt:lpstr>Class outline </vt:lpstr>
      <vt:lpstr>Student Responsibilities </vt:lpstr>
      <vt:lpstr>Student Responsibilities </vt:lpstr>
      <vt:lpstr>Resident Responsibilities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     CBS 818!</dc:title>
  <dc:creator>Olivia Petritz</dc:creator>
  <cp:lastModifiedBy>Tara Myers Harrison</cp:lastModifiedBy>
  <cp:revision>5</cp:revision>
  <dcterms:created xsi:type="dcterms:W3CDTF">2026-01-13T13:48:34Z</dcterms:created>
  <dcterms:modified xsi:type="dcterms:W3CDTF">2026-01-14T20:27:53Z</dcterms:modified>
</cp:coreProperties>
</file>