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9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5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2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3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5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1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461F-3C7A-4254-AC10-7B01D3761AB3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43A2-8BEE-4C40-9839-48BB143F4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9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x.doi.org/10.5597/lajam00037" TargetMode="External"/><Relationship Id="rId3" Type="http://schemas.openxmlformats.org/officeDocument/2006/relationships/hyperlink" Target="https://doi.org/10.1016/j.ijppaw.2021.12.005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3390/pathogens9080612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AC7725-66CA-07A3-D6D6-D2EA59869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158" y="3429000"/>
            <a:ext cx="3618119" cy="2494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2615B4-377E-C59A-26FC-22675E9EB1BE}"/>
              </a:ext>
            </a:extLst>
          </p:cNvPr>
          <p:cNvSpPr txBox="1"/>
          <p:nvPr/>
        </p:nvSpPr>
        <p:spPr>
          <a:xfrm>
            <a:off x="5191760" y="5939641"/>
            <a:ext cx="3159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2E2E2E"/>
                </a:solidFill>
                <a:effectLst/>
                <a:latin typeface="NexusSans"/>
                <a:hlinkClick r:id="rId3" tooltip="Persistent link using digital object identifier"/>
              </a:rPr>
              <a:t>https://doi.org/10.1016/j.ijppaw.2021.12.005</a:t>
            </a:r>
            <a:endParaRPr lang="en-US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A57211-1856-8DB0-2D4C-7BB264D44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514" y="204923"/>
            <a:ext cx="4111046" cy="28219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26F5A-AD19-D79E-F757-0C2422787D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6080" y="204923"/>
            <a:ext cx="3281679" cy="28507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C3EA5F-984D-C6CA-1A1F-B7217CD48F41}"/>
              </a:ext>
            </a:extLst>
          </p:cNvPr>
          <p:cNvSpPr txBox="1"/>
          <p:nvPr/>
        </p:nvSpPr>
        <p:spPr>
          <a:xfrm>
            <a:off x="1187844" y="2778675"/>
            <a:ext cx="3170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0" u="sng" dirty="0">
                <a:solidFill>
                  <a:srgbClr val="4F5671"/>
                </a:solidFill>
                <a:effectLst/>
                <a:latin typeface="Arial" panose="020B0604020202020204" pitchFamily="34" charset="0"/>
                <a:hlinkClick r:id="rId6"/>
              </a:rPr>
              <a:t>https://doi.org/10.3390/pathogens9080612</a:t>
            </a:r>
            <a:endParaRPr lang="en-US" sz="1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16A2BC4-E002-086C-F2C1-71979459E5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326" y="3138100"/>
            <a:ext cx="2598355" cy="336257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6C13E6B-D2B2-F0D9-9120-7FB71D6CF42F}"/>
              </a:ext>
            </a:extLst>
          </p:cNvPr>
          <p:cNvSpPr txBox="1"/>
          <p:nvPr/>
        </p:nvSpPr>
        <p:spPr>
          <a:xfrm>
            <a:off x="629920" y="6427200"/>
            <a:ext cx="2598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sng" dirty="0">
                <a:effectLst/>
                <a:latin typeface="Roboto" panose="02000000000000000000" pitchFamily="2" charset="0"/>
                <a:hlinkClick r:id="rId8"/>
              </a:rPr>
              <a:t>10.5597/lajam00037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872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989D2-E4F1-3744-E56E-3EFB2D32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/>
              <a:t>Phyllobothrium</a:t>
            </a:r>
            <a:r>
              <a:rPr lang="en-US" i="1" dirty="0"/>
              <a:t>/</a:t>
            </a:r>
            <a:r>
              <a:rPr lang="en-US" i="1" dirty="0" err="1"/>
              <a:t>Monorygma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314CC-E1D6-C0C2-6F73-21F288EC9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Cestodes affecting marine mammals: </a:t>
            </a:r>
            <a:r>
              <a:rPr lang="en-US" i="1" dirty="0" err="1"/>
              <a:t>Phyllobothrium</a:t>
            </a:r>
            <a:r>
              <a:rPr lang="en-US" dirty="0"/>
              <a:t> in pinnipeds and cetaceans, </a:t>
            </a:r>
            <a:r>
              <a:rPr lang="en-US" i="1" dirty="0" err="1"/>
              <a:t>Monorygma</a:t>
            </a:r>
            <a:r>
              <a:rPr lang="en-US" dirty="0"/>
              <a:t> in cetaceans only</a:t>
            </a:r>
          </a:p>
          <a:p>
            <a:r>
              <a:rPr lang="en-US" dirty="0"/>
              <a:t>Marine mammals are intermediate/paratenic hosts, with larvae located in the abdominal cavity, peritoneum, mesentery, abdominal wall, testes, ovary, blubber or fascia (elasmobranchs are definitive host).</a:t>
            </a:r>
          </a:p>
          <a:p>
            <a:r>
              <a:rPr lang="en-US" dirty="0"/>
              <a:t>Stimulates localized inflammatory response and encapsulation, often more suppurative inflammation seen with </a:t>
            </a:r>
            <a:r>
              <a:rPr lang="en-US" i="1" dirty="0" err="1"/>
              <a:t>Monorygma</a:t>
            </a:r>
            <a:endParaRPr lang="en-US" i="1" dirty="0"/>
          </a:p>
          <a:p>
            <a:r>
              <a:rPr lang="en-US" dirty="0"/>
              <a:t>Typically found in free-ranging animals with minimal clinical impact, and no treatment is identified/recommended</a:t>
            </a:r>
          </a:p>
        </p:txBody>
      </p:sp>
    </p:spTree>
    <p:extLst>
      <p:ext uri="{BB962C8B-B14F-4D97-AF65-F5344CB8AC3E}">
        <p14:creationId xmlns:p14="http://schemas.microsoft.com/office/powerpoint/2010/main" val="310283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1572</TotalTime>
  <Words>110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NexusSans</vt:lpstr>
      <vt:lpstr>Roboto</vt:lpstr>
      <vt:lpstr>Office Theme</vt:lpstr>
      <vt:lpstr>PowerPoint Presentation</vt:lpstr>
      <vt:lpstr>Phyllobothrium/Monorygma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Christiansen, Emily F</dc:creator>
  <cp:lastModifiedBy>Tara Myers Harrison</cp:lastModifiedBy>
  <cp:revision>1</cp:revision>
  <dcterms:created xsi:type="dcterms:W3CDTF">2023-08-03T15:39:27Z</dcterms:created>
  <dcterms:modified xsi:type="dcterms:W3CDTF">2023-08-05T15:06:39Z</dcterms:modified>
</cp:coreProperties>
</file>